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3"/>
  </p:notesMasterIdLst>
  <p:handoutMasterIdLst>
    <p:handoutMasterId r:id="rId34"/>
  </p:handoutMasterIdLst>
  <p:sldIdLst>
    <p:sldId id="257" r:id="rId5"/>
    <p:sldId id="258" r:id="rId6"/>
    <p:sldId id="259" r:id="rId7"/>
    <p:sldId id="260" r:id="rId8"/>
    <p:sldId id="261" r:id="rId9"/>
    <p:sldId id="262" r:id="rId10"/>
    <p:sldId id="263" r:id="rId11"/>
    <p:sldId id="264" r:id="rId12"/>
    <p:sldId id="299" r:id="rId13"/>
    <p:sldId id="300" r:id="rId14"/>
    <p:sldId id="301" r:id="rId15"/>
    <p:sldId id="302" r:id="rId16"/>
    <p:sldId id="303" r:id="rId17"/>
    <p:sldId id="304" r:id="rId18"/>
    <p:sldId id="340" r:id="rId19"/>
    <p:sldId id="341" r:id="rId20"/>
    <p:sldId id="342" r:id="rId21"/>
    <p:sldId id="343" r:id="rId22"/>
    <p:sldId id="309" r:id="rId23"/>
    <p:sldId id="310" r:id="rId24"/>
    <p:sldId id="311" r:id="rId25"/>
    <p:sldId id="339" r:id="rId26"/>
    <p:sldId id="318" r:id="rId27"/>
    <p:sldId id="319" r:id="rId28"/>
    <p:sldId id="320" r:id="rId29"/>
    <p:sldId id="321" r:id="rId30"/>
    <p:sldId id="322" r:id="rId31"/>
    <p:sldId id="332" r:id="rId32"/>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5pPr>
    <a:lvl6pPr marL="2286000" algn="l" defTabSz="914400" rtl="0" eaLnBrk="1" latinLnBrk="0" hangingPunct="1">
      <a:defRPr sz="2400" kern="1200">
        <a:solidFill>
          <a:schemeClr val="tx1"/>
        </a:solidFill>
        <a:latin typeface="Arial" charset="0"/>
        <a:ea typeface="ヒラギノ角ゴ Pro W3" pitchFamily="48" charset="-128"/>
        <a:cs typeface="+mn-cs"/>
      </a:defRPr>
    </a:lvl6pPr>
    <a:lvl7pPr marL="2743200" algn="l" defTabSz="914400" rtl="0" eaLnBrk="1" latinLnBrk="0" hangingPunct="1">
      <a:defRPr sz="2400" kern="1200">
        <a:solidFill>
          <a:schemeClr val="tx1"/>
        </a:solidFill>
        <a:latin typeface="Arial" charset="0"/>
        <a:ea typeface="ヒラギノ角ゴ Pro W3" pitchFamily="48" charset="-128"/>
        <a:cs typeface="+mn-cs"/>
      </a:defRPr>
    </a:lvl7pPr>
    <a:lvl8pPr marL="3200400" algn="l" defTabSz="914400" rtl="0" eaLnBrk="1" latinLnBrk="0" hangingPunct="1">
      <a:defRPr sz="2400" kern="1200">
        <a:solidFill>
          <a:schemeClr val="tx1"/>
        </a:solidFill>
        <a:latin typeface="Arial" charset="0"/>
        <a:ea typeface="ヒラギノ角ゴ Pro W3" pitchFamily="48" charset="-128"/>
        <a:cs typeface="+mn-cs"/>
      </a:defRPr>
    </a:lvl8pPr>
    <a:lvl9pPr marL="3657600" algn="l" defTabSz="914400" rtl="0" eaLnBrk="1" latinLnBrk="0" hangingPunct="1">
      <a:defRPr sz="2400" kern="1200">
        <a:solidFill>
          <a:schemeClr val="tx1"/>
        </a:solidFill>
        <a:latin typeface="Arial" charset="0"/>
        <a:ea typeface="ヒラギノ角ゴ Pro W3" pitchFamily="4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stej Dhaliwal" initials="JD" lastIdx="6" clrIdx="0"/>
  <p:cmAuthor id="1" name="Suzannsa" initials="S" lastIdx="2" clrIdx="1"/>
  <p:cmAuthor id="2" name="Jalbert, Louis-Alexandre (DH/MS)" initials="LAJ"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464646"/>
    <a:srgbClr val="0054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27" autoAdjust="0"/>
  </p:normalViewPr>
  <p:slideViewPr>
    <p:cSldViewPr>
      <p:cViewPr varScale="1">
        <p:scale>
          <a:sx n="68" d="100"/>
          <a:sy n="68" d="100"/>
        </p:scale>
        <p:origin x="14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5989607003822507E-2"/>
          <c:y val="2.0628487012893881E-2"/>
          <c:w val="0.84281517818874674"/>
          <c:h val="0.6943603022660334"/>
        </c:manualLayout>
      </c:layout>
      <c:barChart>
        <c:barDir val="col"/>
        <c:grouping val="stacked"/>
        <c:varyColors val="0"/>
        <c:ser>
          <c:idx val="4"/>
          <c:order val="0"/>
          <c:tx>
            <c:strRef>
              <c:f>'Strains by week '!$F$3</c:f>
              <c:strCache>
                <c:ptCount val="1"/>
                <c:pt idx="0">
                  <c:v>Influenza B</c:v>
                </c:pt>
              </c:strCache>
            </c:strRef>
          </c:tx>
          <c:spPr>
            <a:solidFill>
              <a:schemeClr val="tx2"/>
            </a:solidFill>
            <a:ln w="9525">
              <a:solidFill>
                <a:schemeClr val="tx1">
                  <a:lumMod val="85000"/>
                  <a:lumOff val="15000"/>
                </a:schemeClr>
              </a:solidFill>
              <a:prstDash val="solid"/>
            </a:ln>
          </c:spPr>
          <c:invertIfNegative val="0"/>
          <c:cat>
            <c:numRef>
              <c:f>'Strains by week '!$B$526:$B$577</c:f>
              <c:numCache>
                <c:formatCode>General</c:formatCode>
                <c:ptCount val="52"/>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1</c:v>
                </c:pt>
                <c:pt idx="19">
                  <c:v>2</c:v>
                </c:pt>
                <c:pt idx="20">
                  <c:v>3</c:v>
                </c:pt>
                <c:pt idx="21">
                  <c:v>4</c:v>
                </c:pt>
                <c:pt idx="22">
                  <c:v>5</c:v>
                </c:pt>
                <c:pt idx="23">
                  <c:v>6</c:v>
                </c:pt>
                <c:pt idx="24">
                  <c:v>7</c:v>
                </c:pt>
                <c:pt idx="25">
                  <c:v>8</c:v>
                </c:pt>
                <c:pt idx="26">
                  <c:v>9</c:v>
                </c:pt>
                <c:pt idx="27">
                  <c:v>10</c:v>
                </c:pt>
                <c:pt idx="28">
                  <c:v>11</c:v>
                </c:pt>
                <c:pt idx="29">
                  <c:v>12</c:v>
                </c:pt>
                <c:pt idx="30">
                  <c:v>13</c:v>
                </c:pt>
                <c:pt idx="31">
                  <c:v>14</c:v>
                </c:pt>
                <c:pt idx="32">
                  <c:v>15</c:v>
                </c:pt>
                <c:pt idx="33">
                  <c:v>16</c:v>
                </c:pt>
                <c:pt idx="34">
                  <c:v>17</c:v>
                </c:pt>
                <c:pt idx="35">
                  <c:v>18</c:v>
                </c:pt>
                <c:pt idx="36">
                  <c:v>19</c:v>
                </c:pt>
                <c:pt idx="37">
                  <c:v>20</c:v>
                </c:pt>
                <c:pt idx="38">
                  <c:v>21</c:v>
                </c:pt>
                <c:pt idx="39">
                  <c:v>22</c:v>
                </c:pt>
                <c:pt idx="40">
                  <c:v>23</c:v>
                </c:pt>
                <c:pt idx="41">
                  <c:v>24</c:v>
                </c:pt>
                <c:pt idx="42">
                  <c:v>25</c:v>
                </c:pt>
                <c:pt idx="43">
                  <c:v>26</c:v>
                </c:pt>
                <c:pt idx="44">
                  <c:v>27</c:v>
                </c:pt>
                <c:pt idx="45">
                  <c:v>28</c:v>
                </c:pt>
                <c:pt idx="46">
                  <c:v>29</c:v>
                </c:pt>
                <c:pt idx="47">
                  <c:v>30</c:v>
                </c:pt>
                <c:pt idx="48">
                  <c:v>31</c:v>
                </c:pt>
                <c:pt idx="49">
                  <c:v>32</c:v>
                </c:pt>
                <c:pt idx="50">
                  <c:v>33</c:v>
                </c:pt>
                <c:pt idx="51">
                  <c:v>34</c:v>
                </c:pt>
              </c:numCache>
            </c:numRef>
          </c:cat>
          <c:val>
            <c:numRef>
              <c:f>'Strains by week '!$F$630:$F$681</c:f>
              <c:numCache>
                <c:formatCode>General</c:formatCode>
                <c:ptCount val="52"/>
                <c:pt idx="0">
                  <c:v>0</c:v>
                </c:pt>
                <c:pt idx="1">
                  <c:v>0</c:v>
                </c:pt>
                <c:pt idx="2">
                  <c:v>0</c:v>
                </c:pt>
                <c:pt idx="3">
                  <c:v>0</c:v>
                </c:pt>
                <c:pt idx="4">
                  <c:v>1</c:v>
                </c:pt>
                <c:pt idx="5">
                  <c:v>0</c:v>
                </c:pt>
                <c:pt idx="6">
                  <c:v>0</c:v>
                </c:pt>
                <c:pt idx="7">
                  <c:v>0</c:v>
                </c:pt>
                <c:pt idx="8">
                  <c:v>0</c:v>
                </c:pt>
                <c:pt idx="9">
                  <c:v>1</c:v>
                </c:pt>
                <c:pt idx="10">
                  <c:v>0</c:v>
                </c:pt>
                <c:pt idx="11">
                  <c:v>0</c:v>
                </c:pt>
                <c:pt idx="12">
                  <c:v>1</c:v>
                </c:pt>
                <c:pt idx="13">
                  <c:v>1</c:v>
                </c:pt>
                <c:pt idx="14">
                  <c:v>1</c:v>
                </c:pt>
                <c:pt idx="15">
                  <c:v>5</c:v>
                </c:pt>
                <c:pt idx="16">
                  <c:v>15</c:v>
                </c:pt>
                <c:pt idx="17">
                  <c:v>36</c:v>
                </c:pt>
                <c:pt idx="18">
                  <c:v>41</c:v>
                </c:pt>
                <c:pt idx="19">
                  <c:v>52</c:v>
                </c:pt>
                <c:pt idx="20">
                  <c:v>61</c:v>
                </c:pt>
                <c:pt idx="21">
                  <c:v>101</c:v>
                </c:pt>
                <c:pt idx="22">
                  <c:v>201</c:v>
                </c:pt>
                <c:pt idx="23">
                  <c:v>179</c:v>
                </c:pt>
                <c:pt idx="24">
                  <c:v>184</c:v>
                </c:pt>
                <c:pt idx="25">
                  <c:v>150</c:v>
                </c:pt>
                <c:pt idx="26">
                  <c:v>136</c:v>
                </c:pt>
                <c:pt idx="27">
                  <c:v>106</c:v>
                </c:pt>
                <c:pt idx="28">
                  <c:v>69</c:v>
                </c:pt>
                <c:pt idx="29">
                  <c:v>36</c:v>
                </c:pt>
                <c:pt idx="30">
                  <c:v>6</c:v>
                </c:pt>
                <c:pt idx="31">
                  <c:v>3</c:v>
                </c:pt>
                <c:pt idx="32">
                  <c:v>0</c:v>
                </c:pt>
                <c:pt idx="33">
                  <c:v>3</c:v>
                </c:pt>
                <c:pt idx="34">
                  <c:v>0</c:v>
                </c:pt>
                <c:pt idx="35">
                  <c:v>1</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extLst>
            <c:ext xmlns:c16="http://schemas.microsoft.com/office/drawing/2014/chart" uri="{C3380CC4-5D6E-409C-BE32-E72D297353CC}">
              <c16:uniqueId val="{00000000-A3E1-4E26-8E0F-F92F5660A5BE}"/>
            </c:ext>
          </c:extLst>
        </c:ser>
        <c:ser>
          <c:idx val="1"/>
          <c:order val="1"/>
          <c:tx>
            <c:strRef>
              <c:f>'Strains by week '!$C$3</c:f>
              <c:strCache>
                <c:ptCount val="1"/>
                <c:pt idx="0">
                  <c:v>Influenza A (H3)</c:v>
                </c:pt>
              </c:strCache>
            </c:strRef>
          </c:tx>
          <c:spPr>
            <a:solidFill>
              <a:srgbClr val="FFFF66"/>
            </a:solidFill>
            <a:ln w="9525">
              <a:solidFill>
                <a:schemeClr val="tx1">
                  <a:lumMod val="85000"/>
                  <a:lumOff val="15000"/>
                </a:schemeClr>
              </a:solidFill>
              <a:prstDash val="solid"/>
            </a:ln>
          </c:spPr>
          <c:invertIfNegative val="0"/>
          <c:cat>
            <c:numRef>
              <c:f>'Strains by week '!$B$526:$B$577</c:f>
              <c:numCache>
                <c:formatCode>General</c:formatCode>
                <c:ptCount val="52"/>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1</c:v>
                </c:pt>
                <c:pt idx="19">
                  <c:v>2</c:v>
                </c:pt>
                <c:pt idx="20">
                  <c:v>3</c:v>
                </c:pt>
                <c:pt idx="21">
                  <c:v>4</c:v>
                </c:pt>
                <c:pt idx="22">
                  <c:v>5</c:v>
                </c:pt>
                <c:pt idx="23">
                  <c:v>6</c:v>
                </c:pt>
                <c:pt idx="24">
                  <c:v>7</c:v>
                </c:pt>
                <c:pt idx="25">
                  <c:v>8</c:v>
                </c:pt>
                <c:pt idx="26">
                  <c:v>9</c:v>
                </c:pt>
                <c:pt idx="27">
                  <c:v>10</c:v>
                </c:pt>
                <c:pt idx="28">
                  <c:v>11</c:v>
                </c:pt>
                <c:pt idx="29">
                  <c:v>12</c:v>
                </c:pt>
                <c:pt idx="30">
                  <c:v>13</c:v>
                </c:pt>
                <c:pt idx="31">
                  <c:v>14</c:v>
                </c:pt>
                <c:pt idx="32">
                  <c:v>15</c:v>
                </c:pt>
                <c:pt idx="33">
                  <c:v>16</c:v>
                </c:pt>
                <c:pt idx="34">
                  <c:v>17</c:v>
                </c:pt>
                <c:pt idx="35">
                  <c:v>18</c:v>
                </c:pt>
                <c:pt idx="36">
                  <c:v>19</c:v>
                </c:pt>
                <c:pt idx="37">
                  <c:v>20</c:v>
                </c:pt>
                <c:pt idx="38">
                  <c:v>21</c:v>
                </c:pt>
                <c:pt idx="39">
                  <c:v>22</c:v>
                </c:pt>
                <c:pt idx="40">
                  <c:v>23</c:v>
                </c:pt>
                <c:pt idx="41">
                  <c:v>24</c:v>
                </c:pt>
                <c:pt idx="42">
                  <c:v>25</c:v>
                </c:pt>
                <c:pt idx="43">
                  <c:v>26</c:v>
                </c:pt>
                <c:pt idx="44">
                  <c:v>27</c:v>
                </c:pt>
                <c:pt idx="45">
                  <c:v>28</c:v>
                </c:pt>
                <c:pt idx="46">
                  <c:v>29</c:v>
                </c:pt>
                <c:pt idx="47">
                  <c:v>30</c:v>
                </c:pt>
                <c:pt idx="48">
                  <c:v>31</c:v>
                </c:pt>
                <c:pt idx="49">
                  <c:v>32</c:v>
                </c:pt>
                <c:pt idx="50">
                  <c:v>33</c:v>
                </c:pt>
                <c:pt idx="51">
                  <c:v>34</c:v>
                </c:pt>
              </c:numCache>
            </c:numRef>
          </c:cat>
          <c:val>
            <c:numRef>
              <c:f>'Strains by week '!$C$630:$C$681</c:f>
              <c:numCache>
                <c:formatCode>General</c:formatCode>
                <c:ptCount val="52"/>
                <c:pt idx="0">
                  <c:v>0</c:v>
                </c:pt>
                <c:pt idx="1">
                  <c:v>0</c:v>
                </c:pt>
                <c:pt idx="2">
                  <c:v>0</c:v>
                </c:pt>
                <c:pt idx="3">
                  <c:v>0</c:v>
                </c:pt>
                <c:pt idx="4">
                  <c:v>0</c:v>
                </c:pt>
                <c:pt idx="5">
                  <c:v>0</c:v>
                </c:pt>
                <c:pt idx="6">
                  <c:v>1</c:v>
                </c:pt>
                <c:pt idx="7">
                  <c:v>0</c:v>
                </c:pt>
                <c:pt idx="8">
                  <c:v>0</c:v>
                </c:pt>
                <c:pt idx="9">
                  <c:v>0</c:v>
                </c:pt>
                <c:pt idx="10">
                  <c:v>1</c:v>
                </c:pt>
                <c:pt idx="11">
                  <c:v>1</c:v>
                </c:pt>
                <c:pt idx="12">
                  <c:v>0</c:v>
                </c:pt>
                <c:pt idx="13">
                  <c:v>1</c:v>
                </c:pt>
                <c:pt idx="14">
                  <c:v>1</c:v>
                </c:pt>
                <c:pt idx="15">
                  <c:v>2</c:v>
                </c:pt>
                <c:pt idx="16">
                  <c:v>1</c:v>
                </c:pt>
                <c:pt idx="17">
                  <c:v>0</c:v>
                </c:pt>
                <c:pt idx="18">
                  <c:v>0</c:v>
                </c:pt>
                <c:pt idx="19">
                  <c:v>1</c:v>
                </c:pt>
                <c:pt idx="20">
                  <c:v>5</c:v>
                </c:pt>
                <c:pt idx="21">
                  <c:v>7</c:v>
                </c:pt>
                <c:pt idx="22">
                  <c:v>2</c:v>
                </c:pt>
                <c:pt idx="23">
                  <c:v>2</c:v>
                </c:pt>
                <c:pt idx="24">
                  <c:v>0</c:v>
                </c:pt>
                <c:pt idx="25">
                  <c:v>1</c:v>
                </c:pt>
                <c:pt idx="26">
                  <c:v>5</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extLst>
            <c:ext xmlns:c16="http://schemas.microsoft.com/office/drawing/2014/chart" uri="{C3380CC4-5D6E-409C-BE32-E72D297353CC}">
              <c16:uniqueId val="{00000001-A3E1-4E26-8E0F-F92F5660A5BE}"/>
            </c:ext>
          </c:extLst>
        </c:ser>
        <c:ser>
          <c:idx val="0"/>
          <c:order val="2"/>
          <c:tx>
            <c:strRef>
              <c:f>'Strains by week '!$E$3</c:f>
              <c:strCache>
                <c:ptCount val="1"/>
                <c:pt idx="0">
                  <c:v>Influenza A(H1N1)pdm09</c:v>
                </c:pt>
              </c:strCache>
            </c:strRef>
          </c:tx>
          <c:spPr>
            <a:solidFill>
              <a:schemeClr val="accent6"/>
            </a:solidFill>
            <a:ln w="9525">
              <a:solidFill>
                <a:schemeClr val="tx1">
                  <a:lumMod val="85000"/>
                  <a:lumOff val="15000"/>
                </a:schemeClr>
              </a:solidFill>
              <a:prstDash val="solid"/>
            </a:ln>
          </c:spPr>
          <c:invertIfNegative val="0"/>
          <c:cat>
            <c:numRef>
              <c:f>'Strains by week '!$B$526:$B$577</c:f>
              <c:numCache>
                <c:formatCode>General</c:formatCode>
                <c:ptCount val="52"/>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1</c:v>
                </c:pt>
                <c:pt idx="19">
                  <c:v>2</c:v>
                </c:pt>
                <c:pt idx="20">
                  <c:v>3</c:v>
                </c:pt>
                <c:pt idx="21">
                  <c:v>4</c:v>
                </c:pt>
                <c:pt idx="22">
                  <c:v>5</c:v>
                </c:pt>
                <c:pt idx="23">
                  <c:v>6</c:v>
                </c:pt>
                <c:pt idx="24">
                  <c:v>7</c:v>
                </c:pt>
                <c:pt idx="25">
                  <c:v>8</c:v>
                </c:pt>
                <c:pt idx="26">
                  <c:v>9</c:v>
                </c:pt>
                <c:pt idx="27">
                  <c:v>10</c:v>
                </c:pt>
                <c:pt idx="28">
                  <c:v>11</c:v>
                </c:pt>
                <c:pt idx="29">
                  <c:v>12</c:v>
                </c:pt>
                <c:pt idx="30">
                  <c:v>13</c:v>
                </c:pt>
                <c:pt idx="31">
                  <c:v>14</c:v>
                </c:pt>
                <c:pt idx="32">
                  <c:v>15</c:v>
                </c:pt>
                <c:pt idx="33">
                  <c:v>16</c:v>
                </c:pt>
                <c:pt idx="34">
                  <c:v>17</c:v>
                </c:pt>
                <c:pt idx="35">
                  <c:v>18</c:v>
                </c:pt>
                <c:pt idx="36">
                  <c:v>19</c:v>
                </c:pt>
                <c:pt idx="37">
                  <c:v>20</c:v>
                </c:pt>
                <c:pt idx="38">
                  <c:v>21</c:v>
                </c:pt>
                <c:pt idx="39">
                  <c:v>22</c:v>
                </c:pt>
                <c:pt idx="40">
                  <c:v>23</c:v>
                </c:pt>
                <c:pt idx="41">
                  <c:v>24</c:v>
                </c:pt>
                <c:pt idx="42">
                  <c:v>25</c:v>
                </c:pt>
                <c:pt idx="43">
                  <c:v>26</c:v>
                </c:pt>
                <c:pt idx="44">
                  <c:v>27</c:v>
                </c:pt>
                <c:pt idx="45">
                  <c:v>28</c:v>
                </c:pt>
                <c:pt idx="46">
                  <c:v>29</c:v>
                </c:pt>
                <c:pt idx="47">
                  <c:v>30</c:v>
                </c:pt>
                <c:pt idx="48">
                  <c:v>31</c:v>
                </c:pt>
                <c:pt idx="49">
                  <c:v>32</c:v>
                </c:pt>
                <c:pt idx="50">
                  <c:v>33</c:v>
                </c:pt>
                <c:pt idx="51">
                  <c:v>34</c:v>
                </c:pt>
              </c:numCache>
            </c:numRef>
          </c:cat>
          <c:val>
            <c:numRef>
              <c:f>'Strains by week '!$E$630:$E$681</c:f>
              <c:numCache>
                <c:formatCode>General</c:formatCode>
                <c:ptCount val="52"/>
                <c:pt idx="0">
                  <c:v>1</c:v>
                </c:pt>
                <c:pt idx="1">
                  <c:v>0</c:v>
                </c:pt>
                <c:pt idx="2">
                  <c:v>0</c:v>
                </c:pt>
                <c:pt idx="3">
                  <c:v>0</c:v>
                </c:pt>
                <c:pt idx="4">
                  <c:v>0</c:v>
                </c:pt>
                <c:pt idx="5">
                  <c:v>0</c:v>
                </c:pt>
                <c:pt idx="6">
                  <c:v>0</c:v>
                </c:pt>
                <c:pt idx="7">
                  <c:v>0</c:v>
                </c:pt>
                <c:pt idx="8">
                  <c:v>0</c:v>
                </c:pt>
                <c:pt idx="9">
                  <c:v>0</c:v>
                </c:pt>
                <c:pt idx="10">
                  <c:v>1</c:v>
                </c:pt>
                <c:pt idx="11">
                  <c:v>0</c:v>
                </c:pt>
                <c:pt idx="12">
                  <c:v>1</c:v>
                </c:pt>
                <c:pt idx="13">
                  <c:v>1</c:v>
                </c:pt>
                <c:pt idx="14">
                  <c:v>2</c:v>
                </c:pt>
                <c:pt idx="15">
                  <c:v>4</c:v>
                </c:pt>
                <c:pt idx="16">
                  <c:v>6</c:v>
                </c:pt>
                <c:pt idx="17">
                  <c:v>5</c:v>
                </c:pt>
                <c:pt idx="18">
                  <c:v>3</c:v>
                </c:pt>
                <c:pt idx="19">
                  <c:v>4</c:v>
                </c:pt>
                <c:pt idx="20">
                  <c:v>2</c:v>
                </c:pt>
                <c:pt idx="21">
                  <c:v>5</c:v>
                </c:pt>
                <c:pt idx="22">
                  <c:v>6</c:v>
                </c:pt>
                <c:pt idx="23">
                  <c:v>7</c:v>
                </c:pt>
                <c:pt idx="24">
                  <c:v>2</c:v>
                </c:pt>
                <c:pt idx="25">
                  <c:v>12</c:v>
                </c:pt>
                <c:pt idx="26">
                  <c:v>6</c:v>
                </c:pt>
                <c:pt idx="27">
                  <c:v>1</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extLst>
            <c:ext xmlns:c16="http://schemas.microsoft.com/office/drawing/2014/chart" uri="{C3380CC4-5D6E-409C-BE32-E72D297353CC}">
              <c16:uniqueId val="{00000002-A3E1-4E26-8E0F-F92F5660A5BE}"/>
            </c:ext>
          </c:extLst>
        </c:ser>
        <c:ser>
          <c:idx val="7"/>
          <c:order val="3"/>
          <c:tx>
            <c:strRef>
              <c:f>'Strains by week '!$D$3</c:f>
              <c:strCache>
                <c:ptCount val="1"/>
                <c:pt idx="0">
                  <c:v>Influenza A (unsubtyped)</c:v>
                </c:pt>
              </c:strCache>
            </c:strRef>
          </c:tx>
          <c:spPr>
            <a:solidFill>
              <a:schemeClr val="accent3"/>
            </a:solidFill>
            <a:ln>
              <a:solidFill>
                <a:schemeClr val="tx1">
                  <a:lumMod val="85000"/>
                  <a:lumOff val="15000"/>
                </a:schemeClr>
              </a:solidFill>
            </a:ln>
          </c:spPr>
          <c:invertIfNegative val="0"/>
          <c:cat>
            <c:numRef>
              <c:f>'Strains by week '!$B$526:$B$577</c:f>
              <c:numCache>
                <c:formatCode>General</c:formatCode>
                <c:ptCount val="52"/>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1</c:v>
                </c:pt>
                <c:pt idx="19">
                  <c:v>2</c:v>
                </c:pt>
                <c:pt idx="20">
                  <c:v>3</c:v>
                </c:pt>
                <c:pt idx="21">
                  <c:v>4</c:v>
                </c:pt>
                <c:pt idx="22">
                  <c:v>5</c:v>
                </c:pt>
                <c:pt idx="23">
                  <c:v>6</c:v>
                </c:pt>
                <c:pt idx="24">
                  <c:v>7</c:v>
                </c:pt>
                <c:pt idx="25">
                  <c:v>8</c:v>
                </c:pt>
                <c:pt idx="26">
                  <c:v>9</c:v>
                </c:pt>
                <c:pt idx="27">
                  <c:v>10</c:v>
                </c:pt>
                <c:pt idx="28">
                  <c:v>11</c:v>
                </c:pt>
                <c:pt idx="29">
                  <c:v>12</c:v>
                </c:pt>
                <c:pt idx="30">
                  <c:v>13</c:v>
                </c:pt>
                <c:pt idx="31">
                  <c:v>14</c:v>
                </c:pt>
                <c:pt idx="32">
                  <c:v>15</c:v>
                </c:pt>
                <c:pt idx="33">
                  <c:v>16</c:v>
                </c:pt>
                <c:pt idx="34">
                  <c:v>17</c:v>
                </c:pt>
                <c:pt idx="35">
                  <c:v>18</c:v>
                </c:pt>
                <c:pt idx="36">
                  <c:v>19</c:v>
                </c:pt>
                <c:pt idx="37">
                  <c:v>20</c:v>
                </c:pt>
                <c:pt idx="38">
                  <c:v>21</c:v>
                </c:pt>
                <c:pt idx="39">
                  <c:v>22</c:v>
                </c:pt>
                <c:pt idx="40">
                  <c:v>23</c:v>
                </c:pt>
                <c:pt idx="41">
                  <c:v>24</c:v>
                </c:pt>
                <c:pt idx="42">
                  <c:v>25</c:v>
                </c:pt>
                <c:pt idx="43">
                  <c:v>26</c:v>
                </c:pt>
                <c:pt idx="44">
                  <c:v>27</c:v>
                </c:pt>
                <c:pt idx="45">
                  <c:v>28</c:v>
                </c:pt>
                <c:pt idx="46">
                  <c:v>29</c:v>
                </c:pt>
                <c:pt idx="47">
                  <c:v>30</c:v>
                </c:pt>
                <c:pt idx="48">
                  <c:v>31</c:v>
                </c:pt>
                <c:pt idx="49">
                  <c:v>32</c:v>
                </c:pt>
                <c:pt idx="50">
                  <c:v>33</c:v>
                </c:pt>
                <c:pt idx="51">
                  <c:v>34</c:v>
                </c:pt>
              </c:numCache>
            </c:numRef>
          </c:cat>
          <c:val>
            <c:numRef>
              <c:f>'Strains by week '!$D$630:$D$681</c:f>
              <c:numCache>
                <c:formatCode>General</c:formatCode>
                <c:ptCount val="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1</c:v>
                </c:pt>
                <c:pt idx="16">
                  <c:v>10</c:v>
                </c:pt>
                <c:pt idx="17">
                  <c:v>17</c:v>
                </c:pt>
                <c:pt idx="18">
                  <c:v>15</c:v>
                </c:pt>
                <c:pt idx="19">
                  <c:v>19</c:v>
                </c:pt>
                <c:pt idx="20">
                  <c:v>23</c:v>
                </c:pt>
                <c:pt idx="21">
                  <c:v>41</c:v>
                </c:pt>
                <c:pt idx="22">
                  <c:v>52</c:v>
                </c:pt>
                <c:pt idx="23">
                  <c:v>65</c:v>
                </c:pt>
                <c:pt idx="24">
                  <c:v>85</c:v>
                </c:pt>
                <c:pt idx="25">
                  <c:v>86</c:v>
                </c:pt>
                <c:pt idx="26">
                  <c:v>114</c:v>
                </c:pt>
                <c:pt idx="27">
                  <c:v>122</c:v>
                </c:pt>
                <c:pt idx="28">
                  <c:v>135</c:v>
                </c:pt>
                <c:pt idx="29">
                  <c:v>71</c:v>
                </c:pt>
                <c:pt idx="30">
                  <c:v>9</c:v>
                </c:pt>
                <c:pt idx="31">
                  <c:v>2</c:v>
                </c:pt>
                <c:pt idx="32">
                  <c:v>0</c:v>
                </c:pt>
                <c:pt idx="33">
                  <c:v>4</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extLst>
            <c:ext xmlns:c16="http://schemas.microsoft.com/office/drawing/2014/chart" uri="{C3380CC4-5D6E-409C-BE32-E72D297353CC}">
              <c16:uniqueId val="{00000003-A3E1-4E26-8E0F-F92F5660A5BE}"/>
            </c:ext>
          </c:extLst>
        </c:ser>
        <c:ser>
          <c:idx val="2"/>
          <c:order val="4"/>
          <c:tx>
            <c:v>Negative influenza tests</c:v>
          </c:tx>
          <c:spPr>
            <a:solidFill>
              <a:srgbClr val="C0C0C0"/>
            </a:solidFill>
            <a:ln w="9525">
              <a:solidFill>
                <a:schemeClr val="tx1">
                  <a:lumMod val="85000"/>
                  <a:lumOff val="15000"/>
                </a:schemeClr>
              </a:solidFill>
              <a:prstDash val="solid"/>
            </a:ln>
          </c:spPr>
          <c:invertIfNegative val="0"/>
          <c:cat>
            <c:numRef>
              <c:f>'Strains by week '!$B$526:$B$577</c:f>
              <c:numCache>
                <c:formatCode>General</c:formatCode>
                <c:ptCount val="52"/>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1</c:v>
                </c:pt>
                <c:pt idx="19">
                  <c:v>2</c:v>
                </c:pt>
                <c:pt idx="20">
                  <c:v>3</c:v>
                </c:pt>
                <c:pt idx="21">
                  <c:v>4</c:v>
                </c:pt>
                <c:pt idx="22">
                  <c:v>5</c:v>
                </c:pt>
                <c:pt idx="23">
                  <c:v>6</c:v>
                </c:pt>
                <c:pt idx="24">
                  <c:v>7</c:v>
                </c:pt>
                <c:pt idx="25">
                  <c:v>8</c:v>
                </c:pt>
                <c:pt idx="26">
                  <c:v>9</c:v>
                </c:pt>
                <c:pt idx="27">
                  <c:v>10</c:v>
                </c:pt>
                <c:pt idx="28">
                  <c:v>11</c:v>
                </c:pt>
                <c:pt idx="29">
                  <c:v>12</c:v>
                </c:pt>
                <c:pt idx="30">
                  <c:v>13</c:v>
                </c:pt>
                <c:pt idx="31">
                  <c:v>14</c:v>
                </c:pt>
                <c:pt idx="32">
                  <c:v>15</c:v>
                </c:pt>
                <c:pt idx="33">
                  <c:v>16</c:v>
                </c:pt>
                <c:pt idx="34">
                  <c:v>17</c:v>
                </c:pt>
                <c:pt idx="35">
                  <c:v>18</c:v>
                </c:pt>
                <c:pt idx="36">
                  <c:v>19</c:v>
                </c:pt>
                <c:pt idx="37">
                  <c:v>20</c:v>
                </c:pt>
                <c:pt idx="38">
                  <c:v>21</c:v>
                </c:pt>
                <c:pt idx="39">
                  <c:v>22</c:v>
                </c:pt>
                <c:pt idx="40">
                  <c:v>23</c:v>
                </c:pt>
                <c:pt idx="41">
                  <c:v>24</c:v>
                </c:pt>
                <c:pt idx="42">
                  <c:v>25</c:v>
                </c:pt>
                <c:pt idx="43">
                  <c:v>26</c:v>
                </c:pt>
                <c:pt idx="44">
                  <c:v>27</c:v>
                </c:pt>
                <c:pt idx="45">
                  <c:v>28</c:v>
                </c:pt>
                <c:pt idx="46">
                  <c:v>29</c:v>
                </c:pt>
                <c:pt idx="47">
                  <c:v>30</c:v>
                </c:pt>
                <c:pt idx="48">
                  <c:v>31</c:v>
                </c:pt>
                <c:pt idx="49">
                  <c:v>32</c:v>
                </c:pt>
                <c:pt idx="50">
                  <c:v>33</c:v>
                </c:pt>
                <c:pt idx="51">
                  <c:v>34</c:v>
                </c:pt>
              </c:numCache>
            </c:numRef>
          </c:cat>
          <c:val>
            <c:numRef>
              <c:f>'Strains by week '!$H$630:$H$681</c:f>
              <c:numCache>
                <c:formatCode>General</c:formatCode>
                <c:ptCount val="52"/>
                <c:pt idx="0">
                  <c:v>40</c:v>
                </c:pt>
                <c:pt idx="1">
                  <c:v>54</c:v>
                </c:pt>
                <c:pt idx="2">
                  <c:v>66</c:v>
                </c:pt>
                <c:pt idx="3">
                  <c:v>67</c:v>
                </c:pt>
                <c:pt idx="4">
                  <c:v>88</c:v>
                </c:pt>
                <c:pt idx="5">
                  <c:v>89</c:v>
                </c:pt>
                <c:pt idx="6">
                  <c:v>102</c:v>
                </c:pt>
                <c:pt idx="7">
                  <c:v>110</c:v>
                </c:pt>
                <c:pt idx="8">
                  <c:v>123</c:v>
                </c:pt>
                <c:pt idx="9">
                  <c:v>101</c:v>
                </c:pt>
                <c:pt idx="10">
                  <c:v>138</c:v>
                </c:pt>
                <c:pt idx="11">
                  <c:v>135</c:v>
                </c:pt>
                <c:pt idx="12">
                  <c:v>140</c:v>
                </c:pt>
                <c:pt idx="13">
                  <c:v>166</c:v>
                </c:pt>
                <c:pt idx="14">
                  <c:v>150</c:v>
                </c:pt>
                <c:pt idx="15">
                  <c:v>199</c:v>
                </c:pt>
                <c:pt idx="16">
                  <c:v>229</c:v>
                </c:pt>
                <c:pt idx="17">
                  <c:v>238</c:v>
                </c:pt>
                <c:pt idx="18">
                  <c:v>351</c:v>
                </c:pt>
                <c:pt idx="19">
                  <c:v>366</c:v>
                </c:pt>
                <c:pt idx="20">
                  <c:v>316</c:v>
                </c:pt>
                <c:pt idx="21">
                  <c:v>329</c:v>
                </c:pt>
                <c:pt idx="22">
                  <c:v>397</c:v>
                </c:pt>
                <c:pt idx="23">
                  <c:v>379</c:v>
                </c:pt>
                <c:pt idx="24">
                  <c:v>381</c:v>
                </c:pt>
                <c:pt idx="25">
                  <c:v>339</c:v>
                </c:pt>
                <c:pt idx="26">
                  <c:v>374</c:v>
                </c:pt>
                <c:pt idx="27">
                  <c:v>428</c:v>
                </c:pt>
                <c:pt idx="28">
                  <c:v>531</c:v>
                </c:pt>
                <c:pt idx="29">
                  <c:v>608</c:v>
                </c:pt>
                <c:pt idx="30">
                  <c:v>256</c:v>
                </c:pt>
                <c:pt idx="31">
                  <c:v>267</c:v>
                </c:pt>
                <c:pt idx="32">
                  <c:v>198</c:v>
                </c:pt>
                <c:pt idx="33">
                  <c:v>150</c:v>
                </c:pt>
                <c:pt idx="34">
                  <c:v>320</c:v>
                </c:pt>
                <c:pt idx="35">
                  <c:v>244</c:v>
                </c:pt>
                <c:pt idx="36">
                  <c:v>105</c:v>
                </c:pt>
                <c:pt idx="37">
                  <c:v>101</c:v>
                </c:pt>
                <c:pt idx="38">
                  <c:v>48</c:v>
                </c:pt>
                <c:pt idx="39">
                  <c:v>36</c:v>
                </c:pt>
                <c:pt idx="40">
                  <c:v>55</c:v>
                </c:pt>
                <c:pt idx="41">
                  <c:v>48</c:v>
                </c:pt>
                <c:pt idx="42">
                  <c:v>33</c:v>
                </c:pt>
                <c:pt idx="43">
                  <c:v>24</c:v>
                </c:pt>
                <c:pt idx="44">
                  <c:v>16</c:v>
                </c:pt>
                <c:pt idx="45">
                  <c:v>12</c:v>
                </c:pt>
                <c:pt idx="46">
                  <c:v>24</c:v>
                </c:pt>
                <c:pt idx="47">
                  <c:v>11</c:v>
                </c:pt>
                <c:pt idx="48">
                  <c:v>14</c:v>
                </c:pt>
                <c:pt idx="49">
                  <c:v>17</c:v>
                </c:pt>
                <c:pt idx="50">
                  <c:v>16</c:v>
                </c:pt>
                <c:pt idx="51">
                  <c:v>16</c:v>
                </c:pt>
              </c:numCache>
            </c:numRef>
          </c:val>
          <c:extLst>
            <c:ext xmlns:c16="http://schemas.microsoft.com/office/drawing/2014/chart" uri="{C3380CC4-5D6E-409C-BE32-E72D297353CC}">
              <c16:uniqueId val="{00000004-A3E1-4E26-8E0F-F92F5660A5BE}"/>
            </c:ext>
          </c:extLst>
        </c:ser>
        <c:dLbls>
          <c:showLegendKey val="0"/>
          <c:showVal val="0"/>
          <c:showCatName val="0"/>
          <c:showSerName val="0"/>
          <c:showPercent val="0"/>
          <c:showBubbleSize val="0"/>
        </c:dLbls>
        <c:gapWidth val="45"/>
        <c:overlap val="100"/>
        <c:axId val="42445440"/>
        <c:axId val="42280064"/>
      </c:barChart>
      <c:lineChart>
        <c:grouping val="standard"/>
        <c:varyColors val="0"/>
        <c:ser>
          <c:idx val="3"/>
          <c:order val="5"/>
          <c:tx>
            <c:strRef>
              <c:f>'Strains by week '!$J$3</c:f>
              <c:strCache>
                <c:ptCount val="1"/>
                <c:pt idx="0">
                  <c:v>% positive influenza tests NB 08/2019-08/2020</c:v>
                </c:pt>
              </c:strCache>
            </c:strRef>
          </c:tx>
          <c:spPr>
            <a:ln w="25400">
              <a:solidFill>
                <a:schemeClr val="accent2"/>
              </a:solidFill>
              <a:prstDash val="solid"/>
            </a:ln>
          </c:spPr>
          <c:marker>
            <c:symbol val="triangle"/>
            <c:size val="5"/>
            <c:spPr>
              <a:solidFill>
                <a:srgbClr val="FF0000"/>
              </a:solidFill>
              <a:ln>
                <a:solidFill>
                  <a:srgbClr val="FF0000"/>
                </a:solidFill>
                <a:prstDash val="solid"/>
              </a:ln>
            </c:spPr>
          </c:marker>
          <c:cat>
            <c:numRef>
              <c:f>'Strains by week '!$B$422:$B$473</c:f>
              <c:numCache>
                <c:formatCode>General</c:formatCode>
                <c:ptCount val="52"/>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1</c:v>
                </c:pt>
                <c:pt idx="19">
                  <c:v>2</c:v>
                </c:pt>
                <c:pt idx="20">
                  <c:v>3</c:v>
                </c:pt>
                <c:pt idx="21">
                  <c:v>4</c:v>
                </c:pt>
                <c:pt idx="22">
                  <c:v>5</c:v>
                </c:pt>
                <c:pt idx="23">
                  <c:v>6</c:v>
                </c:pt>
                <c:pt idx="24">
                  <c:v>7</c:v>
                </c:pt>
                <c:pt idx="25">
                  <c:v>8</c:v>
                </c:pt>
                <c:pt idx="26">
                  <c:v>9</c:v>
                </c:pt>
                <c:pt idx="27">
                  <c:v>10</c:v>
                </c:pt>
                <c:pt idx="28">
                  <c:v>11</c:v>
                </c:pt>
                <c:pt idx="29">
                  <c:v>12</c:v>
                </c:pt>
                <c:pt idx="30">
                  <c:v>13</c:v>
                </c:pt>
                <c:pt idx="31">
                  <c:v>14</c:v>
                </c:pt>
                <c:pt idx="32">
                  <c:v>15</c:v>
                </c:pt>
                <c:pt idx="33">
                  <c:v>16</c:v>
                </c:pt>
                <c:pt idx="34">
                  <c:v>17</c:v>
                </c:pt>
                <c:pt idx="35">
                  <c:v>18</c:v>
                </c:pt>
                <c:pt idx="36">
                  <c:v>19</c:v>
                </c:pt>
                <c:pt idx="37">
                  <c:v>20</c:v>
                </c:pt>
                <c:pt idx="38">
                  <c:v>21</c:v>
                </c:pt>
                <c:pt idx="39">
                  <c:v>22</c:v>
                </c:pt>
                <c:pt idx="40">
                  <c:v>23</c:v>
                </c:pt>
                <c:pt idx="41">
                  <c:v>24</c:v>
                </c:pt>
                <c:pt idx="42">
                  <c:v>25</c:v>
                </c:pt>
                <c:pt idx="43">
                  <c:v>26</c:v>
                </c:pt>
                <c:pt idx="44">
                  <c:v>27</c:v>
                </c:pt>
                <c:pt idx="45">
                  <c:v>28</c:v>
                </c:pt>
                <c:pt idx="46">
                  <c:v>29</c:v>
                </c:pt>
                <c:pt idx="47">
                  <c:v>30</c:v>
                </c:pt>
                <c:pt idx="48">
                  <c:v>31</c:v>
                </c:pt>
                <c:pt idx="49">
                  <c:v>32</c:v>
                </c:pt>
                <c:pt idx="50">
                  <c:v>33</c:v>
                </c:pt>
                <c:pt idx="51">
                  <c:v>34</c:v>
                </c:pt>
              </c:numCache>
            </c:numRef>
          </c:cat>
          <c:val>
            <c:numRef>
              <c:f>'Strains by week '!$J$630:$J$681</c:f>
              <c:numCache>
                <c:formatCode>0</c:formatCode>
                <c:ptCount val="52"/>
                <c:pt idx="0">
                  <c:v>2.4390243902439024</c:v>
                </c:pt>
                <c:pt idx="1">
                  <c:v>0</c:v>
                </c:pt>
                <c:pt idx="2">
                  <c:v>0</c:v>
                </c:pt>
                <c:pt idx="3">
                  <c:v>0</c:v>
                </c:pt>
                <c:pt idx="4">
                  <c:v>1.1235955056179776</c:v>
                </c:pt>
                <c:pt idx="5">
                  <c:v>0</c:v>
                </c:pt>
                <c:pt idx="6">
                  <c:v>0.97087378640776689</c:v>
                </c:pt>
                <c:pt idx="7">
                  <c:v>0</c:v>
                </c:pt>
                <c:pt idx="8">
                  <c:v>0</c:v>
                </c:pt>
                <c:pt idx="9">
                  <c:v>0.98039215686274506</c:v>
                </c:pt>
                <c:pt idx="10">
                  <c:v>1.4285714285714286</c:v>
                </c:pt>
                <c:pt idx="11">
                  <c:v>0.73529411764705876</c:v>
                </c:pt>
                <c:pt idx="12">
                  <c:v>1.4084507042253522</c:v>
                </c:pt>
                <c:pt idx="13">
                  <c:v>1.7751479289940828</c:v>
                </c:pt>
                <c:pt idx="14">
                  <c:v>2.5974025974025974</c:v>
                </c:pt>
                <c:pt idx="15">
                  <c:v>5.6872037914691944</c:v>
                </c:pt>
                <c:pt idx="16">
                  <c:v>12.260536398467432</c:v>
                </c:pt>
                <c:pt idx="17">
                  <c:v>19.594594594594593</c:v>
                </c:pt>
                <c:pt idx="18">
                  <c:v>14.390243902439023</c:v>
                </c:pt>
                <c:pt idx="19">
                  <c:v>17.194570135746606</c:v>
                </c:pt>
                <c:pt idx="20">
                  <c:v>22.358722358722357</c:v>
                </c:pt>
                <c:pt idx="21">
                  <c:v>31.884057971014489</c:v>
                </c:pt>
                <c:pt idx="22">
                  <c:v>39.665653495440729</c:v>
                </c:pt>
                <c:pt idx="23">
                  <c:v>40.031645569620252</c:v>
                </c:pt>
                <c:pt idx="24">
                  <c:v>41.564417177914109</c:v>
                </c:pt>
                <c:pt idx="25">
                  <c:v>42.346938775510203</c:v>
                </c:pt>
                <c:pt idx="26">
                  <c:v>41.102362204724407</c:v>
                </c:pt>
                <c:pt idx="27">
                  <c:v>34.855403348554034</c:v>
                </c:pt>
                <c:pt idx="28">
                  <c:v>27.755102040816325</c:v>
                </c:pt>
                <c:pt idx="29">
                  <c:v>14.965034965034965</c:v>
                </c:pt>
                <c:pt idx="30">
                  <c:v>5.5350553505535052</c:v>
                </c:pt>
                <c:pt idx="31">
                  <c:v>1.8382352941176472</c:v>
                </c:pt>
                <c:pt idx="32">
                  <c:v>0</c:v>
                </c:pt>
                <c:pt idx="33">
                  <c:v>4.4585987261146496</c:v>
                </c:pt>
                <c:pt idx="34">
                  <c:v>0</c:v>
                </c:pt>
                <c:pt idx="35">
                  <c:v>0.40816326530612246</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smooth val="0"/>
          <c:extLst>
            <c:ext xmlns:c16="http://schemas.microsoft.com/office/drawing/2014/chart" uri="{C3380CC4-5D6E-409C-BE32-E72D297353CC}">
              <c16:uniqueId val="{00000005-A3E1-4E26-8E0F-F92F5660A5BE}"/>
            </c:ext>
          </c:extLst>
        </c:ser>
        <c:ser>
          <c:idx val="6"/>
          <c:order val="6"/>
          <c:tx>
            <c:strRef>
              <c:f>'Strains by week '!$L$3</c:f>
              <c:strCache>
                <c:ptCount val="1"/>
                <c:pt idx="0">
                  <c:v>% positive tests NB in previous non-pandemic seasons </c:v>
                </c:pt>
              </c:strCache>
            </c:strRef>
          </c:tx>
          <c:spPr>
            <a:ln>
              <a:solidFill>
                <a:schemeClr val="accent1"/>
              </a:solidFill>
            </a:ln>
          </c:spPr>
          <c:cat>
            <c:numRef>
              <c:f>'Strains by week '!$B$422:$B$473</c:f>
              <c:numCache>
                <c:formatCode>General</c:formatCode>
                <c:ptCount val="52"/>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1</c:v>
                </c:pt>
                <c:pt idx="19">
                  <c:v>2</c:v>
                </c:pt>
                <c:pt idx="20">
                  <c:v>3</c:v>
                </c:pt>
                <c:pt idx="21">
                  <c:v>4</c:v>
                </c:pt>
                <c:pt idx="22">
                  <c:v>5</c:v>
                </c:pt>
                <c:pt idx="23">
                  <c:v>6</c:v>
                </c:pt>
                <c:pt idx="24">
                  <c:v>7</c:v>
                </c:pt>
                <c:pt idx="25">
                  <c:v>8</c:v>
                </c:pt>
                <c:pt idx="26">
                  <c:v>9</c:v>
                </c:pt>
                <c:pt idx="27">
                  <c:v>10</c:v>
                </c:pt>
                <c:pt idx="28">
                  <c:v>11</c:v>
                </c:pt>
                <c:pt idx="29">
                  <c:v>12</c:v>
                </c:pt>
                <c:pt idx="30">
                  <c:v>13</c:v>
                </c:pt>
                <c:pt idx="31">
                  <c:v>14</c:v>
                </c:pt>
                <c:pt idx="32">
                  <c:v>15</c:v>
                </c:pt>
                <c:pt idx="33">
                  <c:v>16</c:v>
                </c:pt>
                <c:pt idx="34">
                  <c:v>17</c:v>
                </c:pt>
                <c:pt idx="35">
                  <c:v>18</c:v>
                </c:pt>
                <c:pt idx="36">
                  <c:v>19</c:v>
                </c:pt>
                <c:pt idx="37">
                  <c:v>20</c:v>
                </c:pt>
                <c:pt idx="38">
                  <c:v>21</c:v>
                </c:pt>
                <c:pt idx="39">
                  <c:v>22</c:v>
                </c:pt>
                <c:pt idx="40">
                  <c:v>23</c:v>
                </c:pt>
                <c:pt idx="41">
                  <c:v>24</c:v>
                </c:pt>
                <c:pt idx="42">
                  <c:v>25</c:v>
                </c:pt>
                <c:pt idx="43">
                  <c:v>26</c:v>
                </c:pt>
                <c:pt idx="44">
                  <c:v>27</c:v>
                </c:pt>
                <c:pt idx="45">
                  <c:v>28</c:v>
                </c:pt>
                <c:pt idx="46">
                  <c:v>29</c:v>
                </c:pt>
                <c:pt idx="47">
                  <c:v>30</c:v>
                </c:pt>
                <c:pt idx="48">
                  <c:v>31</c:v>
                </c:pt>
                <c:pt idx="49">
                  <c:v>32</c:v>
                </c:pt>
                <c:pt idx="50">
                  <c:v>33</c:v>
                </c:pt>
                <c:pt idx="51">
                  <c:v>34</c:v>
                </c:pt>
              </c:numCache>
            </c:numRef>
          </c:cat>
          <c:val>
            <c:numRef>
              <c:f>'Strains by week '!$L$630:$L$681</c:f>
              <c:numCache>
                <c:formatCode>0</c:formatCode>
                <c:ptCount val="52"/>
                <c:pt idx="0">
                  <c:v>0</c:v>
                </c:pt>
                <c:pt idx="1">
                  <c:v>0</c:v>
                </c:pt>
                <c:pt idx="2">
                  <c:v>0</c:v>
                </c:pt>
                <c:pt idx="3">
                  <c:v>0</c:v>
                </c:pt>
                <c:pt idx="4">
                  <c:v>0.62111801242236031</c:v>
                </c:pt>
                <c:pt idx="5">
                  <c:v>0.40816326530612246</c:v>
                </c:pt>
                <c:pt idx="6">
                  <c:v>0.63042071197411009</c:v>
                </c:pt>
                <c:pt idx="7">
                  <c:v>0.625</c:v>
                </c:pt>
                <c:pt idx="8">
                  <c:v>1.5757575757575757</c:v>
                </c:pt>
                <c:pt idx="9">
                  <c:v>0.24590163934426229</c:v>
                </c:pt>
                <c:pt idx="10">
                  <c:v>2.2607239989315464</c:v>
                </c:pt>
                <c:pt idx="11">
                  <c:v>0.89584135119321395</c:v>
                </c:pt>
                <c:pt idx="12">
                  <c:v>1.3202953596938356</c:v>
                </c:pt>
                <c:pt idx="13">
                  <c:v>4.2397924050758053</c:v>
                </c:pt>
                <c:pt idx="14">
                  <c:v>4.0947850647167199</c:v>
                </c:pt>
                <c:pt idx="15">
                  <c:v>6.4796334635710071</c:v>
                </c:pt>
                <c:pt idx="16">
                  <c:v>10.400064678998158</c:v>
                </c:pt>
                <c:pt idx="17">
                  <c:v>16.192524993036688</c:v>
                </c:pt>
                <c:pt idx="18">
                  <c:v>22.651060832809947</c:v>
                </c:pt>
                <c:pt idx="19">
                  <c:v>22.409529073185915</c:v>
                </c:pt>
                <c:pt idx="20">
                  <c:v>24.966559387601244</c:v>
                </c:pt>
                <c:pt idx="21">
                  <c:v>29.274296707722574</c:v>
                </c:pt>
                <c:pt idx="22">
                  <c:v>27.271163306115064</c:v>
                </c:pt>
                <c:pt idx="23">
                  <c:v>28.207076508570491</c:v>
                </c:pt>
                <c:pt idx="24">
                  <c:v>27.966037138578514</c:v>
                </c:pt>
                <c:pt idx="25">
                  <c:v>28.13517200497617</c:v>
                </c:pt>
                <c:pt idx="26">
                  <c:v>27.907651966912681</c:v>
                </c:pt>
                <c:pt idx="27">
                  <c:v>29.95696402908019</c:v>
                </c:pt>
                <c:pt idx="28">
                  <c:v>25.840991885011498</c:v>
                </c:pt>
                <c:pt idx="29">
                  <c:v>27.111315032551602</c:v>
                </c:pt>
                <c:pt idx="30">
                  <c:v>27.793129950236523</c:v>
                </c:pt>
                <c:pt idx="31">
                  <c:v>28.145272668463502</c:v>
                </c:pt>
                <c:pt idx="32">
                  <c:v>26.452506471686185</c:v>
                </c:pt>
                <c:pt idx="33">
                  <c:v>24.341504486209242</c:v>
                </c:pt>
                <c:pt idx="34">
                  <c:v>24.560463020472657</c:v>
                </c:pt>
                <c:pt idx="35">
                  <c:v>19.777008391869067</c:v>
                </c:pt>
                <c:pt idx="36">
                  <c:v>16.58216192121688</c:v>
                </c:pt>
                <c:pt idx="37">
                  <c:v>9.4008981946716901</c:v>
                </c:pt>
                <c:pt idx="38">
                  <c:v>9.4698507396587708</c:v>
                </c:pt>
                <c:pt idx="39">
                  <c:v>4.4385099659511633</c:v>
                </c:pt>
                <c:pt idx="40">
                  <c:v>5.3886850073592765</c:v>
                </c:pt>
                <c:pt idx="41">
                  <c:v>3.8188108038914494</c:v>
                </c:pt>
                <c:pt idx="42">
                  <c:v>3.693434998918451</c:v>
                </c:pt>
                <c:pt idx="43">
                  <c:v>0.77436016034535915</c:v>
                </c:pt>
                <c:pt idx="44">
                  <c:v>0</c:v>
                </c:pt>
                <c:pt idx="45">
                  <c:v>0.37037037037037035</c:v>
                </c:pt>
                <c:pt idx="46">
                  <c:v>1.6666666666666667</c:v>
                </c:pt>
                <c:pt idx="47">
                  <c:v>0.90038314176245215</c:v>
                </c:pt>
                <c:pt idx="48">
                  <c:v>0.37037037037037035</c:v>
                </c:pt>
                <c:pt idx="49">
                  <c:v>0</c:v>
                </c:pt>
                <c:pt idx="50">
                  <c:v>0</c:v>
                </c:pt>
                <c:pt idx="51">
                  <c:v>0.29411764705882348</c:v>
                </c:pt>
              </c:numCache>
            </c:numRef>
          </c:val>
          <c:smooth val="0"/>
          <c:extLst>
            <c:ext xmlns:c16="http://schemas.microsoft.com/office/drawing/2014/chart" uri="{C3380CC4-5D6E-409C-BE32-E72D297353CC}">
              <c16:uniqueId val="{00000006-A3E1-4E26-8E0F-F92F5660A5BE}"/>
            </c:ext>
          </c:extLst>
        </c:ser>
        <c:ser>
          <c:idx val="5"/>
          <c:order val="7"/>
          <c:tx>
            <c:strRef>
              <c:f>'Strains by week '!$K$3</c:f>
              <c:strCache>
                <c:ptCount val="1"/>
                <c:pt idx="0">
                  <c:v>% positive tests  in Canada 08/2019-08/2020</c:v>
                </c:pt>
              </c:strCache>
            </c:strRef>
          </c:tx>
          <c:spPr>
            <a:ln w="25400" cmpd="sng">
              <a:solidFill>
                <a:schemeClr val="accent4"/>
              </a:solidFill>
            </a:ln>
          </c:spPr>
          <c:marker>
            <c:symbol val="square"/>
            <c:size val="5"/>
            <c:spPr>
              <a:solidFill>
                <a:srgbClr val="7030A0"/>
              </a:solidFill>
              <a:ln>
                <a:solidFill>
                  <a:srgbClr val="7030A0"/>
                </a:solidFill>
              </a:ln>
            </c:spPr>
          </c:marker>
          <c:cat>
            <c:numRef>
              <c:f>'Strains by week '!$B$422:$B$473</c:f>
              <c:numCache>
                <c:formatCode>General</c:formatCode>
                <c:ptCount val="52"/>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1</c:v>
                </c:pt>
                <c:pt idx="19">
                  <c:v>2</c:v>
                </c:pt>
                <c:pt idx="20">
                  <c:v>3</c:v>
                </c:pt>
                <c:pt idx="21">
                  <c:v>4</c:v>
                </c:pt>
                <c:pt idx="22">
                  <c:v>5</c:v>
                </c:pt>
                <c:pt idx="23">
                  <c:v>6</c:v>
                </c:pt>
                <c:pt idx="24">
                  <c:v>7</c:v>
                </c:pt>
                <c:pt idx="25">
                  <c:v>8</c:v>
                </c:pt>
                <c:pt idx="26">
                  <c:v>9</c:v>
                </c:pt>
                <c:pt idx="27">
                  <c:v>10</c:v>
                </c:pt>
                <c:pt idx="28">
                  <c:v>11</c:v>
                </c:pt>
                <c:pt idx="29">
                  <c:v>12</c:v>
                </c:pt>
                <c:pt idx="30">
                  <c:v>13</c:v>
                </c:pt>
                <c:pt idx="31">
                  <c:v>14</c:v>
                </c:pt>
                <c:pt idx="32">
                  <c:v>15</c:v>
                </c:pt>
                <c:pt idx="33">
                  <c:v>16</c:v>
                </c:pt>
                <c:pt idx="34">
                  <c:v>17</c:v>
                </c:pt>
                <c:pt idx="35">
                  <c:v>18</c:v>
                </c:pt>
                <c:pt idx="36">
                  <c:v>19</c:v>
                </c:pt>
                <c:pt idx="37">
                  <c:v>20</c:v>
                </c:pt>
                <c:pt idx="38">
                  <c:v>21</c:v>
                </c:pt>
                <c:pt idx="39">
                  <c:v>22</c:v>
                </c:pt>
                <c:pt idx="40">
                  <c:v>23</c:v>
                </c:pt>
                <c:pt idx="41">
                  <c:v>24</c:v>
                </c:pt>
                <c:pt idx="42">
                  <c:v>25</c:v>
                </c:pt>
                <c:pt idx="43">
                  <c:v>26</c:v>
                </c:pt>
                <c:pt idx="44">
                  <c:v>27</c:v>
                </c:pt>
                <c:pt idx="45">
                  <c:v>28</c:v>
                </c:pt>
                <c:pt idx="46">
                  <c:v>29</c:v>
                </c:pt>
                <c:pt idx="47">
                  <c:v>30</c:v>
                </c:pt>
                <c:pt idx="48">
                  <c:v>31</c:v>
                </c:pt>
                <c:pt idx="49">
                  <c:v>32</c:v>
                </c:pt>
                <c:pt idx="50">
                  <c:v>33</c:v>
                </c:pt>
                <c:pt idx="51">
                  <c:v>34</c:v>
                </c:pt>
              </c:numCache>
            </c:numRef>
          </c:cat>
          <c:val>
            <c:numRef>
              <c:f>'Strains by week '!$K$630:$K$681</c:f>
              <c:numCache>
                <c:formatCode>0</c:formatCode>
                <c:ptCount val="52"/>
                <c:pt idx="0">
                  <c:v>1.4</c:v>
                </c:pt>
                <c:pt idx="1">
                  <c:v>1.2</c:v>
                </c:pt>
                <c:pt idx="2">
                  <c:v>1.1000000000000001</c:v>
                </c:pt>
                <c:pt idx="3">
                  <c:v>1.1000000000000001</c:v>
                </c:pt>
                <c:pt idx="4">
                  <c:v>1.1000000000000001</c:v>
                </c:pt>
                <c:pt idx="5">
                  <c:v>1.2</c:v>
                </c:pt>
                <c:pt idx="6">
                  <c:v>1.7</c:v>
                </c:pt>
                <c:pt idx="7">
                  <c:v>1.9</c:v>
                </c:pt>
                <c:pt idx="8">
                  <c:v>1.9</c:v>
                </c:pt>
                <c:pt idx="9">
                  <c:v>2</c:v>
                </c:pt>
                <c:pt idx="10">
                  <c:v>3.1</c:v>
                </c:pt>
                <c:pt idx="11">
                  <c:v>4.0999999999999996</c:v>
                </c:pt>
                <c:pt idx="12">
                  <c:v>5</c:v>
                </c:pt>
                <c:pt idx="13">
                  <c:v>8</c:v>
                </c:pt>
                <c:pt idx="14">
                  <c:v>9</c:v>
                </c:pt>
                <c:pt idx="15">
                  <c:v>15.6</c:v>
                </c:pt>
                <c:pt idx="16">
                  <c:v>21</c:v>
                </c:pt>
                <c:pt idx="17">
                  <c:v>28</c:v>
                </c:pt>
                <c:pt idx="18">
                  <c:v>26.6</c:v>
                </c:pt>
                <c:pt idx="19">
                  <c:v>25</c:v>
                </c:pt>
                <c:pt idx="20">
                  <c:v>26</c:v>
                </c:pt>
                <c:pt idx="21">
                  <c:v>28</c:v>
                </c:pt>
                <c:pt idx="22">
                  <c:v>30</c:v>
                </c:pt>
                <c:pt idx="23">
                  <c:v>30</c:v>
                </c:pt>
                <c:pt idx="24">
                  <c:v>29</c:v>
                </c:pt>
                <c:pt idx="25">
                  <c:v>29</c:v>
                </c:pt>
                <c:pt idx="26">
                  <c:v>26</c:v>
                </c:pt>
                <c:pt idx="27">
                  <c:v>20</c:v>
                </c:pt>
                <c:pt idx="28">
                  <c:v>14</c:v>
                </c:pt>
                <c:pt idx="29">
                  <c:v>7</c:v>
                </c:pt>
                <c:pt idx="30">
                  <c:v>2.5</c:v>
                </c:pt>
                <c:pt idx="31">
                  <c:v>0.75</c:v>
                </c:pt>
                <c:pt idx="32">
                  <c:v>0.25</c:v>
                </c:pt>
                <c:pt idx="33">
                  <c:v>0.09</c:v>
                </c:pt>
                <c:pt idx="34">
                  <c:v>0.24</c:v>
                </c:pt>
                <c:pt idx="35">
                  <c:v>0.1</c:v>
                </c:pt>
                <c:pt idx="36">
                  <c:v>0.08</c:v>
                </c:pt>
                <c:pt idx="37">
                  <c:v>0.08</c:v>
                </c:pt>
                <c:pt idx="38">
                  <c:v>0.1</c:v>
                </c:pt>
                <c:pt idx="39">
                  <c:v>0.09</c:v>
                </c:pt>
                <c:pt idx="40">
                  <c:v>7.0000000000000007E-2</c:v>
                </c:pt>
                <c:pt idx="41">
                  <c:v>0.03</c:v>
                </c:pt>
                <c:pt idx="42">
                  <c:v>0.04</c:v>
                </c:pt>
                <c:pt idx="43">
                  <c:v>0</c:v>
                </c:pt>
                <c:pt idx="44">
                  <c:v>0.04</c:v>
                </c:pt>
                <c:pt idx="45">
                  <c:v>0.02</c:v>
                </c:pt>
                <c:pt idx="46">
                  <c:v>0</c:v>
                </c:pt>
                <c:pt idx="47">
                  <c:v>0.04</c:v>
                </c:pt>
                <c:pt idx="48">
                  <c:v>0.03</c:v>
                </c:pt>
                <c:pt idx="49">
                  <c:v>0</c:v>
                </c:pt>
                <c:pt idx="50">
                  <c:v>0.1</c:v>
                </c:pt>
                <c:pt idx="51">
                  <c:v>0</c:v>
                </c:pt>
              </c:numCache>
            </c:numRef>
          </c:val>
          <c:smooth val="0"/>
          <c:extLst>
            <c:ext xmlns:c16="http://schemas.microsoft.com/office/drawing/2014/chart" uri="{C3380CC4-5D6E-409C-BE32-E72D297353CC}">
              <c16:uniqueId val="{00000007-A3E1-4E26-8E0F-F92F5660A5BE}"/>
            </c:ext>
          </c:extLst>
        </c:ser>
        <c:dLbls>
          <c:showLegendKey val="0"/>
          <c:showVal val="0"/>
          <c:showCatName val="0"/>
          <c:showSerName val="0"/>
          <c:showPercent val="0"/>
          <c:showBubbleSize val="0"/>
        </c:dLbls>
        <c:marker val="1"/>
        <c:smooth val="0"/>
        <c:axId val="42281984"/>
        <c:axId val="42283776"/>
      </c:lineChart>
      <c:catAx>
        <c:axId val="42445440"/>
        <c:scaling>
          <c:orientation val="minMax"/>
        </c:scaling>
        <c:delete val="0"/>
        <c:axPos val="b"/>
        <c:title>
          <c:tx>
            <c:rich>
              <a:bodyPr/>
              <a:lstStyle/>
              <a:p>
                <a:pPr>
                  <a:defRPr sz="1000" b="1"/>
                </a:pPr>
                <a:r>
                  <a:rPr lang="en-US" sz="1000" b="1"/>
                  <a:t>Week #</a:t>
                </a:r>
              </a:p>
            </c:rich>
          </c:tx>
          <c:layout>
            <c:manualLayout>
              <c:xMode val="edge"/>
              <c:yMode val="edge"/>
              <c:x val="0.46219929891313916"/>
              <c:y val="0.7606556632344032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00"/>
            </a:pPr>
            <a:endParaRPr lang="en-US"/>
          </a:p>
        </c:txPr>
        <c:crossAx val="42280064"/>
        <c:crosses val="autoZero"/>
        <c:auto val="0"/>
        <c:lblAlgn val="ctr"/>
        <c:lblOffset val="100"/>
        <c:tickLblSkip val="1"/>
        <c:tickMarkSkip val="1"/>
        <c:noMultiLvlLbl val="0"/>
      </c:catAx>
      <c:valAx>
        <c:axId val="42280064"/>
        <c:scaling>
          <c:orientation val="minMax"/>
          <c:max val="750"/>
          <c:min val="0"/>
        </c:scaling>
        <c:delete val="0"/>
        <c:axPos val="l"/>
        <c:title>
          <c:tx>
            <c:rich>
              <a:bodyPr/>
              <a:lstStyle/>
              <a:p>
                <a:pPr>
                  <a:defRPr sz="1000" b="1"/>
                </a:pPr>
                <a:r>
                  <a:rPr lang="en-US" sz="1000" b="1"/>
                  <a:t>% positive influenza tests</a:t>
                </a:r>
              </a:p>
            </c:rich>
          </c:tx>
          <c:layout>
            <c:manualLayout>
              <c:xMode val="edge"/>
              <c:yMode val="edge"/>
              <c:x val="0.96712747032059176"/>
              <c:y val="0.2550744088615969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00"/>
            </a:pPr>
            <a:endParaRPr lang="en-US"/>
          </a:p>
        </c:txPr>
        <c:crossAx val="42445440"/>
        <c:crosses val="autoZero"/>
        <c:crossBetween val="between"/>
        <c:majorUnit val="50"/>
        <c:minorUnit val="2"/>
      </c:valAx>
      <c:catAx>
        <c:axId val="42281984"/>
        <c:scaling>
          <c:orientation val="minMax"/>
        </c:scaling>
        <c:delete val="1"/>
        <c:axPos val="b"/>
        <c:numFmt formatCode="General" sourceLinked="1"/>
        <c:majorTickMark val="out"/>
        <c:minorTickMark val="none"/>
        <c:tickLblPos val="none"/>
        <c:crossAx val="42283776"/>
        <c:crosses val="autoZero"/>
        <c:auto val="0"/>
        <c:lblAlgn val="ctr"/>
        <c:lblOffset val="100"/>
        <c:noMultiLvlLbl val="0"/>
      </c:catAx>
      <c:valAx>
        <c:axId val="42283776"/>
        <c:scaling>
          <c:orientation val="minMax"/>
          <c:max val="100"/>
        </c:scaling>
        <c:delete val="0"/>
        <c:axPos val="r"/>
        <c:title>
          <c:tx>
            <c:rich>
              <a:bodyPr/>
              <a:lstStyle/>
              <a:p>
                <a:pPr>
                  <a:defRPr sz="1000" b="1"/>
                </a:pPr>
                <a:r>
                  <a:rPr lang="en-US" sz="1000" b="1"/>
                  <a:t>Number of influenza tests</a:t>
                </a:r>
              </a:p>
            </c:rich>
          </c:tx>
          <c:layout>
            <c:manualLayout>
              <c:xMode val="edge"/>
              <c:yMode val="edge"/>
              <c:x val="1.1931655477425657E-5"/>
              <c:y val="0.23491022913161377"/>
            </c:manualLayout>
          </c:layout>
          <c:overlay val="0"/>
          <c:spPr>
            <a:noFill/>
            <a:ln w="25400">
              <a:noFill/>
            </a:ln>
          </c:spPr>
        </c:title>
        <c:numFmt formatCode="0" sourceLinked="1"/>
        <c:majorTickMark val="cross"/>
        <c:minorTickMark val="none"/>
        <c:tickLblPos val="nextTo"/>
        <c:spPr>
          <a:ln w="3175">
            <a:solidFill>
              <a:srgbClr val="000000"/>
            </a:solidFill>
            <a:prstDash val="solid"/>
          </a:ln>
        </c:spPr>
        <c:txPr>
          <a:bodyPr rot="0" vert="horz"/>
          <a:lstStyle/>
          <a:p>
            <a:pPr>
              <a:defRPr sz="1000"/>
            </a:pPr>
            <a:endParaRPr lang="en-US"/>
          </a:p>
        </c:txPr>
        <c:crossAx val="42281984"/>
        <c:crosses val="max"/>
        <c:crossBetween val="between"/>
        <c:majorUnit val="10"/>
      </c:valAx>
    </c:plotArea>
    <c:legend>
      <c:legendPos val="t"/>
      <c:layout>
        <c:manualLayout>
          <c:xMode val="edge"/>
          <c:yMode val="edge"/>
          <c:x val="8.8886962955133958E-2"/>
          <c:y val="0.83749545318384111"/>
          <c:w val="0.77914720591549902"/>
          <c:h val="0.13316115862239611"/>
        </c:manualLayout>
      </c:layout>
      <c:overlay val="0"/>
      <c:spPr>
        <a:solidFill>
          <a:srgbClr val="FFFFFF"/>
        </a:solidFill>
        <a:ln w="3175">
          <a:noFill/>
          <a:prstDash val="solid"/>
        </a:ln>
      </c:spPr>
      <c:txPr>
        <a:bodyPr/>
        <a:lstStyle/>
        <a:p>
          <a:pPr>
            <a:defRPr sz="800" b="1"/>
          </a:pPr>
          <a:endParaRPr lang="en-US"/>
        </a:p>
      </c:txPr>
    </c:legend>
    <c:plotVisOnly val="1"/>
    <c:dispBlanksAs val="gap"/>
    <c:showDLblsOverMax val="0"/>
  </c:chart>
  <c:spPr>
    <a:noFill/>
    <a:ln w="9525">
      <a:noFill/>
    </a:ln>
  </c:spPr>
  <c:txPr>
    <a:bodyPr/>
    <a:lstStyle/>
    <a:p>
      <a:pPr>
        <a:defRPr sz="900" b="0" i="0" u="none" strike="noStrike" baseline="0">
          <a:solidFill>
            <a:srgbClr val="000000"/>
          </a:solidFill>
          <a:latin typeface="Arial Narrow" pitchFamily="34" charset="0"/>
          <a:ea typeface="Arial"/>
          <a:cs typeface="Arial"/>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0.24599</cdr:x>
      <cdr:y>0.76551</cdr:y>
    </cdr:from>
    <cdr:to>
      <cdr:x>0.29995</cdr:x>
      <cdr:y>0.82618</cdr:y>
    </cdr:to>
    <cdr:sp macro="" textlink="">
      <cdr:nvSpPr>
        <cdr:cNvPr id="4" name="TextBox 3"/>
        <cdr:cNvSpPr txBox="1"/>
      </cdr:nvSpPr>
      <cdr:spPr>
        <a:xfrm xmlns:a="http://schemas.openxmlformats.org/drawingml/2006/main">
          <a:off x="1745541" y="2527726"/>
          <a:ext cx="382907" cy="20032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b="1">
              <a:latin typeface="Arial Narrow" panose="020B0606020202030204" pitchFamily="34" charset="0"/>
            </a:rPr>
            <a:t>2019</a:t>
          </a:r>
        </a:p>
      </cdr:txBody>
    </cdr:sp>
  </cdr:relSizeAnchor>
  <cdr:relSizeAnchor xmlns:cdr="http://schemas.openxmlformats.org/drawingml/2006/chartDrawing">
    <cdr:from>
      <cdr:x>0.72543</cdr:x>
      <cdr:y>0.75649</cdr:y>
    </cdr:from>
    <cdr:to>
      <cdr:x>0.783</cdr:x>
      <cdr:y>0.83269</cdr:y>
    </cdr:to>
    <cdr:sp macro="" textlink="">
      <cdr:nvSpPr>
        <cdr:cNvPr id="5" name="TextBox 4"/>
        <cdr:cNvSpPr txBox="1"/>
      </cdr:nvSpPr>
      <cdr:spPr>
        <a:xfrm xmlns:a="http://schemas.openxmlformats.org/drawingml/2006/main">
          <a:off x="5147768" y="2497938"/>
          <a:ext cx="408482" cy="2516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b="1">
              <a:latin typeface="Arial Narrow" panose="020B0606020202030204" pitchFamily="34" charset="0"/>
            </a:rPr>
            <a:t>2020</a:t>
          </a:r>
        </a:p>
      </cdr:txBody>
    </cdr:sp>
  </cdr:relSizeAnchor>
  <cdr:relSizeAnchor xmlns:cdr="http://schemas.openxmlformats.org/drawingml/2006/chartDrawing">
    <cdr:from>
      <cdr:x>0.08311</cdr:x>
      <cdr:y>0.02073</cdr:y>
    </cdr:from>
    <cdr:to>
      <cdr:x>0.97772</cdr:x>
      <cdr:y>0.06758</cdr:y>
    </cdr:to>
    <cdr:sp macro="" textlink="">
      <cdr:nvSpPr>
        <cdr:cNvPr id="2" name="TextBox 1"/>
        <cdr:cNvSpPr txBox="1"/>
      </cdr:nvSpPr>
      <cdr:spPr>
        <a:xfrm xmlns:a="http://schemas.openxmlformats.org/drawingml/2006/main">
          <a:off x="710446" y="120691"/>
          <a:ext cx="7647742" cy="2727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1" indent="0" defTabSz="914400" eaLnBrk="1" fontAlgn="auto" latinLnBrk="0" hangingPunct="1">
            <a:lnSpc>
              <a:spcPct val="100000"/>
            </a:lnSpc>
            <a:spcBef>
              <a:spcPts val="0"/>
            </a:spcBef>
            <a:spcAft>
              <a:spcPts val="0"/>
            </a:spcAft>
            <a:buClrTx/>
            <a:buSzTx/>
            <a:buFontTx/>
            <a:buNone/>
            <a:tabLst/>
            <a:defRPr/>
          </a:pPr>
          <a:r>
            <a:rPr lang="en-CA" sz="800" b="1">
              <a:latin typeface="Arial Narrow" panose="020B0606020202030204" pitchFamily="34" charset="0"/>
            </a:rPr>
            <a:t>Note: Most of the  </a:t>
          </a:r>
          <a:r>
            <a:rPr lang="en-US" sz="800" b="1">
              <a:effectLst/>
              <a:latin typeface="Arial Narrow" panose="020B0606020202030204" pitchFamily="34" charset="0"/>
              <a:ea typeface="+mn-ea"/>
              <a:cs typeface="+mn-cs"/>
            </a:rPr>
            <a:t>Influenza A unsubtyped specimens are of the predominant</a:t>
          </a:r>
          <a:r>
            <a:rPr lang="en-US" sz="800" b="1" baseline="0">
              <a:effectLst/>
              <a:latin typeface="Arial Narrow" panose="020B0606020202030204" pitchFamily="34" charset="0"/>
              <a:ea typeface="+mn-ea"/>
              <a:cs typeface="+mn-cs"/>
            </a:rPr>
            <a:t> strain.</a:t>
          </a:r>
          <a:r>
            <a:rPr lang="en-US" sz="800" b="1">
              <a:effectLst/>
              <a:latin typeface="Arial Narrow" panose="020B0606020202030204" pitchFamily="34" charset="0"/>
              <a:ea typeface="+mn-ea"/>
              <a:cs typeface="+mn-cs"/>
            </a:rPr>
            <a:t> </a:t>
          </a:r>
          <a:endParaRPr lang="en-CA" sz="800" b="1">
            <a:latin typeface="Arial Narrow" panose="020B0606020202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80D8FEC-03F5-4101-B85C-6474C8772B62}" type="datetimeFigureOut">
              <a:rPr lang="en-CA" smtClean="0"/>
              <a:t>24/11/2020</a:t>
            </a:fld>
            <a:endParaRPr lang="en-CA"/>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A56D59A-8AC6-46A7-9ED0-3977551921C1}" type="slidenum">
              <a:rPr lang="en-CA" smtClean="0"/>
              <a:t>‹#›</a:t>
            </a:fld>
            <a:endParaRPr lang="en-CA"/>
          </a:p>
        </p:txBody>
      </p:sp>
    </p:spTree>
    <p:extLst>
      <p:ext uri="{BB962C8B-B14F-4D97-AF65-F5344CB8AC3E}">
        <p14:creationId xmlns:p14="http://schemas.microsoft.com/office/powerpoint/2010/main" val="34230946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7AADEB8-DA9E-4EDC-BB70-A7787BA15168}" type="datetimeFigureOut">
              <a:rPr lang="en-US" smtClean="0"/>
              <a:pPr/>
              <a:t>11/24/2020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468E2D-B6A2-4734-AF32-54199423289D}" type="slidenum">
              <a:rPr lang="en-US" smtClean="0"/>
              <a:pPr/>
              <a:t>‹#›</a:t>
            </a:fld>
            <a:endParaRPr lang="en-US"/>
          </a:p>
        </p:txBody>
      </p:sp>
    </p:spTree>
    <p:extLst>
      <p:ext uri="{BB962C8B-B14F-4D97-AF65-F5344CB8AC3E}">
        <p14:creationId xmlns:p14="http://schemas.microsoft.com/office/powerpoint/2010/main" val="37576253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2468E2D-B6A2-4734-AF32-54199423289D}" type="slidenum">
              <a:rPr lang="en-US" smtClean="0"/>
              <a:pPr/>
              <a:t>1</a:t>
            </a:fld>
            <a:endParaRPr lang="en-US"/>
          </a:p>
        </p:txBody>
      </p:sp>
    </p:spTree>
    <p:extLst>
      <p:ext uri="{BB962C8B-B14F-4D97-AF65-F5344CB8AC3E}">
        <p14:creationId xmlns:p14="http://schemas.microsoft.com/office/powerpoint/2010/main" val="3763970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BEB25B-DD91-4044-99FD-B2A4E8755918}" type="slidenum">
              <a:rPr lang="en-US" smtClean="0"/>
              <a:pPr>
                <a:defRPr/>
              </a:pPr>
              <a:t>12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BEB25B-DD91-4044-99FD-B2A4E8755918}" type="slidenum">
              <a:rPr lang="en-US" smtClean="0"/>
              <a:pPr>
                <a:defRPr/>
              </a:pPr>
              <a:t>13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endParaRPr lang="en-US" dirty="0"/>
          </a:p>
          <a:p>
            <a:pPr eaLnBrk="1" hangingPunct="1">
              <a:spcBef>
                <a:spcPct val="0"/>
              </a:spcBef>
              <a:buFontTx/>
              <a:buChar char="-"/>
            </a:pPr>
            <a:endParaRPr lang="en-US" dirty="0"/>
          </a:p>
          <a:p>
            <a:pPr eaLnBrk="1" hangingPunct="1">
              <a:spcBef>
                <a:spcPct val="0"/>
              </a:spcBef>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1FC07C-69D6-4FAC-9A27-E68ECB3CFF04}" type="slidenum">
              <a:rPr lang="en-US" smtClean="0">
                <a:latin typeface="Arial" pitchFamily="34" charset="0"/>
                <a:sym typeface="Arial" pitchFamily="34" charset="0"/>
              </a:rPr>
              <a:pPr/>
              <a:t>21</a:t>
            </a:fld>
            <a:endParaRPr lang="en-US" dirty="0">
              <a:latin typeface="Arial" pitchFamily="34" charset="0"/>
              <a:sym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2473E124-5D30-42C6-BCEB-88496B212BC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121289BF-F411-42D7-B3CE-96030C9DFDC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5575" y="328613"/>
            <a:ext cx="2028825" cy="5767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7513" y="328613"/>
            <a:ext cx="5935662" cy="57673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17EA2921-C8C5-46A3-9D1A-8703F24F5A8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4352EC4D-C09D-44D4-A298-F5C7C00EA06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EFB0F158-8445-4CB7-A7F2-7AF0DEF33E4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3716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lvl1pPr>
          </a:lstStyle>
          <a:p>
            <a:pPr>
              <a:defRPr/>
            </a:pPr>
            <a:fld id="{F4529089-32AA-4DE3-B125-F3C09B414F2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a:spLocks noGrp="1"/>
          </p:cNvSpPr>
          <p:nvPr>
            <p:ph type="sldNum" sz="quarter" idx="10"/>
          </p:nvPr>
        </p:nvSpPr>
        <p:spPr/>
        <p:txBody>
          <a:bodyPr/>
          <a:lstStyle>
            <a:lvl1pPr>
              <a:defRPr/>
            </a:lvl1pPr>
          </a:lstStyle>
          <a:p>
            <a:pPr>
              <a:defRPr/>
            </a:pPr>
            <a:fld id="{19055173-81E5-44A2-B646-ACF243808FA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p:cNvSpPr>
            <a:spLocks noGrp="1"/>
          </p:cNvSpPr>
          <p:nvPr>
            <p:ph type="sldNum" sz="quarter" idx="10"/>
          </p:nvPr>
        </p:nvSpPr>
        <p:spPr/>
        <p:txBody>
          <a:bodyPr/>
          <a:lstStyle>
            <a:lvl1pPr>
              <a:defRPr/>
            </a:lvl1pPr>
          </a:lstStyle>
          <a:p>
            <a:pPr>
              <a:defRPr/>
            </a:pPr>
            <a:fld id="{6B830A08-B44E-4AC0-9617-EF2DC1559E0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3322240F-C1FB-4AE7-A7AF-D8121CB523F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p:txBody>
          <a:bodyPr/>
          <a:lstStyle>
            <a:lvl1pPr>
              <a:defRPr/>
            </a:lvl1pPr>
          </a:lstStyle>
          <a:p>
            <a:pPr>
              <a:defRPr/>
            </a:pPr>
            <a:fld id="{3470F90E-FF8F-4379-972E-07CCC20809F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p:txBody>
          <a:bodyPr/>
          <a:lstStyle>
            <a:lvl1pPr>
              <a:defRPr/>
            </a:lvl1pPr>
          </a:lstStyle>
          <a:p>
            <a:pPr>
              <a:defRPr/>
            </a:pPr>
            <a:fld id="{696FD835-6D85-4C4A-BA09-D43C913A038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17513" y="328613"/>
            <a:ext cx="8116887" cy="814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371600"/>
            <a:ext cx="8077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4"/>
          </p:nvPr>
        </p:nvSpPr>
        <p:spPr>
          <a:xfrm>
            <a:off x="76200" y="6477000"/>
            <a:ext cx="2133600" cy="381000"/>
          </a:xfrm>
          <a:prstGeom prst="rect">
            <a:avLst/>
          </a:prstGeom>
          <a:ln/>
        </p:spPr>
        <p:txBody>
          <a:bodyPr vert="horz" wrap="square" lIns="91440" tIns="45720" rIns="91440" bIns="45720" numCol="1" anchor="t" anchorCtr="0" compatLnSpc="1">
            <a:prstTxWarp prst="textNoShape">
              <a:avLst/>
            </a:prstTxWarp>
          </a:bodyPr>
          <a:lstStyle>
            <a:lvl1pPr>
              <a:defRPr sz="1600" smtClean="0">
                <a:solidFill>
                  <a:schemeClr val="bg1"/>
                </a:solidFill>
                <a:latin typeface="Arial Narrow" pitchFamily="34" charset="0"/>
              </a:defRPr>
            </a:lvl1pPr>
          </a:lstStyle>
          <a:p>
            <a:pPr>
              <a:defRPr/>
            </a:pPr>
            <a:fld id="{58EECD83-68A5-4768-AECB-910C280E4D0E}" type="slidenum">
              <a:rPr lang="en-US"/>
              <a:pPr>
                <a:defRPr/>
              </a:pPr>
              <a:t>‹#›</a:t>
            </a:fld>
            <a:endParaRPr lang="en-US"/>
          </a:p>
        </p:txBody>
      </p:sp>
      <p:pic>
        <p:nvPicPr>
          <p:cNvPr id="1029" name="Picture 9" descr="Branded-Footer-Design3.jpg"/>
          <p:cNvPicPr>
            <a:picLocks noChangeAspect="1"/>
          </p:cNvPicPr>
          <p:nvPr userDrawn="1"/>
        </p:nvPicPr>
        <p:blipFill>
          <a:blip r:embed="rId13" cstate="print"/>
          <a:srcRect/>
          <a:stretch>
            <a:fillRect/>
          </a:stretch>
        </p:blipFill>
        <p:spPr bwMode="auto">
          <a:xfrm>
            <a:off x="0" y="5019675"/>
            <a:ext cx="9144000" cy="183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3600" b="1">
          <a:solidFill>
            <a:srgbClr val="00549F"/>
          </a:solidFill>
          <a:latin typeface="+mj-lt"/>
          <a:ea typeface="+mj-ea"/>
          <a:cs typeface="+mj-cs"/>
        </a:defRPr>
      </a:lvl1pPr>
      <a:lvl2pPr algn="l" rtl="0" eaLnBrk="0" fontAlgn="base" hangingPunct="0">
        <a:spcBef>
          <a:spcPct val="0"/>
        </a:spcBef>
        <a:spcAft>
          <a:spcPct val="0"/>
        </a:spcAft>
        <a:defRPr sz="3600" b="1">
          <a:solidFill>
            <a:srgbClr val="00549F"/>
          </a:solidFill>
          <a:latin typeface="Arial" charset="0"/>
          <a:ea typeface="ヒラギノ角ゴ Pro W3" pitchFamily="48" charset="-128"/>
        </a:defRPr>
      </a:lvl2pPr>
      <a:lvl3pPr algn="l" rtl="0" eaLnBrk="0" fontAlgn="base" hangingPunct="0">
        <a:spcBef>
          <a:spcPct val="0"/>
        </a:spcBef>
        <a:spcAft>
          <a:spcPct val="0"/>
        </a:spcAft>
        <a:defRPr sz="3600" b="1">
          <a:solidFill>
            <a:srgbClr val="00549F"/>
          </a:solidFill>
          <a:latin typeface="Arial" charset="0"/>
          <a:ea typeface="ヒラギノ角ゴ Pro W3" pitchFamily="48" charset="-128"/>
        </a:defRPr>
      </a:lvl3pPr>
      <a:lvl4pPr algn="l" rtl="0" eaLnBrk="0" fontAlgn="base" hangingPunct="0">
        <a:spcBef>
          <a:spcPct val="0"/>
        </a:spcBef>
        <a:spcAft>
          <a:spcPct val="0"/>
        </a:spcAft>
        <a:defRPr sz="3600" b="1">
          <a:solidFill>
            <a:srgbClr val="00549F"/>
          </a:solidFill>
          <a:latin typeface="Arial" charset="0"/>
          <a:ea typeface="ヒラギノ角ゴ Pro W3" pitchFamily="48" charset="-128"/>
        </a:defRPr>
      </a:lvl4pPr>
      <a:lvl5pPr algn="l" rtl="0" eaLnBrk="0" fontAlgn="base" hangingPunct="0">
        <a:spcBef>
          <a:spcPct val="0"/>
        </a:spcBef>
        <a:spcAft>
          <a:spcPct val="0"/>
        </a:spcAft>
        <a:defRPr sz="3600" b="1">
          <a:solidFill>
            <a:srgbClr val="00549F"/>
          </a:solidFill>
          <a:latin typeface="Arial" charset="0"/>
          <a:ea typeface="ヒラギノ角ゴ Pro W3" pitchFamily="48" charset="-128"/>
        </a:defRPr>
      </a:lvl5pPr>
      <a:lvl6pPr marL="457200" algn="l" rtl="0" fontAlgn="base">
        <a:spcBef>
          <a:spcPct val="0"/>
        </a:spcBef>
        <a:spcAft>
          <a:spcPct val="0"/>
        </a:spcAft>
        <a:defRPr sz="3600" b="1">
          <a:solidFill>
            <a:srgbClr val="00549F"/>
          </a:solidFill>
          <a:latin typeface="Arial" charset="0"/>
          <a:ea typeface="ヒラギノ角ゴ Pro W3" pitchFamily="48" charset="-128"/>
        </a:defRPr>
      </a:lvl6pPr>
      <a:lvl7pPr marL="914400" algn="l" rtl="0" fontAlgn="base">
        <a:spcBef>
          <a:spcPct val="0"/>
        </a:spcBef>
        <a:spcAft>
          <a:spcPct val="0"/>
        </a:spcAft>
        <a:defRPr sz="3600" b="1">
          <a:solidFill>
            <a:srgbClr val="00549F"/>
          </a:solidFill>
          <a:latin typeface="Arial" charset="0"/>
          <a:ea typeface="ヒラギノ角ゴ Pro W3" pitchFamily="48" charset="-128"/>
        </a:defRPr>
      </a:lvl7pPr>
      <a:lvl8pPr marL="1371600" algn="l" rtl="0" fontAlgn="base">
        <a:spcBef>
          <a:spcPct val="0"/>
        </a:spcBef>
        <a:spcAft>
          <a:spcPct val="0"/>
        </a:spcAft>
        <a:defRPr sz="3600" b="1">
          <a:solidFill>
            <a:srgbClr val="00549F"/>
          </a:solidFill>
          <a:latin typeface="Arial" charset="0"/>
          <a:ea typeface="ヒラギノ角ゴ Pro W3" pitchFamily="48" charset="-128"/>
        </a:defRPr>
      </a:lvl8pPr>
      <a:lvl9pPr marL="1828800" algn="l" rtl="0" fontAlgn="base">
        <a:spcBef>
          <a:spcPct val="0"/>
        </a:spcBef>
        <a:spcAft>
          <a:spcPct val="0"/>
        </a:spcAft>
        <a:defRPr sz="3600" b="1">
          <a:solidFill>
            <a:srgbClr val="00549F"/>
          </a:solidFill>
          <a:latin typeface="Arial" charset="0"/>
          <a:ea typeface="ヒラギノ角ゴ Pro W3" pitchFamily="48" charset="-128"/>
        </a:defRPr>
      </a:lvl9pPr>
    </p:titleStyle>
    <p:bodyStyle>
      <a:lvl1pPr marL="288925" indent="-288925" algn="l" rtl="0" eaLnBrk="0" fontAlgn="base" hangingPunct="0">
        <a:spcBef>
          <a:spcPct val="20000"/>
        </a:spcBef>
        <a:spcAft>
          <a:spcPct val="0"/>
        </a:spcAft>
        <a:buChar char="•"/>
        <a:defRPr sz="2800">
          <a:solidFill>
            <a:srgbClr val="464646"/>
          </a:solidFill>
          <a:latin typeface="+mn-lt"/>
          <a:ea typeface="+mn-ea"/>
          <a:cs typeface="+mn-cs"/>
        </a:defRPr>
      </a:lvl1pPr>
      <a:lvl2pPr marL="742950" indent="-285750" algn="l" rtl="0" eaLnBrk="0" fontAlgn="base" hangingPunct="0">
        <a:spcBef>
          <a:spcPct val="20000"/>
        </a:spcBef>
        <a:spcAft>
          <a:spcPct val="0"/>
        </a:spcAft>
        <a:buChar char="–"/>
        <a:defRPr sz="2400">
          <a:solidFill>
            <a:srgbClr val="464646"/>
          </a:solidFill>
          <a:latin typeface="+mn-lt"/>
          <a:ea typeface="+mn-ea"/>
        </a:defRPr>
      </a:lvl2pPr>
      <a:lvl3pPr marL="1143000" indent="-228600" algn="l" rtl="0" eaLnBrk="0" fontAlgn="base" hangingPunct="0">
        <a:spcBef>
          <a:spcPct val="20000"/>
        </a:spcBef>
        <a:spcAft>
          <a:spcPct val="0"/>
        </a:spcAft>
        <a:buChar char="•"/>
        <a:defRPr sz="2400">
          <a:solidFill>
            <a:srgbClr val="464646"/>
          </a:solidFill>
          <a:latin typeface="+mn-lt"/>
          <a:ea typeface="+mn-ea"/>
        </a:defRPr>
      </a:lvl3pPr>
      <a:lvl4pPr marL="1600200" indent="-228600" algn="l" rtl="0" eaLnBrk="0" fontAlgn="base" hangingPunct="0">
        <a:spcBef>
          <a:spcPct val="20000"/>
        </a:spcBef>
        <a:spcAft>
          <a:spcPct val="0"/>
        </a:spcAft>
        <a:buChar char="–"/>
        <a:defRPr sz="2000">
          <a:solidFill>
            <a:srgbClr val="464646"/>
          </a:solidFill>
          <a:latin typeface="+mn-lt"/>
          <a:ea typeface="+mn-ea"/>
        </a:defRPr>
      </a:lvl4pPr>
      <a:lvl5pPr marL="2057400" indent="-228600" algn="l" rtl="0" eaLnBrk="0" fontAlgn="base" hangingPunct="0">
        <a:spcBef>
          <a:spcPct val="20000"/>
        </a:spcBef>
        <a:spcAft>
          <a:spcPct val="0"/>
        </a:spcAft>
        <a:buChar char="»"/>
        <a:defRPr sz="2000">
          <a:solidFill>
            <a:srgbClr val="464646"/>
          </a:solidFill>
          <a:latin typeface="+mn-lt"/>
          <a:ea typeface="+mn-ea"/>
        </a:defRPr>
      </a:lvl5pPr>
      <a:lvl6pPr marL="2514600" indent="-228600" algn="l" rtl="0" fontAlgn="base">
        <a:spcBef>
          <a:spcPct val="20000"/>
        </a:spcBef>
        <a:spcAft>
          <a:spcPct val="0"/>
        </a:spcAft>
        <a:buChar char="»"/>
        <a:defRPr sz="2000">
          <a:solidFill>
            <a:srgbClr val="464646"/>
          </a:solidFill>
          <a:latin typeface="+mn-lt"/>
          <a:ea typeface="+mn-ea"/>
        </a:defRPr>
      </a:lvl6pPr>
      <a:lvl7pPr marL="2971800" indent="-228600" algn="l" rtl="0" fontAlgn="base">
        <a:spcBef>
          <a:spcPct val="20000"/>
        </a:spcBef>
        <a:spcAft>
          <a:spcPct val="0"/>
        </a:spcAft>
        <a:buChar char="»"/>
        <a:defRPr sz="2000">
          <a:solidFill>
            <a:srgbClr val="464646"/>
          </a:solidFill>
          <a:latin typeface="+mn-lt"/>
          <a:ea typeface="+mn-ea"/>
        </a:defRPr>
      </a:lvl7pPr>
      <a:lvl8pPr marL="3429000" indent="-228600" algn="l" rtl="0" fontAlgn="base">
        <a:spcBef>
          <a:spcPct val="20000"/>
        </a:spcBef>
        <a:spcAft>
          <a:spcPct val="0"/>
        </a:spcAft>
        <a:buChar char="»"/>
        <a:defRPr sz="2000">
          <a:solidFill>
            <a:srgbClr val="464646"/>
          </a:solidFill>
          <a:latin typeface="+mn-lt"/>
          <a:ea typeface="+mn-ea"/>
        </a:defRPr>
      </a:lvl8pPr>
      <a:lvl9pPr marL="3886200" indent="-228600" algn="l" rtl="0" fontAlgn="base">
        <a:spcBef>
          <a:spcPct val="20000"/>
        </a:spcBef>
        <a:spcAft>
          <a:spcPct val="0"/>
        </a:spcAft>
        <a:buChar char="»"/>
        <a:defRPr sz="2000">
          <a:solidFill>
            <a:srgbClr val="464646"/>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17513" y="1143000"/>
            <a:ext cx="8116887" cy="2514600"/>
          </a:xfrm>
        </p:spPr>
        <p:txBody>
          <a:bodyPr/>
          <a:lstStyle/>
          <a:p>
            <a:pPr algn="ctr" eaLnBrk="1" hangingPunct="1"/>
            <a:r>
              <a:rPr lang="en-US" sz="3200" dirty="0">
                <a:solidFill>
                  <a:srgbClr val="005392"/>
                </a:solidFill>
              </a:rPr>
              <a:t>N</a:t>
            </a:r>
            <a:r>
              <a:rPr lang="en-US" sz="3200" b="0" dirty="0">
                <a:solidFill>
                  <a:schemeClr val="tx1"/>
                </a:solidFill>
              </a:rPr>
              <a:t>ew</a:t>
            </a:r>
            <a:r>
              <a:rPr lang="en-US" sz="3200" dirty="0">
                <a:solidFill>
                  <a:srgbClr val="005392"/>
                </a:solidFill>
              </a:rPr>
              <a:t> B</a:t>
            </a:r>
            <a:r>
              <a:rPr lang="en-US" sz="3200" b="0" dirty="0">
                <a:solidFill>
                  <a:schemeClr val="tx1"/>
                </a:solidFill>
              </a:rPr>
              <a:t>runswick </a:t>
            </a:r>
            <a:r>
              <a:rPr lang="en-US" sz="3200" dirty="0">
                <a:solidFill>
                  <a:srgbClr val="005392"/>
                </a:solidFill>
              </a:rPr>
              <a:t>S</a:t>
            </a:r>
            <a:r>
              <a:rPr lang="en-US" sz="3200" b="0" dirty="0">
                <a:solidFill>
                  <a:schemeClr val="tx1"/>
                </a:solidFill>
              </a:rPr>
              <a:t>entinel</a:t>
            </a:r>
            <a:r>
              <a:rPr lang="en-US" sz="3200" dirty="0">
                <a:solidFill>
                  <a:srgbClr val="005392"/>
                </a:solidFill>
              </a:rPr>
              <a:t> P</a:t>
            </a:r>
            <a:r>
              <a:rPr lang="en-US" sz="3200" b="0" dirty="0">
                <a:solidFill>
                  <a:schemeClr val="tx1"/>
                </a:solidFill>
              </a:rPr>
              <a:t>ractitioners</a:t>
            </a:r>
            <a:r>
              <a:rPr lang="en-US" sz="3200" dirty="0">
                <a:solidFill>
                  <a:srgbClr val="005392"/>
                </a:solidFill>
              </a:rPr>
              <a:t> I</a:t>
            </a:r>
            <a:r>
              <a:rPr lang="en-US" sz="3200" b="0" dirty="0">
                <a:solidFill>
                  <a:schemeClr val="tx1"/>
                </a:solidFill>
              </a:rPr>
              <a:t>nfluenza</a:t>
            </a:r>
            <a:r>
              <a:rPr lang="en-US" sz="3200" dirty="0">
                <a:solidFill>
                  <a:srgbClr val="005392"/>
                </a:solidFill>
              </a:rPr>
              <a:t> N</a:t>
            </a:r>
            <a:r>
              <a:rPr lang="en-US" sz="3200" b="0" dirty="0">
                <a:solidFill>
                  <a:schemeClr val="tx1"/>
                </a:solidFill>
              </a:rPr>
              <a:t>etwork</a:t>
            </a:r>
            <a:br>
              <a:rPr lang="en-US" sz="3200" b="0" dirty="0">
                <a:solidFill>
                  <a:schemeClr val="tx1"/>
                </a:solidFill>
              </a:rPr>
            </a:br>
            <a:br>
              <a:rPr lang="en-US" sz="3200" b="0" dirty="0">
                <a:solidFill>
                  <a:schemeClr val="tx1"/>
                </a:solidFill>
              </a:rPr>
            </a:br>
            <a:r>
              <a:rPr lang="en-US" sz="3200" dirty="0"/>
              <a:t>NB SPIN </a:t>
            </a:r>
            <a:br>
              <a:rPr lang="en-US" dirty="0">
                <a:solidFill>
                  <a:srgbClr val="005392"/>
                </a:solidFill>
              </a:rPr>
            </a:br>
            <a:br>
              <a:rPr lang="en-US" dirty="0">
                <a:solidFill>
                  <a:srgbClr val="005392"/>
                </a:solidFill>
              </a:rPr>
            </a:br>
            <a:endParaRPr lang="en-US" dirty="0"/>
          </a:p>
        </p:txBody>
      </p:sp>
      <p:sp>
        <p:nvSpPr>
          <p:cNvPr id="2051" name="Rectangle 5"/>
          <p:cNvSpPr>
            <a:spLocks noGrp="1" noChangeArrowheads="1"/>
          </p:cNvSpPr>
          <p:nvPr>
            <p:ph type="body" idx="1"/>
          </p:nvPr>
        </p:nvSpPr>
        <p:spPr>
          <a:xfrm>
            <a:off x="457200" y="4267200"/>
            <a:ext cx="8077200" cy="609600"/>
          </a:xfrm>
        </p:spPr>
        <p:txBody>
          <a:bodyPr/>
          <a:lstStyle/>
          <a:p>
            <a:pPr algn="ctr" eaLnBrk="1" hangingPunct="1">
              <a:buNone/>
            </a:pPr>
            <a:endParaRPr lang="en-US" sz="1600" dirty="0"/>
          </a:p>
          <a:p>
            <a:pPr algn="ctr" eaLnBrk="1" hangingPunct="1">
              <a:buNone/>
            </a:pPr>
            <a:r>
              <a:rPr lang="en-US" sz="1600" dirty="0"/>
              <a:t>November 2020</a:t>
            </a:r>
          </a:p>
          <a:p>
            <a:pPr algn="ctr" eaLnBrk="1" hangingPunct="1">
              <a:buFontTx/>
              <a:buNone/>
            </a:pPr>
            <a:endParaRPr lang="en-US" sz="1600" dirty="0"/>
          </a:p>
        </p:txBody>
      </p:sp>
      <p:sp>
        <p:nvSpPr>
          <p:cNvPr id="2052" name="Rectangle 6"/>
          <p:cNvSpPr>
            <a:spLocks noChangeArrowheads="1"/>
          </p:cNvSpPr>
          <p:nvPr/>
        </p:nvSpPr>
        <p:spPr bwMode="auto">
          <a:xfrm>
            <a:off x="457200" y="3990975"/>
            <a:ext cx="8077200" cy="533400"/>
          </a:xfrm>
          <a:prstGeom prst="rect">
            <a:avLst/>
          </a:prstGeom>
          <a:noFill/>
          <a:ln w="9525">
            <a:noFill/>
            <a:miter lim="800000"/>
            <a:headEnd/>
            <a:tailEnd/>
          </a:ln>
        </p:spPr>
        <p:txBody>
          <a:bodyPr/>
          <a:lstStyle/>
          <a:p>
            <a:pPr marL="288925" indent="-288925" algn="ctr" eaLnBrk="1" hangingPunct="1">
              <a:spcBef>
                <a:spcPct val="20000"/>
              </a:spcBef>
            </a:pPr>
            <a:endParaRPr lang="en-US" sz="1600" dirty="0">
              <a:solidFill>
                <a:srgbClr val="464646"/>
              </a:solidFill>
            </a:endParaRPr>
          </a:p>
        </p:txBody>
      </p:sp>
      <p:sp>
        <p:nvSpPr>
          <p:cNvPr id="2" name="Slide Number Placeholder 1"/>
          <p:cNvSpPr>
            <a:spLocks noGrp="1"/>
          </p:cNvSpPr>
          <p:nvPr>
            <p:ph type="sldNum" sz="quarter" idx="10"/>
          </p:nvPr>
        </p:nvSpPr>
        <p:spPr/>
        <p:txBody>
          <a:bodyPr/>
          <a:lstStyle/>
          <a:p>
            <a:pPr>
              <a:defRPr/>
            </a:pPr>
            <a:fld id="{4352EC4D-C09D-44D4-A298-F5C7C00EA06A}"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rIns="132080"/>
          <a:lstStyle/>
          <a:p>
            <a:pPr indent="0" algn="ctr" eaLnBrk="1" hangingPunct="1"/>
            <a:r>
              <a:rPr lang="en-US" dirty="0"/>
              <a:t>Principles of Surveillance</a:t>
            </a:r>
          </a:p>
        </p:txBody>
      </p:sp>
      <p:sp>
        <p:nvSpPr>
          <p:cNvPr id="11268" name="Rectangle 3"/>
          <p:cNvSpPr>
            <a:spLocks noGrp="1" noChangeArrowheads="1"/>
          </p:cNvSpPr>
          <p:nvPr>
            <p:ph type="body" idx="1"/>
          </p:nvPr>
        </p:nvSpPr>
        <p:spPr/>
        <p:txBody>
          <a:bodyPr rIns="132080"/>
          <a:lstStyle/>
          <a:p>
            <a:pPr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dirty="0"/>
              <a:t>Good surveillance system should be evaluated</a:t>
            </a:r>
          </a:p>
          <a:p>
            <a:pPr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dirty="0"/>
          </a:p>
          <a:p>
            <a:pPr eaLnBrk="1" hangingPunc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dirty="0"/>
              <a:t>Several guidelines and frameworks to evaluate surveillance systems are published</a:t>
            </a:r>
          </a:p>
          <a:p>
            <a:pPr eaLnBrk="1" hangingPunct="1">
              <a:buFont typeface="Arial" pitchFamily="34"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dirty="0"/>
              <a:t>			</a:t>
            </a:r>
            <a:r>
              <a:rPr lang="en-US" sz="1800" dirty="0"/>
              <a:t>(e.g.) MMWR </a:t>
            </a:r>
            <a:r>
              <a:rPr lang="en-US" sz="1800" dirty="0">
                <a:solidFill>
                  <a:srgbClr val="595552"/>
                </a:solidFill>
                <a:latin typeface="Arial Bold Italic" charset="0"/>
                <a:cs typeface="Arial Bold Italic" charset="0"/>
                <a:sym typeface="Arial Bold Italic" charset="0"/>
              </a:rPr>
              <a:t>Recommendations and Reports </a:t>
            </a:r>
            <a:r>
              <a:rPr lang="en-US" sz="1800" dirty="0"/>
              <a:t>Updated Guidelines 		for Evaluating Public Health Surveillance Systems. 				Recommendations from the Guidelines Working Group </a:t>
            </a:r>
            <a:r>
              <a:rPr lang="en-US" sz="1800" b="1" dirty="0">
                <a:solidFill>
                  <a:srgbClr val="4D4D4D"/>
                </a:solidFill>
              </a:rPr>
              <a:t>J</a:t>
            </a:r>
            <a:r>
              <a:rPr lang="en-US" sz="1800" b="1" dirty="0">
                <a:solidFill>
                  <a:srgbClr val="4D4D4D"/>
                </a:solidFill>
                <a:latin typeface="Arial Bold" charset="0"/>
                <a:cs typeface="Arial Bold" charset="0"/>
                <a:sym typeface="Arial Bold" charset="0"/>
              </a:rPr>
              <a:t>u</a:t>
            </a:r>
            <a:r>
              <a:rPr lang="en-US" sz="1800" dirty="0">
                <a:solidFill>
                  <a:srgbClr val="4D4D4D"/>
                </a:solidFill>
                <a:latin typeface="Arial Bold" charset="0"/>
                <a:cs typeface="Arial Bold" charset="0"/>
                <a:sym typeface="Arial Bold" charset="0"/>
              </a:rPr>
              <a:t>ly 27, 2001 		/50(RR13);1-35</a:t>
            </a:r>
            <a:endParaRPr lang="en-US" sz="1800" dirty="0">
              <a:solidFill>
                <a:srgbClr val="4D4D4D"/>
              </a:solidFill>
              <a:latin typeface="Arial Bold" charset="0"/>
              <a:ea typeface="ヒラギノ角ゴ ProN W6" charset="0"/>
              <a:cs typeface="ヒラギノ角ゴ ProN W6" charset="0"/>
              <a:sym typeface="Arial Bold" charset="0"/>
            </a:endParaRPr>
          </a:p>
          <a:p>
            <a:pPr eaLnBrk="1" hangingPunct="1">
              <a:buFont typeface="Arial" pitchFamily="34"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200" dirty="0">
              <a:solidFill>
                <a:schemeClr val="tx1"/>
              </a:solidFill>
              <a:latin typeface="Times New Roman Bold" charset="0"/>
              <a:ea typeface="ヒラギノ明朝 ProN W6" charset="0"/>
              <a:cs typeface="ヒラギノ明朝 ProN W6" charset="0"/>
              <a:sym typeface="Times New Roman Bold" charset="0"/>
            </a:endParaRPr>
          </a:p>
        </p:txBody>
      </p:sp>
      <p:sp>
        <p:nvSpPr>
          <p:cNvPr id="2" name="Slide Number Placeholder 1"/>
          <p:cNvSpPr>
            <a:spLocks noGrp="1"/>
          </p:cNvSpPr>
          <p:nvPr>
            <p:ph type="sldNum" sz="quarter" idx="10"/>
          </p:nvPr>
        </p:nvSpPr>
        <p:spPr/>
        <p:txBody>
          <a:bodyPr/>
          <a:lstStyle/>
          <a:p>
            <a:pPr>
              <a:defRPr/>
            </a:pPr>
            <a:fld id="{4352EC4D-C09D-44D4-A298-F5C7C00EA06A}" type="slidenum">
              <a:rPr lang="en-US" smtClean="0"/>
              <a:pPr>
                <a:defRPr/>
              </a:pPr>
              <a:t>10</a:t>
            </a:fld>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rIns="132080"/>
          <a:lstStyle/>
          <a:p>
            <a:pPr indent="0" eaLnBrk="1" hangingPunct="1"/>
            <a:r>
              <a:rPr lang="en-US" dirty="0"/>
              <a:t>Principles of Surveillance</a:t>
            </a:r>
          </a:p>
        </p:txBody>
      </p:sp>
      <p:sp>
        <p:nvSpPr>
          <p:cNvPr id="12292" name="Rectangle 3"/>
          <p:cNvSpPr>
            <a:spLocks noGrp="1" noChangeArrowheads="1"/>
          </p:cNvSpPr>
          <p:nvPr>
            <p:ph type="body" idx="1"/>
          </p:nvPr>
        </p:nvSpPr>
        <p:spPr/>
        <p:txBody>
          <a:bodyPr rIns="132080"/>
          <a:lstStyle/>
          <a:p>
            <a:pPr eaLnBrk="1" hangingPunct="1"/>
            <a:r>
              <a:rPr lang="en-US" dirty="0"/>
              <a:t>Scale of surveillance</a:t>
            </a:r>
          </a:p>
          <a:p>
            <a:pPr marL="782638" lvl="1" eaLnBrk="1" hangingPunct="1"/>
            <a:r>
              <a:rPr lang="en-US" dirty="0"/>
              <a:t>International </a:t>
            </a:r>
          </a:p>
          <a:p>
            <a:pPr marL="782638" lvl="1" eaLnBrk="1" hangingPunct="1"/>
            <a:r>
              <a:rPr lang="en-US" dirty="0"/>
              <a:t>National </a:t>
            </a:r>
          </a:p>
          <a:p>
            <a:pPr marL="782638" lvl="1" eaLnBrk="1" hangingPunct="1"/>
            <a:r>
              <a:rPr lang="en-US" dirty="0"/>
              <a:t>Provincial </a:t>
            </a:r>
          </a:p>
          <a:p>
            <a:pPr marL="782638" lvl="1" eaLnBrk="1" hangingPunct="1"/>
            <a:r>
              <a:rPr lang="en-US" dirty="0"/>
              <a:t>Local</a:t>
            </a:r>
          </a:p>
          <a:p>
            <a:pPr eaLnBrk="1" hangingPunct="1"/>
            <a:r>
              <a:rPr lang="en-US" dirty="0"/>
              <a:t>Scale is selected based on the condition, relevant laws and regulations, number of contributors</a:t>
            </a:r>
          </a:p>
        </p:txBody>
      </p:sp>
      <p:sp>
        <p:nvSpPr>
          <p:cNvPr id="2" name="Slide Number Placeholder 1"/>
          <p:cNvSpPr>
            <a:spLocks noGrp="1"/>
          </p:cNvSpPr>
          <p:nvPr>
            <p:ph type="sldNum" sz="quarter" idx="10"/>
          </p:nvPr>
        </p:nvSpPr>
        <p:spPr/>
        <p:txBody>
          <a:bodyPr/>
          <a:lstStyle/>
          <a:p>
            <a:pPr>
              <a:defRPr/>
            </a:pPr>
            <a:fld id="{4352EC4D-C09D-44D4-A298-F5C7C00EA06A}" type="slidenum">
              <a:rPr lang="en-US" smtClean="0"/>
              <a:pPr>
                <a:defRPr/>
              </a:pPr>
              <a:t>11</a:t>
            </a:fld>
            <a:endParaRPr 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rIns="132080"/>
          <a:lstStyle/>
          <a:p>
            <a:pPr indent="0" eaLnBrk="1" hangingPunct="1"/>
            <a:r>
              <a:rPr lang="en-US" sz="3200" dirty="0"/>
              <a:t>Reasons for the effective surveillance of influenza</a:t>
            </a:r>
            <a:br>
              <a:rPr lang="en-US" dirty="0"/>
            </a:br>
            <a:endParaRPr lang="en-US" dirty="0"/>
          </a:p>
        </p:txBody>
      </p:sp>
      <p:sp>
        <p:nvSpPr>
          <p:cNvPr id="13316" name="Rectangle 3"/>
          <p:cNvSpPr>
            <a:spLocks noGrp="1" noChangeArrowheads="1"/>
          </p:cNvSpPr>
          <p:nvPr>
            <p:ph type="body" idx="1"/>
          </p:nvPr>
        </p:nvSpPr>
        <p:spPr/>
        <p:txBody>
          <a:bodyPr rIns="132080"/>
          <a:lstStyle/>
          <a:p>
            <a:pPr marL="782638" lvl="1" eaLnBrk="1" hangingPunct="1">
              <a:buClr>
                <a:srgbClr val="464646"/>
              </a:buClr>
            </a:pPr>
            <a:endParaRPr lang="en-US" sz="2000" dirty="0"/>
          </a:p>
          <a:p>
            <a:pPr marL="782638" lvl="1" eaLnBrk="1" hangingPunct="1">
              <a:buClr>
                <a:srgbClr val="464646"/>
              </a:buClr>
            </a:pPr>
            <a:r>
              <a:rPr lang="en-US" sz="2000" dirty="0"/>
              <a:t>Very common disease</a:t>
            </a:r>
          </a:p>
          <a:p>
            <a:pPr marL="782638" lvl="1" eaLnBrk="1" hangingPunct="1">
              <a:buClr>
                <a:srgbClr val="464646"/>
              </a:buClr>
            </a:pPr>
            <a:r>
              <a:rPr lang="en-US" sz="2000" dirty="0"/>
              <a:t>Routine notifications are incomplete</a:t>
            </a:r>
          </a:p>
          <a:p>
            <a:pPr marL="782638" lvl="1" eaLnBrk="1" hangingPunct="1">
              <a:buClr>
                <a:srgbClr val="464646"/>
              </a:buClr>
            </a:pPr>
            <a:r>
              <a:rPr lang="en-US" sz="2000" dirty="0"/>
              <a:t>Vaccine efficacy is not 100% but has a major impact on severity of disease</a:t>
            </a:r>
          </a:p>
          <a:p>
            <a:pPr marL="782638" lvl="1" eaLnBrk="1" hangingPunct="1">
              <a:buClr>
                <a:srgbClr val="464646"/>
              </a:buClr>
            </a:pPr>
            <a:r>
              <a:rPr lang="en-US" sz="2000" dirty="0"/>
              <a:t>Improve and encourage testing to detect circulating strains</a:t>
            </a:r>
          </a:p>
          <a:p>
            <a:pPr marL="782638" lvl="1" eaLnBrk="1" hangingPunct="1">
              <a:buClr>
                <a:srgbClr val="464646"/>
              </a:buClr>
            </a:pPr>
            <a:r>
              <a:rPr lang="en-US" sz="2000" dirty="0"/>
              <a:t>To detect early indications of changes in disease epidemiology</a:t>
            </a:r>
          </a:p>
          <a:p>
            <a:pPr marL="782638" lvl="1" eaLnBrk="1" hangingPunct="1">
              <a:buClr>
                <a:srgbClr val="464646"/>
              </a:buClr>
            </a:pPr>
            <a:r>
              <a:rPr lang="en-US" sz="2000" dirty="0"/>
              <a:t>Potentially be an early warning system e.g. H7N9, H1N1, H5N1, other novel viruses</a:t>
            </a:r>
          </a:p>
          <a:p>
            <a:pPr marL="782638" lvl="1" eaLnBrk="1" hangingPunct="1">
              <a:buClr>
                <a:srgbClr val="464646"/>
              </a:buClr>
            </a:pPr>
            <a:r>
              <a:rPr lang="en-US" sz="2000" dirty="0"/>
              <a:t>Monitor health seeking behavior</a:t>
            </a:r>
          </a:p>
          <a:p>
            <a:pPr marL="782638" lvl="1" eaLnBrk="1" hangingPunct="1">
              <a:buClr>
                <a:srgbClr val="464646"/>
              </a:buClr>
            </a:pPr>
            <a:endParaRPr lang="en-US" dirty="0"/>
          </a:p>
        </p:txBody>
      </p:sp>
      <p:sp>
        <p:nvSpPr>
          <p:cNvPr id="2" name="Slide Number Placeholder 1"/>
          <p:cNvSpPr>
            <a:spLocks noGrp="1"/>
          </p:cNvSpPr>
          <p:nvPr>
            <p:ph type="sldNum" sz="quarter" idx="10"/>
          </p:nvPr>
        </p:nvSpPr>
        <p:spPr/>
        <p:txBody>
          <a:bodyPr/>
          <a:lstStyle/>
          <a:p>
            <a:pPr>
              <a:defRPr/>
            </a:pPr>
            <a:fld id="{4352EC4D-C09D-44D4-A298-F5C7C00EA06A}" type="slidenum">
              <a:rPr lang="en-US" smtClean="0"/>
              <a:pPr>
                <a:defRPr/>
              </a:pPr>
              <a:t>12</a:t>
            </a:fld>
            <a:endParaRPr 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0" y="228600"/>
            <a:ext cx="8116888" cy="814388"/>
          </a:xfrm>
        </p:spPr>
        <p:txBody>
          <a:bodyPr rIns="132080"/>
          <a:lstStyle/>
          <a:p>
            <a:pPr indent="0" algn="ctr" eaLnBrk="1" hangingPunct="1"/>
            <a:r>
              <a:rPr lang="en-US" dirty="0"/>
              <a:t>NB Influenza Surveillance System</a:t>
            </a:r>
          </a:p>
        </p:txBody>
      </p:sp>
      <p:sp>
        <p:nvSpPr>
          <p:cNvPr id="19460" name="Rectangle 3"/>
          <p:cNvSpPr>
            <a:spLocks noGrp="1" noChangeArrowheads="1"/>
          </p:cNvSpPr>
          <p:nvPr>
            <p:ph type="body" idx="1"/>
          </p:nvPr>
        </p:nvSpPr>
        <p:spPr>
          <a:xfrm>
            <a:off x="457200" y="1066800"/>
            <a:ext cx="8077200" cy="5029200"/>
          </a:xfrm>
        </p:spPr>
        <p:txBody>
          <a:bodyPr rIns="132080"/>
          <a:lstStyle/>
          <a:p>
            <a:pPr eaLnBrk="1" hangingPunct="1">
              <a:lnSpc>
                <a:spcPct val="80000"/>
              </a:lnSpc>
              <a:buFont typeface="Arial" pitchFamily="34" charset="0"/>
              <a:buNone/>
            </a:pPr>
            <a:r>
              <a:rPr lang="en-US" sz="2000" dirty="0"/>
              <a:t>Several sources of data:</a:t>
            </a:r>
          </a:p>
          <a:p>
            <a:pPr eaLnBrk="1" hangingPunct="1">
              <a:lnSpc>
                <a:spcPct val="80000"/>
              </a:lnSpc>
              <a:buFont typeface="Arial" pitchFamily="34" charset="0"/>
              <a:buNone/>
            </a:pPr>
            <a:r>
              <a:rPr lang="en-US" sz="2000" dirty="0"/>
              <a:t> </a:t>
            </a:r>
          </a:p>
          <a:p>
            <a:pPr eaLnBrk="1" hangingPunct="1">
              <a:lnSpc>
                <a:spcPct val="80000"/>
              </a:lnSpc>
              <a:buClr>
                <a:srgbClr val="464646"/>
              </a:buClr>
            </a:pPr>
            <a:r>
              <a:rPr lang="en-US" sz="2000" dirty="0"/>
              <a:t>Laboratory data from the DGLDHUC influenza reference laboratory and the National Microbiology Laboratory.</a:t>
            </a:r>
          </a:p>
          <a:p>
            <a:pPr eaLnBrk="1" hangingPunct="1">
              <a:lnSpc>
                <a:spcPct val="80000"/>
              </a:lnSpc>
              <a:buClr>
                <a:srgbClr val="464646"/>
              </a:buClr>
              <a:buFont typeface="Arial" pitchFamily="34" charset="0"/>
              <a:buNone/>
            </a:pPr>
            <a:endParaRPr lang="en-US" sz="2000" dirty="0"/>
          </a:p>
          <a:p>
            <a:pPr eaLnBrk="1" hangingPunct="1">
              <a:lnSpc>
                <a:spcPct val="80000"/>
              </a:lnSpc>
              <a:buClr>
                <a:srgbClr val="464646"/>
              </a:buClr>
            </a:pPr>
            <a:r>
              <a:rPr lang="en-US" sz="2000" dirty="0"/>
              <a:t>Reports of outbreaks of influenza and influenza-like illness from nursing homes, hospitals, schools and other settings.</a:t>
            </a:r>
          </a:p>
          <a:p>
            <a:pPr eaLnBrk="1" hangingPunct="1">
              <a:lnSpc>
                <a:spcPct val="80000"/>
              </a:lnSpc>
              <a:buClr>
                <a:srgbClr val="464646"/>
              </a:buClr>
              <a:buFont typeface="Arial" pitchFamily="34" charset="0"/>
              <a:buNone/>
            </a:pPr>
            <a:endParaRPr lang="en-US" sz="2000" dirty="0"/>
          </a:p>
          <a:p>
            <a:pPr eaLnBrk="1" hangingPunct="1">
              <a:lnSpc>
                <a:spcPct val="80000"/>
              </a:lnSpc>
              <a:buClr>
                <a:srgbClr val="464646"/>
              </a:buClr>
            </a:pPr>
            <a:r>
              <a:rPr lang="en-US" sz="2000" dirty="0"/>
              <a:t>National </a:t>
            </a:r>
            <a:r>
              <a:rPr lang="en-US" sz="2000" dirty="0">
                <a:solidFill>
                  <a:schemeClr val="tx2">
                    <a:lumMod val="75000"/>
                    <a:lumOff val="25000"/>
                  </a:schemeClr>
                </a:solidFill>
              </a:rPr>
              <a:t>CIRN-SOS</a:t>
            </a:r>
            <a:r>
              <a:rPr lang="en-US" sz="2000" dirty="0"/>
              <a:t>, a hospital-based surveillance of influenza hospitalizations or deaths in adults.</a:t>
            </a:r>
          </a:p>
          <a:p>
            <a:pPr eaLnBrk="1" hangingPunct="1">
              <a:lnSpc>
                <a:spcPct val="80000"/>
              </a:lnSpc>
              <a:buClr>
                <a:srgbClr val="464646"/>
              </a:buClr>
            </a:pPr>
            <a:endParaRPr lang="en-US" sz="2000" dirty="0"/>
          </a:p>
          <a:p>
            <a:pPr eaLnBrk="1" hangingPunct="1">
              <a:lnSpc>
                <a:spcPct val="80000"/>
              </a:lnSpc>
              <a:buClr>
                <a:srgbClr val="464646"/>
              </a:buClr>
            </a:pPr>
            <a:r>
              <a:rPr lang="en-US" sz="2000" dirty="0"/>
              <a:t>Influenza-associated Hospitalizations and Deaths surveillance data.</a:t>
            </a:r>
          </a:p>
          <a:p>
            <a:pPr eaLnBrk="1" hangingPunct="1">
              <a:lnSpc>
                <a:spcPct val="80000"/>
              </a:lnSpc>
              <a:buClr>
                <a:srgbClr val="464646"/>
              </a:buClr>
            </a:pPr>
            <a:endParaRPr lang="en-US" sz="2000" dirty="0"/>
          </a:p>
          <a:p>
            <a:pPr eaLnBrk="1" hangingPunct="1">
              <a:lnSpc>
                <a:spcPct val="80000"/>
              </a:lnSpc>
              <a:buClr>
                <a:srgbClr val="464646"/>
              </a:buClr>
            </a:pPr>
            <a:r>
              <a:rPr lang="en-US" sz="2000" dirty="0"/>
              <a:t>Epidemiological data obtained from NB sentinel network of clinicians and ER sites.</a:t>
            </a:r>
          </a:p>
          <a:p>
            <a:pPr eaLnBrk="1" hangingPunct="1">
              <a:lnSpc>
                <a:spcPct val="80000"/>
              </a:lnSpc>
              <a:buClr>
                <a:srgbClr val="464646"/>
              </a:buClr>
            </a:pPr>
            <a:endParaRPr lang="en-US" sz="2400" dirty="0"/>
          </a:p>
        </p:txBody>
      </p:sp>
      <p:sp>
        <p:nvSpPr>
          <p:cNvPr id="2" name="Slide Number Placeholder 1"/>
          <p:cNvSpPr>
            <a:spLocks noGrp="1"/>
          </p:cNvSpPr>
          <p:nvPr>
            <p:ph type="sldNum" sz="quarter" idx="10"/>
          </p:nvPr>
        </p:nvSpPr>
        <p:spPr/>
        <p:txBody>
          <a:bodyPr/>
          <a:lstStyle/>
          <a:p>
            <a:pPr>
              <a:defRPr/>
            </a:pPr>
            <a:fld id="{4352EC4D-C09D-44D4-A298-F5C7C00EA06A}" type="slidenum">
              <a:rPr lang="en-US" smtClean="0"/>
              <a:pPr>
                <a:defRPr/>
              </a:pPr>
              <a:t>13</a:t>
            </a:fld>
            <a:endParaRPr 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152400"/>
            <a:ext cx="9144000" cy="838200"/>
          </a:xfrm>
        </p:spPr>
        <p:txBody>
          <a:bodyPr/>
          <a:lstStyle/>
          <a:p>
            <a:r>
              <a:rPr lang="en-US" sz="2800" dirty="0"/>
              <a:t>Role of NB SPIN in influenza surveillance activities</a:t>
            </a:r>
          </a:p>
        </p:txBody>
      </p:sp>
      <p:sp>
        <p:nvSpPr>
          <p:cNvPr id="45060" name="Rectangle 4"/>
          <p:cNvSpPr>
            <a:spLocks noChangeArrowheads="1"/>
          </p:cNvSpPr>
          <p:nvPr/>
        </p:nvSpPr>
        <p:spPr bwMode="auto">
          <a:xfrm>
            <a:off x="152400" y="762000"/>
            <a:ext cx="1524000" cy="838200"/>
          </a:xfrm>
          <a:prstGeom prst="rect">
            <a:avLst/>
          </a:prstGeom>
          <a:solidFill>
            <a:srgbClr val="FFFF00"/>
          </a:solidFill>
          <a:ln w="9525">
            <a:solidFill>
              <a:schemeClr val="tx1"/>
            </a:solidFill>
            <a:miter lim="800000"/>
            <a:headEnd/>
            <a:tailEnd/>
          </a:ln>
          <a:effectLst/>
        </p:spPr>
        <p:txBody>
          <a:bodyPr wrap="none" anchor="ctr">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17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sym typeface="Arial" charset="0"/>
              </a:rPr>
              <a:t>Lab system</a:t>
            </a:r>
          </a:p>
        </p:txBody>
      </p:sp>
      <p:sp>
        <p:nvSpPr>
          <p:cNvPr id="45061" name="Rectangle 5"/>
          <p:cNvSpPr>
            <a:spLocks noChangeArrowheads="1"/>
          </p:cNvSpPr>
          <p:nvPr/>
        </p:nvSpPr>
        <p:spPr bwMode="auto">
          <a:xfrm>
            <a:off x="1905000" y="762000"/>
            <a:ext cx="1524000" cy="838200"/>
          </a:xfrm>
          <a:prstGeom prst="rect">
            <a:avLst/>
          </a:prstGeom>
          <a:solidFill>
            <a:srgbClr val="FF9900"/>
          </a:solidFill>
          <a:ln w="9525">
            <a:solidFill>
              <a:schemeClr val="tx1"/>
            </a:solidFill>
            <a:miter lim="800000"/>
            <a:headEnd/>
            <a:tailEnd/>
          </a:ln>
          <a:effectLst/>
        </p:spPr>
        <p:txBody>
          <a:bodyPr wrap="none" anchor="ctr">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17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sym typeface="Arial" charset="0"/>
              </a:rPr>
              <a:t>NB SPIN </a:t>
            </a:r>
          </a:p>
        </p:txBody>
      </p:sp>
      <p:sp>
        <p:nvSpPr>
          <p:cNvPr id="45062" name="Rectangle 6"/>
          <p:cNvSpPr>
            <a:spLocks noChangeArrowheads="1"/>
          </p:cNvSpPr>
          <p:nvPr/>
        </p:nvSpPr>
        <p:spPr bwMode="auto">
          <a:xfrm>
            <a:off x="3657600" y="762000"/>
            <a:ext cx="1524000" cy="838200"/>
          </a:xfrm>
          <a:prstGeom prst="rect">
            <a:avLst/>
          </a:prstGeom>
          <a:solidFill>
            <a:srgbClr val="99CC00"/>
          </a:solidFill>
          <a:ln w="9525">
            <a:solidFill>
              <a:schemeClr val="tx1"/>
            </a:solidFill>
            <a:miter lim="800000"/>
            <a:headEnd/>
            <a:tailEnd/>
          </a:ln>
          <a:effectLst/>
        </p:spPr>
        <p:txBody>
          <a:bodyPr wrap="none" anchor="ctr">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1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sym typeface="Arial" charset="0"/>
              </a:rPr>
              <a:t>Influenza</a:t>
            </a:r>
          </a:p>
          <a:p>
            <a:pPr algn="ctr">
              <a:defRPr/>
            </a:pPr>
            <a:r>
              <a:rPr lang="en-US" sz="1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sym typeface="Arial" charset="0"/>
              </a:rPr>
              <a:t> outbreaks</a:t>
            </a:r>
          </a:p>
          <a:p>
            <a:pPr algn="ctr">
              <a:defRPr/>
            </a:pPr>
            <a:r>
              <a:rPr lang="en-US" sz="1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sym typeface="Arial" charset="0"/>
              </a:rPr>
              <a:t>(nursing home, </a:t>
            </a:r>
          </a:p>
          <a:p>
            <a:pPr algn="ctr">
              <a:defRPr/>
            </a:pPr>
            <a:r>
              <a:rPr lang="en-US" sz="1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sym typeface="Arial" charset="0"/>
              </a:rPr>
              <a:t>h</a:t>
            </a:r>
            <a:r>
              <a:rPr lang="en-US" sz="1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sym typeface="Arial" charset="0"/>
              </a:rPr>
              <a:t>ospitals, other)</a:t>
            </a:r>
          </a:p>
        </p:txBody>
      </p:sp>
      <p:sp>
        <p:nvSpPr>
          <p:cNvPr id="45063" name="Rectangle 7"/>
          <p:cNvSpPr>
            <a:spLocks noChangeArrowheads="1"/>
          </p:cNvSpPr>
          <p:nvPr/>
        </p:nvSpPr>
        <p:spPr bwMode="auto">
          <a:xfrm>
            <a:off x="5334000" y="762000"/>
            <a:ext cx="1524000" cy="838200"/>
          </a:xfrm>
          <a:prstGeom prst="rect">
            <a:avLst/>
          </a:prstGeom>
          <a:solidFill>
            <a:srgbClr val="0000FF">
              <a:alpha val="35001"/>
            </a:srgbClr>
          </a:solidFill>
          <a:ln w="9525">
            <a:solidFill>
              <a:schemeClr val="tx1"/>
            </a:solidFill>
            <a:miter lim="800000"/>
            <a:headEnd/>
            <a:tailEnd/>
          </a:ln>
          <a:effectLst/>
        </p:spPr>
        <p:txBody>
          <a:bodyPr wrap="none" anchor="ctr">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17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sym typeface="Arial" charset="0"/>
              </a:rPr>
              <a:t>ILI outbreaks </a:t>
            </a:r>
          </a:p>
          <a:p>
            <a:pPr algn="ctr">
              <a:defRPr/>
            </a:pPr>
            <a:r>
              <a:rPr lang="en-US" sz="17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sym typeface="Arial" charset="0"/>
              </a:rPr>
              <a:t>(schools)</a:t>
            </a:r>
          </a:p>
        </p:txBody>
      </p:sp>
      <p:sp>
        <p:nvSpPr>
          <p:cNvPr id="45064" name="Rectangle 8"/>
          <p:cNvSpPr>
            <a:spLocks noChangeArrowheads="1"/>
          </p:cNvSpPr>
          <p:nvPr/>
        </p:nvSpPr>
        <p:spPr bwMode="auto">
          <a:xfrm>
            <a:off x="7086600" y="762000"/>
            <a:ext cx="1524000" cy="838200"/>
          </a:xfrm>
          <a:prstGeom prst="rect">
            <a:avLst/>
          </a:prstGeom>
          <a:solidFill>
            <a:srgbClr val="FF00FF"/>
          </a:solidFill>
          <a:ln w="9525">
            <a:solidFill>
              <a:schemeClr val="tx1"/>
            </a:solidFill>
            <a:miter lim="800000"/>
            <a:headEnd/>
            <a:tailEnd/>
          </a:ln>
          <a:effectLst/>
        </p:spPr>
        <p:txBody>
          <a:bodyPr wrap="none" anchor="ctr">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17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sym typeface="Arial" charset="0"/>
              </a:rPr>
              <a:t>Hospitalization</a:t>
            </a:r>
          </a:p>
          <a:p>
            <a:pPr algn="ctr">
              <a:defRPr/>
            </a:pPr>
            <a:r>
              <a:rPr lang="en-US" sz="17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sym typeface="Arial" charset="0"/>
              </a:rPr>
              <a:t>&amp; Death</a:t>
            </a:r>
          </a:p>
        </p:txBody>
      </p:sp>
      <p:sp>
        <p:nvSpPr>
          <p:cNvPr id="18440" name="Text Box 11"/>
          <p:cNvSpPr txBox="1">
            <a:spLocks noChangeArrowheads="1"/>
          </p:cNvSpPr>
          <p:nvPr/>
        </p:nvSpPr>
        <p:spPr bwMode="auto">
          <a:xfrm>
            <a:off x="609600" y="2514600"/>
            <a:ext cx="1143000" cy="457200"/>
          </a:xfrm>
          <a:prstGeom prst="rect">
            <a:avLst/>
          </a:prstGeom>
          <a:noFill/>
          <a:ln w="9525">
            <a:noFill/>
            <a:miter lim="800000"/>
            <a:headEnd/>
            <a:tailEnd/>
          </a:ln>
        </p:spPr>
        <p:txBody>
          <a:bodyPr>
            <a:spAutoFit/>
          </a:bodyPr>
          <a:lstStyle/>
          <a:p>
            <a:pPr>
              <a:spcBef>
                <a:spcPct val="50000"/>
              </a:spcBef>
            </a:pPr>
            <a:endParaRPr lang="en-US" dirty="0"/>
          </a:p>
        </p:txBody>
      </p:sp>
      <p:sp>
        <p:nvSpPr>
          <p:cNvPr id="18441" name="Rectangle 12"/>
          <p:cNvSpPr>
            <a:spLocks noChangeArrowheads="1"/>
          </p:cNvSpPr>
          <p:nvPr/>
        </p:nvSpPr>
        <p:spPr bwMode="auto">
          <a:xfrm>
            <a:off x="457200" y="1752600"/>
            <a:ext cx="914400" cy="990600"/>
          </a:xfrm>
          <a:prstGeom prst="rect">
            <a:avLst/>
          </a:prstGeom>
          <a:solidFill>
            <a:srgbClr val="FFFF99">
              <a:alpha val="52156"/>
            </a:srgbClr>
          </a:solidFill>
          <a:ln w="9525">
            <a:solidFill>
              <a:schemeClr val="tx1"/>
            </a:solidFill>
            <a:miter lim="800000"/>
            <a:headEnd/>
            <a:tailEnd/>
          </a:ln>
        </p:spPr>
        <p:txBody>
          <a:bodyPr wrap="none" anchor="ctr"/>
          <a:lstStyle/>
          <a:p>
            <a:pPr algn="ctr"/>
            <a:r>
              <a:rPr lang="en-US" sz="1200" dirty="0"/>
              <a:t>Monitor </a:t>
            </a:r>
          </a:p>
          <a:p>
            <a:pPr algn="ctr"/>
            <a:r>
              <a:rPr lang="en-US" sz="1200" dirty="0"/>
              <a:t>daily </a:t>
            </a:r>
          </a:p>
          <a:p>
            <a:pPr algn="ctr"/>
            <a:r>
              <a:rPr lang="en-US" sz="1200" dirty="0"/>
              <a:t>lab</a:t>
            </a:r>
          </a:p>
          <a:p>
            <a:pPr algn="ctr"/>
            <a:r>
              <a:rPr lang="en-US" sz="1200" dirty="0"/>
              <a:t> extracts </a:t>
            </a:r>
          </a:p>
        </p:txBody>
      </p:sp>
      <p:sp>
        <p:nvSpPr>
          <p:cNvPr id="18442" name="Rectangle 13"/>
          <p:cNvSpPr>
            <a:spLocks noChangeArrowheads="1"/>
          </p:cNvSpPr>
          <p:nvPr/>
        </p:nvSpPr>
        <p:spPr bwMode="auto">
          <a:xfrm>
            <a:off x="2209800" y="1752600"/>
            <a:ext cx="914400" cy="990600"/>
          </a:xfrm>
          <a:prstGeom prst="rect">
            <a:avLst/>
          </a:prstGeom>
          <a:solidFill>
            <a:srgbClr val="FF6600">
              <a:alpha val="32156"/>
            </a:srgbClr>
          </a:solidFill>
          <a:ln w="9525">
            <a:solidFill>
              <a:schemeClr val="tx1"/>
            </a:solidFill>
            <a:miter lim="800000"/>
            <a:headEnd/>
            <a:tailEnd/>
          </a:ln>
        </p:spPr>
        <p:txBody>
          <a:bodyPr wrap="none" anchor="ctr"/>
          <a:lstStyle/>
          <a:p>
            <a:pPr algn="ctr"/>
            <a:r>
              <a:rPr lang="en-US" sz="1200" dirty="0"/>
              <a:t>Weekly </a:t>
            </a:r>
          </a:p>
          <a:p>
            <a:pPr algn="ctr"/>
            <a:r>
              <a:rPr lang="en-US" sz="1200" dirty="0"/>
              <a:t>spec, </a:t>
            </a:r>
          </a:p>
          <a:p>
            <a:pPr algn="ctr"/>
            <a:r>
              <a:rPr lang="en-US" sz="1200" dirty="0"/>
              <a:t>non-ER</a:t>
            </a:r>
          </a:p>
          <a:p>
            <a:pPr algn="ctr"/>
            <a:r>
              <a:rPr lang="en-US" sz="1200" dirty="0"/>
              <a:t>also ILI</a:t>
            </a:r>
          </a:p>
        </p:txBody>
      </p:sp>
      <p:sp>
        <p:nvSpPr>
          <p:cNvPr id="18443" name="Rectangle 14"/>
          <p:cNvSpPr>
            <a:spLocks noChangeArrowheads="1"/>
          </p:cNvSpPr>
          <p:nvPr/>
        </p:nvSpPr>
        <p:spPr bwMode="auto">
          <a:xfrm>
            <a:off x="3962400" y="1752600"/>
            <a:ext cx="914400" cy="990600"/>
          </a:xfrm>
          <a:prstGeom prst="rect">
            <a:avLst/>
          </a:prstGeom>
          <a:solidFill>
            <a:srgbClr val="99CC00">
              <a:alpha val="52940"/>
            </a:srgbClr>
          </a:solidFill>
          <a:ln w="9525">
            <a:solidFill>
              <a:schemeClr val="tx1"/>
            </a:solidFill>
            <a:miter lim="800000"/>
            <a:headEnd/>
            <a:tailEnd/>
          </a:ln>
        </p:spPr>
        <p:txBody>
          <a:bodyPr wrap="none" anchor="ctr"/>
          <a:lstStyle/>
          <a:p>
            <a:pPr algn="ctr"/>
            <a:r>
              <a:rPr lang="en-US" sz="1200" dirty="0"/>
              <a:t>Reg. report </a:t>
            </a:r>
          </a:p>
          <a:p>
            <a:pPr algn="ctr"/>
            <a:r>
              <a:rPr lang="en-US" sz="1200" dirty="0"/>
              <a:t>to </a:t>
            </a:r>
          </a:p>
          <a:p>
            <a:pPr algn="ctr"/>
            <a:r>
              <a:rPr lang="en-US" sz="1200" dirty="0"/>
              <a:t>Regional </a:t>
            </a:r>
          </a:p>
          <a:p>
            <a:pPr algn="ctr"/>
            <a:r>
              <a:rPr lang="en-US" sz="1200" dirty="0"/>
              <a:t>PH</a:t>
            </a:r>
          </a:p>
        </p:txBody>
      </p:sp>
      <p:sp>
        <p:nvSpPr>
          <p:cNvPr id="18444" name="Rectangle 15"/>
          <p:cNvSpPr>
            <a:spLocks noChangeArrowheads="1"/>
          </p:cNvSpPr>
          <p:nvPr/>
        </p:nvSpPr>
        <p:spPr bwMode="auto">
          <a:xfrm>
            <a:off x="5715000" y="1752600"/>
            <a:ext cx="914400" cy="990600"/>
          </a:xfrm>
          <a:prstGeom prst="rect">
            <a:avLst/>
          </a:prstGeom>
          <a:solidFill>
            <a:srgbClr val="0000FF">
              <a:alpha val="27843"/>
            </a:srgbClr>
          </a:solidFill>
          <a:ln w="9525">
            <a:solidFill>
              <a:schemeClr val="tx1"/>
            </a:solidFill>
            <a:miter lim="800000"/>
            <a:headEnd/>
            <a:tailEnd/>
          </a:ln>
        </p:spPr>
        <p:txBody>
          <a:bodyPr wrap="none" anchor="ctr"/>
          <a:lstStyle/>
          <a:p>
            <a:pPr algn="ctr"/>
            <a:r>
              <a:rPr lang="en-US" sz="1200" dirty="0"/>
              <a:t>Reg. report </a:t>
            </a:r>
          </a:p>
          <a:p>
            <a:pPr algn="ctr"/>
            <a:r>
              <a:rPr lang="en-US" sz="1200" dirty="0"/>
              <a:t>to </a:t>
            </a:r>
          </a:p>
          <a:p>
            <a:pPr algn="ctr"/>
            <a:r>
              <a:rPr lang="en-US" sz="1200" dirty="0"/>
              <a:t>Regional </a:t>
            </a:r>
          </a:p>
          <a:p>
            <a:pPr algn="ctr"/>
            <a:r>
              <a:rPr lang="en-US" sz="1200" dirty="0"/>
              <a:t>PH</a:t>
            </a:r>
          </a:p>
        </p:txBody>
      </p:sp>
      <p:sp>
        <p:nvSpPr>
          <p:cNvPr id="18445" name="Rectangle 16"/>
          <p:cNvSpPr>
            <a:spLocks noChangeArrowheads="1"/>
          </p:cNvSpPr>
          <p:nvPr/>
        </p:nvSpPr>
        <p:spPr bwMode="auto">
          <a:xfrm>
            <a:off x="7391400" y="1736220"/>
            <a:ext cx="1219200" cy="1006979"/>
          </a:xfrm>
          <a:prstGeom prst="rect">
            <a:avLst/>
          </a:prstGeom>
          <a:solidFill>
            <a:srgbClr val="FF99CC">
              <a:alpha val="56078"/>
            </a:srgbClr>
          </a:solidFill>
          <a:ln w="9525">
            <a:solidFill>
              <a:schemeClr val="tx1"/>
            </a:solidFill>
            <a:miter lim="800000"/>
            <a:headEnd/>
            <a:tailEnd/>
          </a:ln>
        </p:spPr>
        <p:txBody>
          <a:bodyPr wrap="none" anchor="ctr"/>
          <a:lstStyle/>
          <a:p>
            <a:pPr algn="ctr"/>
            <a:r>
              <a:rPr lang="en-US" sz="1200" dirty="0"/>
              <a:t>Monitoring </a:t>
            </a:r>
          </a:p>
          <a:p>
            <a:pPr algn="ctr"/>
            <a:r>
              <a:rPr lang="en-US" sz="1200" dirty="0"/>
              <a:t>of severity/</a:t>
            </a:r>
          </a:p>
          <a:p>
            <a:pPr algn="ctr"/>
            <a:r>
              <a:rPr lang="en-US" sz="1200" dirty="0"/>
              <a:t>outcome </a:t>
            </a:r>
          </a:p>
          <a:p>
            <a:pPr algn="ctr"/>
            <a:r>
              <a:rPr lang="en-US" sz="1200" dirty="0"/>
              <a:t>related to </a:t>
            </a:r>
          </a:p>
          <a:p>
            <a:pPr algn="ctr"/>
            <a:r>
              <a:rPr lang="en-US" sz="1200" dirty="0"/>
              <a:t>influenza</a:t>
            </a:r>
          </a:p>
        </p:txBody>
      </p:sp>
      <p:sp>
        <p:nvSpPr>
          <p:cNvPr id="18446" name="Oval 20"/>
          <p:cNvSpPr>
            <a:spLocks noChangeArrowheads="1"/>
          </p:cNvSpPr>
          <p:nvPr/>
        </p:nvSpPr>
        <p:spPr bwMode="auto">
          <a:xfrm>
            <a:off x="228600" y="2971800"/>
            <a:ext cx="1447800" cy="1066800"/>
          </a:xfrm>
          <a:prstGeom prst="ellipse">
            <a:avLst/>
          </a:prstGeom>
          <a:solidFill>
            <a:srgbClr val="FFFF00">
              <a:alpha val="34901"/>
            </a:srgbClr>
          </a:solidFill>
          <a:ln w="9525">
            <a:solidFill>
              <a:schemeClr val="tx1"/>
            </a:solidFill>
            <a:round/>
            <a:headEnd/>
            <a:tailEnd/>
          </a:ln>
        </p:spPr>
        <p:txBody>
          <a:bodyPr wrap="none" anchor="ctr"/>
          <a:lstStyle/>
          <a:p>
            <a:pPr algn="ctr"/>
            <a:r>
              <a:rPr lang="en-US" sz="1200" dirty="0"/>
              <a:t>Prov/Regional </a:t>
            </a:r>
          </a:p>
          <a:p>
            <a:pPr algn="ctr"/>
            <a:r>
              <a:rPr lang="en-US" sz="1200" dirty="0"/>
              <a:t>Action, analysis,</a:t>
            </a:r>
          </a:p>
          <a:p>
            <a:pPr algn="ctr"/>
            <a:r>
              <a:rPr lang="en-US" sz="1200" dirty="0"/>
              <a:t> report</a:t>
            </a:r>
          </a:p>
        </p:txBody>
      </p:sp>
      <p:sp>
        <p:nvSpPr>
          <p:cNvPr id="18447" name="Rectangle 21"/>
          <p:cNvSpPr>
            <a:spLocks noChangeArrowheads="1"/>
          </p:cNvSpPr>
          <p:nvPr/>
        </p:nvSpPr>
        <p:spPr bwMode="auto">
          <a:xfrm>
            <a:off x="381000" y="4267200"/>
            <a:ext cx="8229600" cy="838200"/>
          </a:xfrm>
          <a:prstGeom prst="rect">
            <a:avLst/>
          </a:prstGeom>
          <a:solidFill>
            <a:srgbClr val="DDDDDD"/>
          </a:solidFill>
          <a:ln w="9525">
            <a:solidFill>
              <a:schemeClr val="tx1"/>
            </a:solidFill>
            <a:miter lim="800000"/>
            <a:headEnd/>
            <a:tailEnd/>
          </a:ln>
        </p:spPr>
        <p:txBody>
          <a:bodyPr wrap="none" anchor="ctr"/>
          <a:lstStyle/>
          <a:p>
            <a:pPr algn="ctr"/>
            <a:r>
              <a:rPr lang="en-US" sz="2000" b="1" dirty="0"/>
              <a:t>Monitor, detect new strains, describe NB influenza epidemiology &amp; </a:t>
            </a:r>
          </a:p>
          <a:p>
            <a:pPr algn="ctr"/>
            <a:r>
              <a:rPr lang="en-US" sz="2000" b="1" dirty="0"/>
              <a:t>provide intelligence for informed decision making </a:t>
            </a:r>
          </a:p>
        </p:txBody>
      </p:sp>
      <p:sp>
        <p:nvSpPr>
          <p:cNvPr id="18448" name="Rectangle 22"/>
          <p:cNvSpPr>
            <a:spLocks noChangeArrowheads="1"/>
          </p:cNvSpPr>
          <p:nvPr/>
        </p:nvSpPr>
        <p:spPr bwMode="auto">
          <a:xfrm>
            <a:off x="1752600" y="5486400"/>
            <a:ext cx="5562600" cy="914400"/>
          </a:xfrm>
          <a:prstGeom prst="rect">
            <a:avLst/>
          </a:prstGeom>
          <a:solidFill>
            <a:srgbClr val="000000"/>
          </a:solidFill>
          <a:ln w="9525">
            <a:solidFill>
              <a:schemeClr val="tx1"/>
            </a:solidFill>
            <a:miter lim="800000"/>
            <a:headEnd/>
            <a:tailEnd/>
          </a:ln>
        </p:spPr>
        <p:txBody>
          <a:bodyPr wrap="none" anchor="ctr"/>
          <a:lstStyle/>
          <a:p>
            <a:pPr algn="ctr"/>
            <a:r>
              <a:rPr lang="en-US" sz="2000" b="1" dirty="0">
                <a:solidFill>
                  <a:schemeClr val="bg1"/>
                </a:solidFill>
              </a:rPr>
              <a:t>Prevent, mitigate, decrease influenza related </a:t>
            </a:r>
          </a:p>
          <a:p>
            <a:pPr algn="ctr"/>
            <a:r>
              <a:rPr lang="en-US" sz="2000" b="1" dirty="0">
                <a:solidFill>
                  <a:schemeClr val="bg1"/>
                </a:solidFill>
              </a:rPr>
              <a:t>morbidity &amp; mortality in NB</a:t>
            </a:r>
          </a:p>
        </p:txBody>
      </p:sp>
      <p:sp>
        <p:nvSpPr>
          <p:cNvPr id="18449" name="Oval 23"/>
          <p:cNvSpPr>
            <a:spLocks noChangeArrowheads="1"/>
          </p:cNvSpPr>
          <p:nvPr/>
        </p:nvSpPr>
        <p:spPr bwMode="auto">
          <a:xfrm>
            <a:off x="1981200" y="2971800"/>
            <a:ext cx="1447800" cy="1066800"/>
          </a:xfrm>
          <a:prstGeom prst="ellipse">
            <a:avLst/>
          </a:prstGeom>
          <a:solidFill>
            <a:srgbClr val="FF6600">
              <a:alpha val="32941"/>
            </a:srgbClr>
          </a:solidFill>
          <a:ln w="9525">
            <a:solidFill>
              <a:schemeClr val="tx1"/>
            </a:solidFill>
            <a:round/>
            <a:headEnd/>
            <a:tailEnd/>
          </a:ln>
        </p:spPr>
        <p:txBody>
          <a:bodyPr wrap="none" anchor="ctr"/>
          <a:lstStyle/>
          <a:p>
            <a:pPr algn="ctr"/>
            <a:r>
              <a:rPr lang="en-US" sz="1200" dirty="0"/>
              <a:t>Regular </a:t>
            </a:r>
          </a:p>
          <a:p>
            <a:pPr algn="ctr"/>
            <a:r>
              <a:rPr lang="en-US" sz="1200" dirty="0"/>
              <a:t>analysis,</a:t>
            </a:r>
          </a:p>
          <a:p>
            <a:pPr algn="ctr"/>
            <a:r>
              <a:rPr lang="en-US" sz="1200" dirty="0"/>
              <a:t>report</a:t>
            </a:r>
          </a:p>
          <a:p>
            <a:pPr algn="ctr"/>
            <a:endParaRPr lang="en-US" sz="1200" dirty="0"/>
          </a:p>
        </p:txBody>
      </p:sp>
      <p:sp>
        <p:nvSpPr>
          <p:cNvPr id="18450" name="Oval 24"/>
          <p:cNvSpPr>
            <a:spLocks noChangeArrowheads="1"/>
          </p:cNvSpPr>
          <p:nvPr/>
        </p:nvSpPr>
        <p:spPr bwMode="auto">
          <a:xfrm>
            <a:off x="3733800" y="2971800"/>
            <a:ext cx="1447800" cy="1066800"/>
          </a:xfrm>
          <a:prstGeom prst="ellipse">
            <a:avLst/>
          </a:prstGeom>
          <a:solidFill>
            <a:srgbClr val="99CC00">
              <a:alpha val="52156"/>
            </a:srgbClr>
          </a:solidFill>
          <a:ln w="9525">
            <a:solidFill>
              <a:schemeClr val="tx1"/>
            </a:solidFill>
            <a:round/>
            <a:headEnd/>
            <a:tailEnd/>
          </a:ln>
        </p:spPr>
        <p:txBody>
          <a:bodyPr wrap="none" anchor="ctr"/>
          <a:lstStyle/>
          <a:p>
            <a:pPr algn="ctr"/>
            <a:r>
              <a:rPr lang="en-US" sz="1200" dirty="0"/>
              <a:t>Regional action, </a:t>
            </a:r>
          </a:p>
          <a:p>
            <a:pPr algn="ctr"/>
            <a:r>
              <a:rPr lang="en-US" sz="1200" dirty="0"/>
              <a:t>regular analysis </a:t>
            </a:r>
          </a:p>
          <a:p>
            <a:pPr algn="ctr"/>
            <a:r>
              <a:rPr lang="en-US" sz="1200" dirty="0"/>
              <a:t>&amp; report</a:t>
            </a:r>
          </a:p>
        </p:txBody>
      </p:sp>
      <p:sp>
        <p:nvSpPr>
          <p:cNvPr id="18451" name="Oval 25"/>
          <p:cNvSpPr>
            <a:spLocks noChangeArrowheads="1"/>
          </p:cNvSpPr>
          <p:nvPr/>
        </p:nvSpPr>
        <p:spPr bwMode="auto">
          <a:xfrm>
            <a:off x="5486400" y="2971800"/>
            <a:ext cx="1447800" cy="1066800"/>
          </a:xfrm>
          <a:prstGeom prst="ellipse">
            <a:avLst/>
          </a:prstGeom>
          <a:solidFill>
            <a:srgbClr val="0000FF">
              <a:alpha val="27058"/>
            </a:srgbClr>
          </a:solidFill>
          <a:ln w="9525">
            <a:solidFill>
              <a:schemeClr val="tx1"/>
            </a:solidFill>
            <a:round/>
            <a:headEnd/>
            <a:tailEnd/>
          </a:ln>
        </p:spPr>
        <p:txBody>
          <a:bodyPr wrap="none" anchor="ctr"/>
          <a:lstStyle/>
          <a:p>
            <a:pPr algn="ctr"/>
            <a:r>
              <a:rPr lang="en-US" sz="1200" dirty="0"/>
              <a:t>Regional action, </a:t>
            </a:r>
          </a:p>
          <a:p>
            <a:pPr algn="ctr"/>
            <a:r>
              <a:rPr lang="en-US" sz="1200" dirty="0"/>
              <a:t>Regular analysis </a:t>
            </a:r>
          </a:p>
          <a:p>
            <a:pPr algn="ctr"/>
            <a:r>
              <a:rPr lang="en-US" sz="1200" dirty="0"/>
              <a:t>&amp; report</a:t>
            </a:r>
          </a:p>
        </p:txBody>
      </p:sp>
      <p:sp>
        <p:nvSpPr>
          <p:cNvPr id="18452" name="Oval 26"/>
          <p:cNvSpPr>
            <a:spLocks noChangeArrowheads="1"/>
          </p:cNvSpPr>
          <p:nvPr/>
        </p:nvSpPr>
        <p:spPr bwMode="auto">
          <a:xfrm>
            <a:off x="7239000" y="2971800"/>
            <a:ext cx="1447800" cy="1066800"/>
          </a:xfrm>
          <a:prstGeom prst="ellipse">
            <a:avLst/>
          </a:prstGeom>
          <a:solidFill>
            <a:srgbClr val="FF99CC">
              <a:alpha val="56078"/>
            </a:srgbClr>
          </a:solidFill>
          <a:ln w="9525">
            <a:solidFill>
              <a:schemeClr val="tx1"/>
            </a:solidFill>
            <a:round/>
            <a:headEnd/>
            <a:tailEnd/>
          </a:ln>
        </p:spPr>
        <p:txBody>
          <a:bodyPr wrap="none" anchor="ctr"/>
          <a:lstStyle/>
          <a:p>
            <a:pPr algn="ctr"/>
            <a:r>
              <a:rPr lang="en-US" sz="1200" dirty="0" err="1"/>
              <a:t>Prov</a:t>
            </a:r>
            <a:r>
              <a:rPr lang="en-US" sz="1200" dirty="0"/>
              <a:t>/Regional </a:t>
            </a:r>
          </a:p>
          <a:p>
            <a:pPr algn="ctr"/>
            <a:r>
              <a:rPr lang="en-US" sz="1200" dirty="0"/>
              <a:t>Action, analysis,</a:t>
            </a:r>
          </a:p>
          <a:p>
            <a:pPr algn="ctr"/>
            <a:r>
              <a:rPr lang="en-US" sz="1200" dirty="0"/>
              <a:t> report</a:t>
            </a:r>
          </a:p>
        </p:txBody>
      </p:sp>
      <p:sp>
        <p:nvSpPr>
          <p:cNvPr id="18453" name="AutoShape 28"/>
          <p:cNvSpPr>
            <a:spLocks noChangeArrowheads="1"/>
          </p:cNvSpPr>
          <p:nvPr/>
        </p:nvSpPr>
        <p:spPr bwMode="auto">
          <a:xfrm>
            <a:off x="4495800" y="5181600"/>
            <a:ext cx="76200" cy="228600"/>
          </a:xfrm>
          <a:prstGeom prst="downArrow">
            <a:avLst>
              <a:gd name="adj1" fmla="val 50000"/>
              <a:gd name="adj2" fmla="val 100000"/>
            </a:avLst>
          </a:prstGeom>
          <a:solidFill>
            <a:schemeClr val="accent1"/>
          </a:solidFill>
          <a:ln w="57150">
            <a:solidFill>
              <a:schemeClr val="tx1"/>
            </a:solidFill>
            <a:miter lim="800000"/>
            <a:headEnd/>
            <a:tailEnd/>
          </a:ln>
        </p:spPr>
        <p:txBody>
          <a:bodyPr vert="eaVert" wrap="none" anchor="ctr"/>
          <a:lstStyle/>
          <a:p>
            <a:endParaRPr lang="en-US" dirty="0"/>
          </a:p>
        </p:txBody>
      </p:sp>
      <p:grpSp>
        <p:nvGrpSpPr>
          <p:cNvPr id="2" name="Group 32"/>
          <p:cNvGrpSpPr>
            <a:grpSpLocks/>
          </p:cNvGrpSpPr>
          <p:nvPr/>
        </p:nvGrpSpPr>
        <p:grpSpPr bwMode="auto">
          <a:xfrm>
            <a:off x="914400" y="1600200"/>
            <a:ext cx="0" cy="2667000"/>
            <a:chOff x="576" y="1008"/>
            <a:chExt cx="0" cy="1680"/>
          </a:xfrm>
        </p:grpSpPr>
        <p:sp>
          <p:nvSpPr>
            <p:cNvPr id="18471" name="Line 29"/>
            <p:cNvSpPr>
              <a:spLocks noChangeShapeType="1"/>
            </p:cNvSpPr>
            <p:nvPr/>
          </p:nvSpPr>
          <p:spPr bwMode="auto">
            <a:xfrm>
              <a:off x="576" y="1008"/>
              <a:ext cx="0" cy="96"/>
            </a:xfrm>
            <a:prstGeom prst="line">
              <a:avLst/>
            </a:prstGeom>
            <a:noFill/>
            <a:ln w="9525">
              <a:solidFill>
                <a:schemeClr val="tx1"/>
              </a:solidFill>
              <a:round/>
              <a:headEnd/>
              <a:tailEnd type="triangle" w="med" len="med"/>
            </a:ln>
          </p:spPr>
          <p:txBody>
            <a:bodyPr/>
            <a:lstStyle/>
            <a:p>
              <a:endParaRPr lang="en-US" dirty="0"/>
            </a:p>
          </p:txBody>
        </p:sp>
        <p:sp>
          <p:nvSpPr>
            <p:cNvPr id="18472" name="Line 30"/>
            <p:cNvSpPr>
              <a:spLocks noChangeShapeType="1"/>
            </p:cNvSpPr>
            <p:nvPr/>
          </p:nvSpPr>
          <p:spPr bwMode="auto">
            <a:xfrm>
              <a:off x="576" y="1728"/>
              <a:ext cx="0" cy="144"/>
            </a:xfrm>
            <a:prstGeom prst="line">
              <a:avLst/>
            </a:prstGeom>
            <a:noFill/>
            <a:ln w="9525">
              <a:solidFill>
                <a:schemeClr val="tx1"/>
              </a:solidFill>
              <a:round/>
              <a:headEnd/>
              <a:tailEnd type="triangle" w="med" len="med"/>
            </a:ln>
          </p:spPr>
          <p:txBody>
            <a:bodyPr/>
            <a:lstStyle/>
            <a:p>
              <a:endParaRPr lang="en-US" dirty="0"/>
            </a:p>
          </p:txBody>
        </p:sp>
        <p:sp>
          <p:nvSpPr>
            <p:cNvPr id="18473" name="Line 31"/>
            <p:cNvSpPr>
              <a:spLocks noChangeShapeType="1"/>
            </p:cNvSpPr>
            <p:nvPr/>
          </p:nvSpPr>
          <p:spPr bwMode="auto">
            <a:xfrm>
              <a:off x="576" y="2544"/>
              <a:ext cx="0" cy="144"/>
            </a:xfrm>
            <a:prstGeom prst="line">
              <a:avLst/>
            </a:prstGeom>
            <a:noFill/>
            <a:ln w="9525">
              <a:solidFill>
                <a:schemeClr val="tx1"/>
              </a:solidFill>
              <a:round/>
              <a:headEnd/>
              <a:tailEnd type="triangle" w="med" len="med"/>
            </a:ln>
          </p:spPr>
          <p:txBody>
            <a:bodyPr/>
            <a:lstStyle/>
            <a:p>
              <a:endParaRPr lang="en-US" dirty="0"/>
            </a:p>
          </p:txBody>
        </p:sp>
      </p:grpSp>
      <p:grpSp>
        <p:nvGrpSpPr>
          <p:cNvPr id="3" name="Group 33"/>
          <p:cNvGrpSpPr>
            <a:grpSpLocks/>
          </p:cNvGrpSpPr>
          <p:nvPr/>
        </p:nvGrpSpPr>
        <p:grpSpPr bwMode="auto">
          <a:xfrm flipH="1">
            <a:off x="2667000" y="1600200"/>
            <a:ext cx="76200" cy="2667000"/>
            <a:chOff x="576" y="1008"/>
            <a:chExt cx="0" cy="1680"/>
          </a:xfrm>
        </p:grpSpPr>
        <p:sp>
          <p:nvSpPr>
            <p:cNvPr id="18468" name="Line 34"/>
            <p:cNvSpPr>
              <a:spLocks noChangeShapeType="1"/>
            </p:cNvSpPr>
            <p:nvPr/>
          </p:nvSpPr>
          <p:spPr bwMode="auto">
            <a:xfrm>
              <a:off x="576" y="1008"/>
              <a:ext cx="0" cy="96"/>
            </a:xfrm>
            <a:prstGeom prst="line">
              <a:avLst/>
            </a:prstGeom>
            <a:noFill/>
            <a:ln w="9525">
              <a:solidFill>
                <a:schemeClr val="tx1"/>
              </a:solidFill>
              <a:round/>
              <a:headEnd/>
              <a:tailEnd type="triangle" w="med" len="med"/>
            </a:ln>
          </p:spPr>
          <p:txBody>
            <a:bodyPr/>
            <a:lstStyle/>
            <a:p>
              <a:endParaRPr lang="en-US" dirty="0"/>
            </a:p>
          </p:txBody>
        </p:sp>
        <p:sp>
          <p:nvSpPr>
            <p:cNvPr id="18469" name="Line 35"/>
            <p:cNvSpPr>
              <a:spLocks noChangeShapeType="1"/>
            </p:cNvSpPr>
            <p:nvPr/>
          </p:nvSpPr>
          <p:spPr bwMode="auto">
            <a:xfrm>
              <a:off x="576" y="1728"/>
              <a:ext cx="0" cy="144"/>
            </a:xfrm>
            <a:prstGeom prst="line">
              <a:avLst/>
            </a:prstGeom>
            <a:noFill/>
            <a:ln w="9525">
              <a:solidFill>
                <a:schemeClr val="tx1"/>
              </a:solidFill>
              <a:round/>
              <a:headEnd/>
              <a:tailEnd type="triangle" w="med" len="med"/>
            </a:ln>
          </p:spPr>
          <p:txBody>
            <a:bodyPr/>
            <a:lstStyle/>
            <a:p>
              <a:endParaRPr lang="en-US" dirty="0"/>
            </a:p>
          </p:txBody>
        </p:sp>
        <p:sp>
          <p:nvSpPr>
            <p:cNvPr id="18470" name="Line 36"/>
            <p:cNvSpPr>
              <a:spLocks noChangeShapeType="1"/>
            </p:cNvSpPr>
            <p:nvPr/>
          </p:nvSpPr>
          <p:spPr bwMode="auto">
            <a:xfrm>
              <a:off x="576" y="2544"/>
              <a:ext cx="0" cy="144"/>
            </a:xfrm>
            <a:prstGeom prst="line">
              <a:avLst/>
            </a:prstGeom>
            <a:noFill/>
            <a:ln w="9525">
              <a:solidFill>
                <a:schemeClr val="tx1"/>
              </a:solidFill>
              <a:round/>
              <a:headEnd/>
              <a:tailEnd type="triangle" w="med" len="med"/>
            </a:ln>
          </p:spPr>
          <p:txBody>
            <a:bodyPr/>
            <a:lstStyle/>
            <a:p>
              <a:endParaRPr lang="en-US" dirty="0"/>
            </a:p>
          </p:txBody>
        </p:sp>
      </p:grpSp>
      <p:grpSp>
        <p:nvGrpSpPr>
          <p:cNvPr id="4" name="Group 37"/>
          <p:cNvGrpSpPr>
            <a:grpSpLocks/>
          </p:cNvGrpSpPr>
          <p:nvPr/>
        </p:nvGrpSpPr>
        <p:grpSpPr bwMode="auto">
          <a:xfrm flipH="1">
            <a:off x="4419600" y="1600200"/>
            <a:ext cx="76200" cy="2667000"/>
            <a:chOff x="576" y="1008"/>
            <a:chExt cx="0" cy="1680"/>
          </a:xfrm>
        </p:grpSpPr>
        <p:sp>
          <p:nvSpPr>
            <p:cNvPr id="18465" name="Line 38"/>
            <p:cNvSpPr>
              <a:spLocks noChangeShapeType="1"/>
            </p:cNvSpPr>
            <p:nvPr/>
          </p:nvSpPr>
          <p:spPr bwMode="auto">
            <a:xfrm>
              <a:off x="576" y="1008"/>
              <a:ext cx="0" cy="96"/>
            </a:xfrm>
            <a:prstGeom prst="line">
              <a:avLst/>
            </a:prstGeom>
            <a:noFill/>
            <a:ln w="9525">
              <a:solidFill>
                <a:schemeClr val="tx1"/>
              </a:solidFill>
              <a:round/>
              <a:headEnd/>
              <a:tailEnd type="triangle" w="med" len="med"/>
            </a:ln>
          </p:spPr>
          <p:txBody>
            <a:bodyPr/>
            <a:lstStyle/>
            <a:p>
              <a:endParaRPr lang="en-US" dirty="0"/>
            </a:p>
          </p:txBody>
        </p:sp>
        <p:sp>
          <p:nvSpPr>
            <p:cNvPr id="18466" name="Line 39"/>
            <p:cNvSpPr>
              <a:spLocks noChangeShapeType="1"/>
            </p:cNvSpPr>
            <p:nvPr/>
          </p:nvSpPr>
          <p:spPr bwMode="auto">
            <a:xfrm>
              <a:off x="576" y="1728"/>
              <a:ext cx="0" cy="144"/>
            </a:xfrm>
            <a:prstGeom prst="line">
              <a:avLst/>
            </a:prstGeom>
            <a:noFill/>
            <a:ln w="9525">
              <a:solidFill>
                <a:schemeClr val="tx1"/>
              </a:solidFill>
              <a:round/>
              <a:headEnd/>
              <a:tailEnd type="triangle" w="med" len="med"/>
            </a:ln>
          </p:spPr>
          <p:txBody>
            <a:bodyPr/>
            <a:lstStyle/>
            <a:p>
              <a:endParaRPr lang="en-US" dirty="0"/>
            </a:p>
          </p:txBody>
        </p:sp>
        <p:sp>
          <p:nvSpPr>
            <p:cNvPr id="18467" name="Line 40"/>
            <p:cNvSpPr>
              <a:spLocks noChangeShapeType="1"/>
            </p:cNvSpPr>
            <p:nvPr/>
          </p:nvSpPr>
          <p:spPr bwMode="auto">
            <a:xfrm>
              <a:off x="576" y="2544"/>
              <a:ext cx="0" cy="144"/>
            </a:xfrm>
            <a:prstGeom prst="line">
              <a:avLst/>
            </a:prstGeom>
            <a:noFill/>
            <a:ln w="9525">
              <a:solidFill>
                <a:schemeClr val="tx1"/>
              </a:solidFill>
              <a:round/>
              <a:headEnd/>
              <a:tailEnd type="triangle" w="med" len="med"/>
            </a:ln>
          </p:spPr>
          <p:txBody>
            <a:bodyPr/>
            <a:lstStyle/>
            <a:p>
              <a:endParaRPr lang="en-US" dirty="0"/>
            </a:p>
          </p:txBody>
        </p:sp>
      </p:grpSp>
      <p:grpSp>
        <p:nvGrpSpPr>
          <p:cNvPr id="5" name="Group 41"/>
          <p:cNvGrpSpPr>
            <a:grpSpLocks/>
          </p:cNvGrpSpPr>
          <p:nvPr/>
        </p:nvGrpSpPr>
        <p:grpSpPr bwMode="auto">
          <a:xfrm flipH="1">
            <a:off x="6096000" y="1600200"/>
            <a:ext cx="76200" cy="2667000"/>
            <a:chOff x="576" y="1008"/>
            <a:chExt cx="0" cy="1680"/>
          </a:xfrm>
        </p:grpSpPr>
        <p:sp>
          <p:nvSpPr>
            <p:cNvPr id="18462" name="Line 42"/>
            <p:cNvSpPr>
              <a:spLocks noChangeShapeType="1"/>
            </p:cNvSpPr>
            <p:nvPr/>
          </p:nvSpPr>
          <p:spPr bwMode="auto">
            <a:xfrm>
              <a:off x="576" y="1008"/>
              <a:ext cx="0" cy="96"/>
            </a:xfrm>
            <a:prstGeom prst="line">
              <a:avLst/>
            </a:prstGeom>
            <a:noFill/>
            <a:ln w="9525">
              <a:solidFill>
                <a:schemeClr val="tx1"/>
              </a:solidFill>
              <a:round/>
              <a:headEnd/>
              <a:tailEnd type="triangle" w="med" len="med"/>
            </a:ln>
          </p:spPr>
          <p:txBody>
            <a:bodyPr/>
            <a:lstStyle/>
            <a:p>
              <a:endParaRPr lang="en-US" dirty="0"/>
            </a:p>
          </p:txBody>
        </p:sp>
        <p:sp>
          <p:nvSpPr>
            <p:cNvPr id="18463" name="Line 43"/>
            <p:cNvSpPr>
              <a:spLocks noChangeShapeType="1"/>
            </p:cNvSpPr>
            <p:nvPr/>
          </p:nvSpPr>
          <p:spPr bwMode="auto">
            <a:xfrm>
              <a:off x="576" y="1728"/>
              <a:ext cx="0" cy="144"/>
            </a:xfrm>
            <a:prstGeom prst="line">
              <a:avLst/>
            </a:prstGeom>
            <a:noFill/>
            <a:ln w="9525">
              <a:solidFill>
                <a:schemeClr val="tx1"/>
              </a:solidFill>
              <a:round/>
              <a:headEnd/>
              <a:tailEnd type="triangle" w="med" len="med"/>
            </a:ln>
          </p:spPr>
          <p:txBody>
            <a:bodyPr/>
            <a:lstStyle/>
            <a:p>
              <a:endParaRPr lang="en-US" dirty="0"/>
            </a:p>
          </p:txBody>
        </p:sp>
        <p:sp>
          <p:nvSpPr>
            <p:cNvPr id="18464" name="Line 44"/>
            <p:cNvSpPr>
              <a:spLocks noChangeShapeType="1"/>
            </p:cNvSpPr>
            <p:nvPr/>
          </p:nvSpPr>
          <p:spPr bwMode="auto">
            <a:xfrm>
              <a:off x="576" y="2544"/>
              <a:ext cx="0" cy="144"/>
            </a:xfrm>
            <a:prstGeom prst="line">
              <a:avLst/>
            </a:prstGeom>
            <a:noFill/>
            <a:ln w="9525">
              <a:solidFill>
                <a:schemeClr val="tx1"/>
              </a:solidFill>
              <a:round/>
              <a:headEnd/>
              <a:tailEnd type="triangle" w="med" len="med"/>
            </a:ln>
          </p:spPr>
          <p:txBody>
            <a:bodyPr/>
            <a:lstStyle/>
            <a:p>
              <a:endParaRPr lang="en-US" dirty="0"/>
            </a:p>
          </p:txBody>
        </p:sp>
      </p:grpSp>
      <p:grpSp>
        <p:nvGrpSpPr>
          <p:cNvPr id="6" name="Group 45"/>
          <p:cNvGrpSpPr>
            <a:grpSpLocks/>
          </p:cNvGrpSpPr>
          <p:nvPr/>
        </p:nvGrpSpPr>
        <p:grpSpPr bwMode="auto">
          <a:xfrm flipH="1">
            <a:off x="7848600" y="1600200"/>
            <a:ext cx="76200" cy="2667000"/>
            <a:chOff x="576" y="1008"/>
            <a:chExt cx="0" cy="1680"/>
          </a:xfrm>
        </p:grpSpPr>
        <p:sp>
          <p:nvSpPr>
            <p:cNvPr id="18459" name="Line 46"/>
            <p:cNvSpPr>
              <a:spLocks noChangeShapeType="1"/>
            </p:cNvSpPr>
            <p:nvPr/>
          </p:nvSpPr>
          <p:spPr bwMode="auto">
            <a:xfrm>
              <a:off x="576" y="1008"/>
              <a:ext cx="0" cy="96"/>
            </a:xfrm>
            <a:prstGeom prst="line">
              <a:avLst/>
            </a:prstGeom>
            <a:noFill/>
            <a:ln w="9525">
              <a:solidFill>
                <a:schemeClr val="tx1"/>
              </a:solidFill>
              <a:round/>
              <a:headEnd/>
              <a:tailEnd type="triangle" w="med" len="med"/>
            </a:ln>
          </p:spPr>
          <p:txBody>
            <a:bodyPr/>
            <a:lstStyle/>
            <a:p>
              <a:endParaRPr lang="en-US" dirty="0"/>
            </a:p>
          </p:txBody>
        </p:sp>
        <p:sp>
          <p:nvSpPr>
            <p:cNvPr id="18460" name="Line 47"/>
            <p:cNvSpPr>
              <a:spLocks noChangeShapeType="1"/>
            </p:cNvSpPr>
            <p:nvPr/>
          </p:nvSpPr>
          <p:spPr bwMode="auto">
            <a:xfrm>
              <a:off x="576" y="1728"/>
              <a:ext cx="0" cy="144"/>
            </a:xfrm>
            <a:prstGeom prst="line">
              <a:avLst/>
            </a:prstGeom>
            <a:noFill/>
            <a:ln w="9525">
              <a:solidFill>
                <a:schemeClr val="tx1"/>
              </a:solidFill>
              <a:round/>
              <a:headEnd/>
              <a:tailEnd type="triangle" w="med" len="med"/>
            </a:ln>
          </p:spPr>
          <p:txBody>
            <a:bodyPr/>
            <a:lstStyle/>
            <a:p>
              <a:endParaRPr lang="en-US" dirty="0"/>
            </a:p>
          </p:txBody>
        </p:sp>
        <p:sp>
          <p:nvSpPr>
            <p:cNvPr id="18461" name="Line 48"/>
            <p:cNvSpPr>
              <a:spLocks noChangeShapeType="1"/>
            </p:cNvSpPr>
            <p:nvPr/>
          </p:nvSpPr>
          <p:spPr bwMode="auto">
            <a:xfrm>
              <a:off x="576" y="2544"/>
              <a:ext cx="0" cy="144"/>
            </a:xfrm>
            <a:prstGeom prst="line">
              <a:avLst/>
            </a:prstGeom>
            <a:noFill/>
            <a:ln w="9525">
              <a:solidFill>
                <a:schemeClr val="tx1"/>
              </a:solidFill>
              <a:round/>
              <a:headEnd/>
              <a:tailEnd type="triangle" w="med" len="med"/>
            </a:ln>
          </p:spPr>
          <p:txBody>
            <a:bodyPr/>
            <a:lstStyle/>
            <a:p>
              <a:endParaRPr lang="en-US" dirty="0"/>
            </a:p>
          </p:txBody>
        </p:sp>
      </p:grpSp>
      <p:sp>
        <p:nvSpPr>
          <p:cNvPr id="7" name="Slide Number Placeholder 6"/>
          <p:cNvSpPr>
            <a:spLocks noGrp="1"/>
          </p:cNvSpPr>
          <p:nvPr>
            <p:ph type="sldNum" sz="quarter" idx="10"/>
          </p:nvPr>
        </p:nvSpPr>
        <p:spPr/>
        <p:txBody>
          <a:bodyPr/>
          <a:lstStyle/>
          <a:p>
            <a:pPr>
              <a:defRPr/>
            </a:pPr>
            <a:fld id="{4352EC4D-C09D-44D4-A298-F5C7C00EA06A}"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1800" dirty="0"/>
              <a:t>Cumulative numbers of positive influenza specimens by subtype and age groups, Canada, 2019-2020, up to August 22 2020</a:t>
            </a:r>
          </a:p>
        </p:txBody>
      </p:sp>
      <p:sp>
        <p:nvSpPr>
          <p:cNvPr id="5" name="Rectangle 4"/>
          <p:cNvSpPr/>
          <p:nvPr/>
        </p:nvSpPr>
        <p:spPr>
          <a:xfrm>
            <a:off x="304800" y="5715000"/>
            <a:ext cx="5715000" cy="246221"/>
          </a:xfrm>
          <a:prstGeom prst="rect">
            <a:avLst/>
          </a:prstGeom>
        </p:spPr>
        <p:txBody>
          <a:bodyPr wrap="square">
            <a:spAutoFit/>
          </a:bodyPr>
          <a:lstStyle/>
          <a:p>
            <a:pPr marL="39688"/>
            <a:r>
              <a:rPr lang="en-US" sz="1000" dirty="0">
                <a:cs typeface="Arial" pitchFamily="34" charset="0"/>
              </a:rPr>
              <a:t>Reference: Figure taken from national Fluwatch report week 30-34 (to August 22 2020)</a:t>
            </a:r>
          </a:p>
        </p:txBody>
      </p:sp>
      <p:sp>
        <p:nvSpPr>
          <p:cNvPr id="2" name="Slide Number Placeholder 1"/>
          <p:cNvSpPr>
            <a:spLocks noGrp="1"/>
          </p:cNvSpPr>
          <p:nvPr>
            <p:ph type="sldNum" sz="quarter" idx="10"/>
          </p:nvPr>
        </p:nvSpPr>
        <p:spPr/>
        <p:txBody>
          <a:bodyPr/>
          <a:lstStyle/>
          <a:p>
            <a:pPr>
              <a:defRPr/>
            </a:pPr>
            <a:fld id="{6B830A08-B44E-4AC0-9617-EF2DC1559E0E}" type="slidenum">
              <a:rPr lang="en-US" smtClean="0"/>
              <a:pPr>
                <a:defRPr/>
              </a:pPr>
              <a:t>15</a:t>
            </a:fld>
            <a:endParaRPr lang="en-US"/>
          </a:p>
        </p:txBody>
      </p:sp>
      <p:pic>
        <p:nvPicPr>
          <p:cNvPr id="6" name="Picture 5">
            <a:extLst>
              <a:ext uri="{FF2B5EF4-FFF2-40B4-BE49-F238E27FC236}">
                <a16:creationId xmlns:a16="http://schemas.microsoft.com/office/drawing/2014/main" id="{11C6B4E4-C06E-434E-B937-49D445368A7F}"/>
              </a:ext>
            </a:extLst>
          </p:cNvPr>
          <p:cNvPicPr/>
          <p:nvPr/>
        </p:nvPicPr>
        <p:blipFill rotWithShape="1">
          <a:blip r:embed="rId2"/>
          <a:srcRect l="8013" t="25926" r="7692" b="23362"/>
          <a:stretch/>
        </p:blipFill>
        <p:spPr bwMode="auto">
          <a:xfrm>
            <a:off x="685799" y="1295399"/>
            <a:ext cx="7848601" cy="3903821"/>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sz="1800" dirty="0"/>
              <a:t>Influenza tests reported and percentage of tests positive, Canada, by                        report week, 2019-2020, up to August 22 2020</a:t>
            </a:r>
          </a:p>
        </p:txBody>
      </p:sp>
      <p:sp>
        <p:nvSpPr>
          <p:cNvPr id="4" name="Rectangle 3"/>
          <p:cNvSpPr/>
          <p:nvPr/>
        </p:nvSpPr>
        <p:spPr>
          <a:xfrm>
            <a:off x="609600" y="5715000"/>
            <a:ext cx="5486400" cy="246221"/>
          </a:xfrm>
          <a:prstGeom prst="rect">
            <a:avLst/>
          </a:prstGeom>
        </p:spPr>
        <p:txBody>
          <a:bodyPr wrap="square">
            <a:spAutoFit/>
          </a:bodyPr>
          <a:lstStyle/>
          <a:p>
            <a:pPr marL="39688"/>
            <a:r>
              <a:rPr lang="en-US" sz="1000" dirty="0">
                <a:cs typeface="Arial" pitchFamily="34" charset="0"/>
              </a:rPr>
              <a:t>Reference: Figure taken from national Fluwatch report week 30-34 (to August 22 2020)</a:t>
            </a:r>
          </a:p>
        </p:txBody>
      </p:sp>
      <p:sp>
        <p:nvSpPr>
          <p:cNvPr id="2" name="Slide Number Placeholder 1"/>
          <p:cNvSpPr>
            <a:spLocks noGrp="1"/>
          </p:cNvSpPr>
          <p:nvPr>
            <p:ph type="sldNum" sz="quarter" idx="10"/>
          </p:nvPr>
        </p:nvSpPr>
        <p:spPr/>
        <p:txBody>
          <a:bodyPr/>
          <a:lstStyle/>
          <a:p>
            <a:pPr>
              <a:defRPr/>
            </a:pPr>
            <a:fld id="{6B830A08-B44E-4AC0-9617-EF2DC1559E0E}" type="slidenum">
              <a:rPr lang="en-US" smtClean="0"/>
              <a:pPr>
                <a:defRPr/>
              </a:pPr>
              <a:t>16</a:t>
            </a:fld>
            <a:endParaRPr lang="en-US"/>
          </a:p>
        </p:txBody>
      </p:sp>
      <p:pic>
        <p:nvPicPr>
          <p:cNvPr id="7" name="Picture 6">
            <a:extLst>
              <a:ext uri="{FF2B5EF4-FFF2-40B4-BE49-F238E27FC236}">
                <a16:creationId xmlns:a16="http://schemas.microsoft.com/office/drawing/2014/main" id="{519E696E-2627-4A20-885B-8991710AB4F0}"/>
              </a:ext>
            </a:extLst>
          </p:cNvPr>
          <p:cNvPicPr/>
          <p:nvPr/>
        </p:nvPicPr>
        <p:blipFill rotWithShape="1">
          <a:blip r:embed="rId2"/>
          <a:srcRect l="7372" t="12822" r="6570" b="6552"/>
          <a:stretch/>
        </p:blipFill>
        <p:spPr bwMode="auto">
          <a:xfrm>
            <a:off x="685800" y="1143000"/>
            <a:ext cx="7543800" cy="4267199"/>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sz="1800" dirty="0"/>
              <a:t>Number and percent of positive influenza specimens in New Brunswick (based on data from GDHUC Laboratory), by week, up to August 22 2020</a:t>
            </a:r>
          </a:p>
        </p:txBody>
      </p:sp>
      <p:sp>
        <p:nvSpPr>
          <p:cNvPr id="4" name="Rectangle 3"/>
          <p:cNvSpPr>
            <a:spLocks/>
          </p:cNvSpPr>
          <p:nvPr/>
        </p:nvSpPr>
        <p:spPr bwMode="auto">
          <a:xfrm>
            <a:off x="314325" y="5794375"/>
            <a:ext cx="6391275" cy="153888"/>
          </a:xfrm>
          <a:prstGeom prst="rect">
            <a:avLst/>
          </a:prstGeom>
          <a:noFill/>
          <a:ln w="12700">
            <a:noFill/>
            <a:miter lim="800000"/>
            <a:headEnd/>
            <a:tailEnd/>
          </a:ln>
        </p:spPr>
        <p:txBody>
          <a:bodyPr wrap="square" lIns="0" tIns="0" rIns="40639" bIns="0">
            <a:spAutoFit/>
          </a:bodyPr>
          <a:lstStyle/>
          <a:p>
            <a:pPr marL="39688"/>
            <a:r>
              <a:rPr lang="en-US" sz="1000" dirty="0">
                <a:solidFill>
                  <a:schemeClr val="tx1"/>
                </a:solidFill>
                <a:cs typeface="Arial" pitchFamily="34" charset="0"/>
              </a:rPr>
              <a:t>Reference: Figure taken from New Brunswick weekly  influenza report </a:t>
            </a:r>
            <a:r>
              <a:rPr lang="en-US" sz="1000" dirty="0">
                <a:cs typeface="Arial" pitchFamily="34" charset="0"/>
              </a:rPr>
              <a:t>week 30-34 (to August 22, 2020)</a:t>
            </a:r>
          </a:p>
        </p:txBody>
      </p:sp>
      <p:sp>
        <p:nvSpPr>
          <p:cNvPr id="2" name="Slide Number Placeholder 1"/>
          <p:cNvSpPr>
            <a:spLocks noGrp="1"/>
          </p:cNvSpPr>
          <p:nvPr>
            <p:ph type="sldNum" sz="quarter" idx="10"/>
          </p:nvPr>
        </p:nvSpPr>
        <p:spPr/>
        <p:txBody>
          <a:bodyPr/>
          <a:lstStyle/>
          <a:p>
            <a:pPr>
              <a:defRPr/>
            </a:pPr>
            <a:fld id="{6B830A08-B44E-4AC0-9617-EF2DC1559E0E}" type="slidenum">
              <a:rPr lang="en-US" smtClean="0"/>
              <a:pPr>
                <a:defRPr/>
              </a:pPr>
              <a:t>17</a:t>
            </a:fld>
            <a:endParaRPr lang="en-US"/>
          </a:p>
        </p:txBody>
      </p:sp>
      <p:graphicFrame>
        <p:nvGraphicFramePr>
          <p:cNvPr id="8" name="Chart 7">
            <a:extLst>
              <a:ext uri="{FF2B5EF4-FFF2-40B4-BE49-F238E27FC236}">
                <a16:creationId xmlns:a16="http://schemas.microsoft.com/office/drawing/2014/main" id="{00000000-0008-0000-0200-000002000000}"/>
              </a:ext>
            </a:extLst>
          </p:cNvPr>
          <p:cNvGraphicFramePr/>
          <p:nvPr>
            <p:extLst>
              <p:ext uri="{D42A27DB-BD31-4B8C-83A1-F6EECF244321}">
                <p14:modId xmlns:p14="http://schemas.microsoft.com/office/powerpoint/2010/main" val="882843577"/>
              </p:ext>
            </p:extLst>
          </p:nvPr>
        </p:nvGraphicFramePr>
        <p:xfrm>
          <a:off x="685800" y="1219200"/>
          <a:ext cx="7696199" cy="40464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sz="1800" dirty="0"/>
              <a:t>Percentage of Influenza-like illness (ILI) visits reported by Sentinels, by report week, Canada, 2019-2020.</a:t>
            </a:r>
          </a:p>
        </p:txBody>
      </p:sp>
      <p:sp>
        <p:nvSpPr>
          <p:cNvPr id="4" name="Rectangle 3"/>
          <p:cNvSpPr>
            <a:spLocks/>
          </p:cNvSpPr>
          <p:nvPr/>
        </p:nvSpPr>
        <p:spPr bwMode="auto">
          <a:xfrm>
            <a:off x="304800" y="5715000"/>
            <a:ext cx="5327650" cy="153888"/>
          </a:xfrm>
          <a:prstGeom prst="rect">
            <a:avLst/>
          </a:prstGeom>
          <a:noFill/>
          <a:ln w="12700">
            <a:noFill/>
            <a:miter lim="800000"/>
            <a:headEnd/>
            <a:tailEnd/>
          </a:ln>
        </p:spPr>
        <p:txBody>
          <a:bodyPr wrap="square" lIns="0" tIns="0" rIns="40639" bIns="0">
            <a:spAutoFit/>
          </a:bodyPr>
          <a:lstStyle/>
          <a:p>
            <a:pPr marL="39688"/>
            <a:r>
              <a:rPr lang="en-US" sz="1000" dirty="0">
                <a:solidFill>
                  <a:schemeClr val="tx1"/>
                </a:solidFill>
                <a:cs typeface="Arial" pitchFamily="34" charset="0"/>
              </a:rPr>
              <a:t>Reference: Figure taken from national </a:t>
            </a:r>
            <a:r>
              <a:rPr lang="en-US" sz="1000" dirty="0">
                <a:cs typeface="Arial" pitchFamily="34" charset="0"/>
              </a:rPr>
              <a:t>Fluwatch report week 30-34 (to  August 22 2020)</a:t>
            </a:r>
          </a:p>
        </p:txBody>
      </p:sp>
      <p:sp>
        <p:nvSpPr>
          <p:cNvPr id="2" name="Slide Number Placeholder 1"/>
          <p:cNvSpPr>
            <a:spLocks noGrp="1"/>
          </p:cNvSpPr>
          <p:nvPr>
            <p:ph type="sldNum" sz="quarter" idx="10"/>
          </p:nvPr>
        </p:nvSpPr>
        <p:spPr/>
        <p:txBody>
          <a:bodyPr/>
          <a:lstStyle/>
          <a:p>
            <a:pPr>
              <a:defRPr/>
            </a:pPr>
            <a:fld id="{6B830A08-B44E-4AC0-9617-EF2DC1559E0E}" type="slidenum">
              <a:rPr lang="en-US" smtClean="0"/>
              <a:pPr>
                <a:defRPr/>
              </a:pPr>
              <a:t>18</a:t>
            </a:fld>
            <a:endParaRPr lang="en-US"/>
          </a:p>
        </p:txBody>
      </p:sp>
      <p:pic>
        <p:nvPicPr>
          <p:cNvPr id="6" name="Picture 5">
            <a:extLst>
              <a:ext uri="{FF2B5EF4-FFF2-40B4-BE49-F238E27FC236}">
                <a16:creationId xmlns:a16="http://schemas.microsoft.com/office/drawing/2014/main" id="{E48CBD51-B453-49D6-B5C5-EC9534625268}"/>
              </a:ext>
            </a:extLst>
          </p:cNvPr>
          <p:cNvPicPr/>
          <p:nvPr/>
        </p:nvPicPr>
        <p:blipFill rotWithShape="1">
          <a:blip r:embed="rId2"/>
          <a:srcRect l="8813" t="15384" r="8494" b="3989"/>
          <a:stretch/>
        </p:blipFill>
        <p:spPr bwMode="auto">
          <a:xfrm>
            <a:off x="417513" y="1295400"/>
            <a:ext cx="7888287" cy="3811488"/>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304800" y="381000"/>
            <a:ext cx="8116888" cy="1042988"/>
          </a:xfrm>
        </p:spPr>
        <p:txBody>
          <a:bodyPr rIns="132080"/>
          <a:lstStyle/>
          <a:p>
            <a:pPr indent="0" eaLnBrk="1" hangingPunct="1"/>
            <a:r>
              <a:rPr lang="en-US" dirty="0"/>
              <a:t>NB SPIN collaboration</a:t>
            </a:r>
          </a:p>
        </p:txBody>
      </p:sp>
      <p:sp>
        <p:nvSpPr>
          <p:cNvPr id="15364" name="Rectangle 3"/>
          <p:cNvSpPr>
            <a:spLocks noGrp="1" noChangeArrowheads="1"/>
          </p:cNvSpPr>
          <p:nvPr>
            <p:ph type="body" idx="1"/>
          </p:nvPr>
        </p:nvSpPr>
        <p:spPr/>
        <p:txBody>
          <a:bodyPr rIns="132080"/>
          <a:lstStyle/>
          <a:p>
            <a:pPr eaLnBrk="1" hangingPunct="1">
              <a:buClr>
                <a:srgbClr val="464646"/>
              </a:buClr>
            </a:pPr>
            <a:r>
              <a:rPr lang="en-US" dirty="0"/>
              <a:t>Collaboration between a number of key organizations:</a:t>
            </a:r>
          </a:p>
          <a:p>
            <a:pPr marL="782638" lvl="1" eaLnBrk="1" hangingPunct="1">
              <a:buClr>
                <a:srgbClr val="464646"/>
              </a:buClr>
            </a:pPr>
            <a:r>
              <a:rPr lang="en-US" sz="1800" dirty="0"/>
              <a:t>Public Health New Brunswick</a:t>
            </a:r>
          </a:p>
          <a:p>
            <a:pPr marL="782638" lvl="1" eaLnBrk="1" hangingPunct="1">
              <a:buClr>
                <a:srgbClr val="464646"/>
              </a:buClr>
            </a:pPr>
            <a:r>
              <a:rPr lang="en-US" sz="1800" dirty="0"/>
              <a:t>Regional Medical Officers of Health</a:t>
            </a:r>
          </a:p>
          <a:p>
            <a:pPr marL="782638" lvl="1" eaLnBrk="1" hangingPunct="1">
              <a:buClr>
                <a:srgbClr val="464646"/>
              </a:buClr>
            </a:pPr>
            <a:r>
              <a:rPr lang="en-US" sz="1800" dirty="0"/>
              <a:t>Department of Health; Hospital Services</a:t>
            </a:r>
          </a:p>
          <a:p>
            <a:pPr marL="782638" lvl="1" eaLnBrk="1" hangingPunct="1">
              <a:buClr>
                <a:srgbClr val="464646"/>
              </a:buClr>
            </a:pPr>
            <a:r>
              <a:rPr lang="en-US" sz="1800" dirty="0"/>
              <a:t>Regional Health Authorities</a:t>
            </a:r>
          </a:p>
          <a:p>
            <a:pPr marL="782638" lvl="1" eaLnBrk="1" hangingPunct="1">
              <a:buClr>
                <a:srgbClr val="464646"/>
              </a:buClr>
            </a:pPr>
            <a:r>
              <a:rPr lang="en-US" sz="1800" dirty="0"/>
              <a:t>Dr. Georges-L.-Dumont University Hospital Centre Laboratory, Moncton</a:t>
            </a:r>
          </a:p>
          <a:p>
            <a:pPr marL="782638" lvl="1" eaLnBrk="1" hangingPunct="1">
              <a:buClr>
                <a:srgbClr val="464646"/>
              </a:buClr>
            </a:pPr>
            <a:r>
              <a:rPr lang="en-US" sz="1800" dirty="0"/>
              <a:t>FluWatch, Public Health Agency of Canada</a:t>
            </a:r>
          </a:p>
          <a:p>
            <a:pPr marL="782638" lvl="1" eaLnBrk="1" hangingPunct="1">
              <a:buClr>
                <a:srgbClr val="464646"/>
              </a:buClr>
            </a:pPr>
            <a:r>
              <a:rPr lang="en-US" sz="1800" dirty="0"/>
              <a:t>Clinicians( NB Physicians, Nurses and Nurse Practitioners)</a:t>
            </a:r>
          </a:p>
          <a:p>
            <a:pPr marL="782638" lvl="1" eaLnBrk="1" hangingPunct="1">
              <a:buClr>
                <a:srgbClr val="464646"/>
              </a:buClr>
            </a:pPr>
            <a:r>
              <a:rPr lang="en-US" sz="1800" dirty="0"/>
              <a:t>First Nation communities</a:t>
            </a:r>
          </a:p>
          <a:p>
            <a:pPr marL="782638" lvl="1" eaLnBrk="1" hangingPunct="1">
              <a:buClr>
                <a:srgbClr val="464646"/>
              </a:buClr>
            </a:pPr>
            <a:r>
              <a:rPr lang="en-US" sz="1800" dirty="0"/>
              <a:t>University of NB and Universite de Moncton</a:t>
            </a:r>
          </a:p>
        </p:txBody>
      </p:sp>
      <p:sp>
        <p:nvSpPr>
          <p:cNvPr id="2" name="Slide Number Placeholder 1"/>
          <p:cNvSpPr>
            <a:spLocks noGrp="1"/>
          </p:cNvSpPr>
          <p:nvPr>
            <p:ph type="sldNum" sz="quarter" idx="10"/>
          </p:nvPr>
        </p:nvSpPr>
        <p:spPr/>
        <p:txBody>
          <a:bodyPr/>
          <a:lstStyle/>
          <a:p>
            <a:pPr>
              <a:defRPr/>
            </a:pPr>
            <a:fld id="{4352EC4D-C09D-44D4-A298-F5C7C00EA06A}" type="slidenum">
              <a:rPr lang="en-US" smtClean="0"/>
              <a:pPr>
                <a:defRPr/>
              </a:pPr>
              <a:t>19</a:t>
            </a:fld>
            <a:endParaRPr 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464646"/>
                </a:solidFill>
                <a:latin typeface="+mn-lt"/>
                <a:ea typeface="+mn-ea"/>
                <a:cs typeface="+mn-cs"/>
              </a:rPr>
              <a:t>Public Health New Brunswick</a:t>
            </a:r>
            <a:br>
              <a:rPr lang="en-US" sz="3200" dirty="0">
                <a:solidFill>
                  <a:srgbClr val="464646"/>
                </a:solidFill>
                <a:latin typeface="+mn-lt"/>
                <a:ea typeface="+mn-ea"/>
                <a:cs typeface="+mn-cs"/>
              </a:rPr>
            </a:br>
            <a:endParaRPr lang="en-US" sz="3200" dirty="0"/>
          </a:p>
        </p:txBody>
      </p:sp>
      <p:sp>
        <p:nvSpPr>
          <p:cNvPr id="4" name="Rectangle 3"/>
          <p:cNvSpPr txBox="1">
            <a:spLocks noChangeArrowheads="1"/>
          </p:cNvSpPr>
          <p:nvPr/>
        </p:nvSpPr>
        <p:spPr bwMode="auto">
          <a:xfrm>
            <a:off x="639510" y="914400"/>
            <a:ext cx="8077200" cy="5334000"/>
          </a:xfrm>
          <a:prstGeom prst="rect">
            <a:avLst/>
          </a:prstGeom>
          <a:noFill/>
          <a:ln w="9525">
            <a:noFill/>
            <a:miter lim="800000"/>
            <a:headEnd/>
            <a:tailEnd/>
          </a:ln>
        </p:spPr>
        <p:txBody>
          <a:bodyPr vert="horz" wrap="square" lIns="91440" tIns="45720" rIns="132080" bIns="45720" numCol="1" anchor="t" anchorCtr="0" compatLnSpc="1">
            <a:prstTxWarp prst="textNoShape">
              <a:avLst/>
            </a:prstTxWarp>
          </a:bodyPr>
          <a:lstStyle/>
          <a:p>
            <a:pPr marL="288925" marR="0" lvl="0" indent="-288925" algn="l" defTabSz="914400" rtl="0" eaLnBrk="1" fontAlgn="base" latinLnBrk="0" hangingPunct="1">
              <a:lnSpc>
                <a:spcPct val="100000"/>
              </a:lnSpc>
              <a:spcBef>
                <a:spcPct val="20000"/>
              </a:spcBef>
              <a:spcAft>
                <a:spcPct val="0"/>
              </a:spcAft>
              <a:buClrTx/>
              <a:buSzTx/>
              <a:buFontTx/>
              <a:buNone/>
              <a:tabLst/>
              <a:defRPr/>
            </a:pPr>
            <a:r>
              <a:rPr lang="en-US" sz="1600" b="1" kern="0" dirty="0">
                <a:solidFill>
                  <a:srgbClr val="464646"/>
                </a:solidFill>
                <a:latin typeface="+mn-lt"/>
                <a:ea typeface="+mn-ea"/>
              </a:rPr>
              <a:t>Influenza Program and Surveillance</a:t>
            </a:r>
            <a:endParaRPr kumimoji="0" lang="en-US" sz="1600" b="1" i="0" u="none" strike="noStrike" kern="0" cap="none" spc="0" normalizeH="0" baseline="0" noProof="0" dirty="0">
              <a:ln>
                <a:noFill/>
              </a:ln>
              <a:solidFill>
                <a:srgbClr val="464646"/>
              </a:solidFill>
              <a:effectLst/>
              <a:uLnTx/>
              <a:uFillTx/>
              <a:latin typeface="+mn-lt"/>
              <a:ea typeface="+mn-ea"/>
              <a:cs typeface="+mn-cs"/>
            </a:endParaRPr>
          </a:p>
          <a:p>
            <a:pPr marL="288925" indent="-288925" eaLnBrk="1" hangingPunct="1">
              <a:spcBef>
                <a:spcPct val="20000"/>
              </a:spcBef>
              <a:buFontTx/>
              <a:buChar char="•"/>
              <a:defRPr/>
            </a:pPr>
            <a:r>
              <a:rPr lang="en-US" sz="1600" b="1" kern="0" dirty="0">
                <a:solidFill>
                  <a:srgbClr val="464646"/>
                </a:solidFill>
                <a:latin typeface="+mn-lt"/>
                <a:ea typeface="+mn-ea"/>
              </a:rPr>
              <a:t>Suzanne Savoie , CD Surveillance Officer, NB SPIN Coordinator</a:t>
            </a:r>
          </a:p>
          <a:p>
            <a:pPr marL="288925" marR="0" lvl="0" indent="-288925" algn="l" defTabSz="914400" rtl="0" eaLnBrk="1" fontAlgn="base" latinLnBrk="0" hangingPunct="1">
              <a:lnSpc>
                <a:spcPct val="100000"/>
              </a:lnSpc>
              <a:spcBef>
                <a:spcPct val="20000"/>
              </a:spcBef>
              <a:spcAft>
                <a:spcPct val="0"/>
              </a:spcAft>
              <a:buClrTx/>
              <a:buSzTx/>
              <a:buFontTx/>
              <a:buChar char="•"/>
              <a:tabLst/>
              <a:defRPr/>
            </a:pPr>
            <a:r>
              <a:rPr lang="en-US" sz="1600" kern="0" dirty="0">
                <a:solidFill>
                  <a:srgbClr val="464646"/>
                </a:solidFill>
                <a:latin typeface="+mn-lt"/>
                <a:ea typeface="+mn-ea"/>
              </a:rPr>
              <a:t>Shelley Landsburg, Director of Disease Prevention and Control</a:t>
            </a:r>
          </a:p>
          <a:p>
            <a:pPr marL="288925" lvl="0" indent="-288925" eaLnBrk="1" hangingPunct="1">
              <a:spcBef>
                <a:spcPct val="20000"/>
              </a:spcBef>
              <a:buFontTx/>
              <a:buChar char="•"/>
              <a:defRPr/>
            </a:pPr>
            <a:r>
              <a:rPr lang="en-US" sz="1600" kern="0" dirty="0">
                <a:solidFill>
                  <a:srgbClr val="464646"/>
                </a:solidFill>
                <a:latin typeface="+mn-lt"/>
                <a:ea typeface="+mn-ea"/>
              </a:rPr>
              <a:t>Rita Gad</a:t>
            </a:r>
            <a:r>
              <a:rPr kumimoji="0" lang="en-US" sz="1600" b="0" i="0" u="none" strike="noStrike" kern="0" cap="none" spc="0" normalizeH="0" baseline="0" noProof="0" dirty="0">
                <a:ln>
                  <a:noFill/>
                </a:ln>
                <a:solidFill>
                  <a:srgbClr val="464646"/>
                </a:solidFill>
                <a:effectLst/>
                <a:uLnTx/>
                <a:uFillTx/>
                <a:latin typeface="+mn-lt"/>
                <a:ea typeface="+mn-ea"/>
                <a:cs typeface="+mn-cs"/>
              </a:rPr>
              <a:t>, </a:t>
            </a:r>
            <a:r>
              <a:rPr lang="en-US" sz="1600" kern="0" dirty="0">
                <a:solidFill>
                  <a:srgbClr val="464646"/>
                </a:solidFill>
                <a:latin typeface="+mn-lt"/>
                <a:ea typeface="+mn-ea"/>
              </a:rPr>
              <a:t>Director of Epidemiology and Surveillance </a:t>
            </a:r>
            <a:r>
              <a:rPr kumimoji="0" lang="en-US" sz="1600" b="0" i="0" u="none" strike="noStrike" kern="0" cap="none" spc="0" normalizeH="0" noProof="0" dirty="0">
                <a:ln>
                  <a:noFill/>
                </a:ln>
                <a:solidFill>
                  <a:srgbClr val="464646"/>
                </a:solidFill>
                <a:effectLst/>
                <a:uLnTx/>
                <a:uFillTx/>
                <a:latin typeface="+mn-lt"/>
                <a:ea typeface="+mn-ea"/>
                <a:cs typeface="+mn-cs"/>
              </a:rPr>
              <a:t>and Senior Epidemiologist</a:t>
            </a:r>
            <a:endParaRPr kumimoji="0" lang="en-US" sz="1600" b="0" i="0" u="none" strike="noStrike" kern="0" cap="none" spc="0" normalizeH="0" baseline="0" noProof="0" dirty="0">
              <a:ln>
                <a:noFill/>
              </a:ln>
              <a:solidFill>
                <a:srgbClr val="464646"/>
              </a:solidFill>
              <a:effectLst/>
              <a:uLnTx/>
              <a:uFillTx/>
              <a:latin typeface="+mn-lt"/>
              <a:ea typeface="+mn-ea"/>
              <a:cs typeface="+mn-cs"/>
            </a:endParaRPr>
          </a:p>
          <a:p>
            <a:pPr marL="288925" marR="0" lvl="0" indent="-288925" algn="l" defTabSz="914400" rtl="0" eaLnBrk="1" fontAlgn="base" latinLnBrk="0" hangingPunct="1">
              <a:lnSpc>
                <a:spcPct val="100000"/>
              </a:lnSpc>
              <a:spcBef>
                <a:spcPct val="20000"/>
              </a:spcBef>
              <a:spcAft>
                <a:spcPct val="0"/>
              </a:spcAft>
              <a:buClrTx/>
              <a:buSzTx/>
              <a:buFontTx/>
              <a:buChar char="•"/>
              <a:tabLst/>
              <a:defRPr/>
            </a:pPr>
            <a:r>
              <a:rPr lang="en-US" sz="1600" kern="0" dirty="0">
                <a:solidFill>
                  <a:srgbClr val="464646"/>
                </a:solidFill>
                <a:latin typeface="+mn-lt"/>
                <a:ea typeface="+mn-ea"/>
              </a:rPr>
              <a:t>Janice Jardine</a:t>
            </a:r>
            <a:r>
              <a:rPr kumimoji="0" lang="en-US" sz="1600" b="0" i="0" u="none" strike="noStrike" kern="0" cap="none" spc="0" normalizeH="0" baseline="0" noProof="0" dirty="0">
                <a:ln>
                  <a:noFill/>
                </a:ln>
                <a:solidFill>
                  <a:srgbClr val="464646"/>
                </a:solidFill>
                <a:effectLst/>
                <a:uLnTx/>
                <a:uFillTx/>
                <a:latin typeface="+mn-lt"/>
                <a:ea typeface="+mn-ea"/>
                <a:cs typeface="+mn-cs"/>
              </a:rPr>
              <a:t> , Senior Program Advisor Respiratory Diseases</a:t>
            </a:r>
          </a:p>
          <a:p>
            <a:pPr marL="288925" marR="0" lvl="0" indent="-288925" algn="l" defTabSz="914400" rtl="0" eaLnBrk="1" fontAlgn="base" latinLnBrk="0" hangingPunct="1">
              <a:lnSpc>
                <a:spcPct val="100000"/>
              </a:lnSpc>
              <a:spcBef>
                <a:spcPct val="20000"/>
              </a:spcBef>
              <a:spcAft>
                <a:spcPct val="0"/>
              </a:spcAft>
              <a:buClrTx/>
              <a:buSzTx/>
              <a:buFontTx/>
              <a:buChar char="•"/>
              <a:tabLst/>
              <a:defRPr/>
            </a:pPr>
            <a:r>
              <a:rPr kumimoji="0" lang="en-US" sz="1600" b="0" i="0" u="none" strike="noStrike" kern="0" cap="none" spc="0" normalizeH="0" baseline="0" noProof="0" dirty="0">
                <a:ln>
                  <a:noFill/>
                </a:ln>
                <a:solidFill>
                  <a:srgbClr val="464646"/>
                </a:solidFill>
                <a:effectLst/>
                <a:uLnTx/>
                <a:uFillTx/>
                <a:latin typeface="+mn-lt"/>
                <a:ea typeface="+mn-ea"/>
                <a:cs typeface="+mn-cs"/>
              </a:rPr>
              <a:t>Louis-Alexandre Jalbert, Laboratory Technical Liaison Officer</a:t>
            </a:r>
          </a:p>
          <a:p>
            <a:pPr marL="288925" marR="0" lvl="0" indent="-288925" algn="l" defTabSz="914400" rtl="0" eaLnBrk="1" fontAlgn="base" latinLnBrk="0" hangingPunct="1">
              <a:lnSpc>
                <a:spcPct val="100000"/>
              </a:lnSpc>
              <a:spcBef>
                <a:spcPct val="20000"/>
              </a:spcBef>
              <a:spcAft>
                <a:spcPct val="0"/>
              </a:spcAft>
              <a:buClrTx/>
              <a:buSzTx/>
              <a:buFontTx/>
              <a:buNone/>
              <a:tabLst/>
              <a:defRPr/>
            </a:pPr>
            <a:endParaRPr lang="en-US" sz="1600" kern="0" dirty="0">
              <a:solidFill>
                <a:srgbClr val="464646"/>
              </a:solidFill>
              <a:latin typeface="+mn-lt"/>
              <a:ea typeface="+mn-ea"/>
            </a:endParaRPr>
          </a:p>
          <a:p>
            <a:pPr marL="288925" marR="0" lvl="0" indent="-288925" algn="l"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kern="0" cap="none" spc="0" normalizeH="0" baseline="0" noProof="0" dirty="0">
                <a:ln>
                  <a:noFill/>
                </a:ln>
                <a:solidFill>
                  <a:srgbClr val="464646"/>
                </a:solidFill>
                <a:effectLst/>
                <a:uLnTx/>
                <a:uFillTx/>
                <a:latin typeface="+mn-lt"/>
                <a:ea typeface="+mn-ea"/>
                <a:cs typeface="+mn-cs"/>
              </a:rPr>
              <a:t>Medical Officers of Health</a:t>
            </a:r>
          </a:p>
          <a:p>
            <a:pPr marL="288925" indent="-288925" eaLnBrk="1" hangingPunct="1">
              <a:spcBef>
                <a:spcPct val="20000"/>
              </a:spcBef>
              <a:buFontTx/>
              <a:buChar char="•"/>
              <a:defRPr/>
            </a:pPr>
            <a:r>
              <a:rPr lang="en-US" sz="1600" kern="0" dirty="0">
                <a:solidFill>
                  <a:srgbClr val="464646"/>
                </a:solidFill>
                <a:latin typeface="+mn-lt"/>
                <a:ea typeface="+mn-ea"/>
              </a:rPr>
              <a:t>Dr. Cristin Muecke, Deputy Chief Medical Officer of Health</a:t>
            </a:r>
          </a:p>
          <a:p>
            <a:pPr marL="288925" marR="0" lvl="0" indent="-288925" algn="l" defTabSz="914400" rtl="0" eaLnBrk="1" fontAlgn="base" latinLnBrk="0" hangingPunct="1">
              <a:lnSpc>
                <a:spcPct val="100000"/>
              </a:lnSpc>
              <a:spcBef>
                <a:spcPct val="20000"/>
              </a:spcBef>
              <a:spcAft>
                <a:spcPct val="0"/>
              </a:spcAft>
              <a:buClrTx/>
              <a:buSzTx/>
              <a:buFontTx/>
              <a:buChar char="•"/>
              <a:tabLst/>
              <a:defRPr/>
            </a:pPr>
            <a:r>
              <a:rPr kumimoji="0" lang="en-US" sz="1600" b="0" i="0" u="none" strike="noStrike" kern="0" cap="none" spc="0" normalizeH="0" baseline="0" noProof="0" dirty="0">
                <a:ln>
                  <a:noFill/>
                </a:ln>
                <a:solidFill>
                  <a:srgbClr val="464646"/>
                </a:solidFill>
                <a:effectLst/>
                <a:uLnTx/>
                <a:uFillTx/>
                <a:latin typeface="+mn-lt"/>
                <a:ea typeface="+mn-ea"/>
                <a:cs typeface="+mn-cs"/>
              </a:rPr>
              <a:t>Dr. Yves Leger</a:t>
            </a:r>
          </a:p>
          <a:p>
            <a:pPr marL="288925" marR="0" lvl="0" indent="-288925" algn="l" defTabSz="914400" rtl="0" eaLnBrk="1" fontAlgn="base" latinLnBrk="0" hangingPunct="1">
              <a:lnSpc>
                <a:spcPct val="100000"/>
              </a:lnSpc>
              <a:spcBef>
                <a:spcPct val="20000"/>
              </a:spcBef>
              <a:spcAft>
                <a:spcPct val="0"/>
              </a:spcAft>
              <a:buClrTx/>
              <a:buSzTx/>
              <a:buFontTx/>
              <a:buChar char="•"/>
              <a:tabLst/>
              <a:defRPr/>
            </a:pPr>
            <a:r>
              <a:rPr kumimoji="0" lang="en-US" sz="1600" b="0" i="0" u="none" strike="noStrike" kern="0" cap="none" spc="0" normalizeH="0" baseline="0" noProof="0" dirty="0">
                <a:ln>
                  <a:noFill/>
                </a:ln>
                <a:solidFill>
                  <a:srgbClr val="464646"/>
                </a:solidFill>
                <a:effectLst/>
                <a:uLnTx/>
                <a:uFillTx/>
                <a:latin typeface="+mn-lt"/>
                <a:ea typeface="+mn-ea"/>
                <a:cs typeface="+mn-cs"/>
              </a:rPr>
              <a:t>Dr. </a:t>
            </a:r>
            <a:r>
              <a:rPr kumimoji="0" lang="en-US" sz="1600" b="0" i="0" u="none" strike="noStrike" kern="0" cap="none" spc="0" normalizeH="0" baseline="0" noProof="0" dirty="0" err="1">
                <a:ln>
                  <a:noFill/>
                </a:ln>
                <a:solidFill>
                  <a:srgbClr val="464646"/>
                </a:solidFill>
                <a:effectLst/>
                <a:uLnTx/>
                <a:uFillTx/>
                <a:latin typeface="+mn-lt"/>
                <a:ea typeface="+mn-ea"/>
                <a:cs typeface="+mn-cs"/>
              </a:rPr>
              <a:t>Kimberl</a:t>
            </a:r>
            <a:r>
              <a:rPr lang="en-US" sz="1600" kern="0" dirty="0" err="1">
                <a:solidFill>
                  <a:srgbClr val="464646"/>
                </a:solidFill>
                <a:latin typeface="+mn-lt"/>
                <a:ea typeface="+mn-ea"/>
              </a:rPr>
              <a:t>ey</a:t>
            </a:r>
            <a:r>
              <a:rPr lang="en-US" sz="1600" kern="0" dirty="0">
                <a:solidFill>
                  <a:srgbClr val="464646"/>
                </a:solidFill>
                <a:latin typeface="+mn-lt"/>
                <a:ea typeface="+mn-ea"/>
              </a:rPr>
              <a:t> Barker</a:t>
            </a:r>
            <a:endParaRPr kumimoji="0" lang="en-US" sz="1600" b="0" i="0" u="none" strike="noStrike" kern="0" cap="none" spc="0" normalizeH="0" baseline="0" noProof="0" dirty="0">
              <a:ln>
                <a:noFill/>
              </a:ln>
              <a:solidFill>
                <a:srgbClr val="464646"/>
              </a:solidFill>
              <a:effectLst/>
              <a:uLnTx/>
              <a:uFillTx/>
              <a:latin typeface="+mn-lt"/>
              <a:ea typeface="+mn-ea"/>
              <a:cs typeface="+mn-cs"/>
            </a:endParaRPr>
          </a:p>
          <a:p>
            <a:pPr marL="288925" marR="0" lvl="0" indent="-288925" algn="l" defTabSz="914400" rtl="0" eaLnBrk="1" fontAlgn="base" latinLnBrk="0" hangingPunct="1">
              <a:lnSpc>
                <a:spcPct val="100000"/>
              </a:lnSpc>
              <a:spcBef>
                <a:spcPct val="20000"/>
              </a:spcBef>
              <a:spcAft>
                <a:spcPct val="0"/>
              </a:spcAft>
              <a:buClrTx/>
              <a:buSzTx/>
              <a:buFontTx/>
              <a:buChar char="•"/>
              <a:tabLst/>
              <a:defRPr/>
            </a:pPr>
            <a:r>
              <a:rPr lang="en-US" sz="1600" kern="0" dirty="0">
                <a:solidFill>
                  <a:srgbClr val="464646"/>
                </a:solidFill>
                <a:latin typeface="+mn-lt"/>
                <a:ea typeface="+mn-ea"/>
              </a:rPr>
              <a:t>Dr. </a:t>
            </a:r>
            <a:r>
              <a:rPr lang="en-US" sz="1600" kern="0" dirty="0" err="1">
                <a:solidFill>
                  <a:srgbClr val="464646"/>
                </a:solidFill>
                <a:latin typeface="+mn-lt"/>
                <a:ea typeface="+mn-ea"/>
              </a:rPr>
              <a:t>Mariane</a:t>
            </a:r>
            <a:r>
              <a:rPr lang="en-US" sz="1600" kern="0" dirty="0">
                <a:solidFill>
                  <a:srgbClr val="464646"/>
                </a:solidFill>
                <a:latin typeface="+mn-lt"/>
                <a:ea typeface="+mn-ea"/>
              </a:rPr>
              <a:t> P</a:t>
            </a:r>
            <a:r>
              <a:rPr lang="fr-CA" sz="1600" kern="0" dirty="0">
                <a:solidFill>
                  <a:srgbClr val="464646"/>
                </a:solidFill>
                <a:latin typeface="+mn-lt"/>
                <a:ea typeface="+mn-ea"/>
              </a:rPr>
              <a:t>â</a:t>
            </a:r>
            <a:r>
              <a:rPr lang="en-US" sz="1600" kern="0" dirty="0" err="1">
                <a:solidFill>
                  <a:srgbClr val="464646"/>
                </a:solidFill>
                <a:latin typeface="+mn-lt"/>
                <a:ea typeface="+mn-ea"/>
              </a:rPr>
              <a:t>quet</a:t>
            </a:r>
            <a:endParaRPr lang="en-US" sz="1600" kern="0" dirty="0">
              <a:solidFill>
                <a:srgbClr val="464646"/>
              </a:solidFill>
              <a:latin typeface="+mn-lt"/>
              <a:ea typeface="+mn-ea"/>
            </a:endParaRPr>
          </a:p>
          <a:p>
            <a:pPr marL="288925" marR="0" lvl="0" indent="-288925" algn="l" defTabSz="914400" rtl="0" eaLnBrk="1" fontAlgn="base" latinLnBrk="0" hangingPunct="1">
              <a:lnSpc>
                <a:spcPct val="100000"/>
              </a:lnSpc>
              <a:spcBef>
                <a:spcPct val="20000"/>
              </a:spcBef>
              <a:spcAft>
                <a:spcPct val="0"/>
              </a:spcAft>
              <a:buClrTx/>
              <a:buSzTx/>
              <a:buFontTx/>
              <a:buChar char="•"/>
              <a:tabLst/>
              <a:defRPr/>
            </a:pPr>
            <a:r>
              <a:rPr kumimoji="0" lang="en-US" sz="1600" b="0" i="0" u="none" strike="noStrike" kern="0" cap="none" spc="0" normalizeH="0" baseline="0" noProof="0" dirty="0">
                <a:ln>
                  <a:noFill/>
                </a:ln>
                <a:solidFill>
                  <a:srgbClr val="464646"/>
                </a:solidFill>
                <a:effectLst/>
                <a:uLnTx/>
                <a:uFillTx/>
                <a:latin typeface="+mn-lt"/>
                <a:ea typeface="+mn-ea"/>
                <a:cs typeface="+mn-cs"/>
              </a:rPr>
              <a:t>Dr Na-Koshie Lamptey</a:t>
            </a:r>
            <a:endParaRPr lang="en-US" sz="1600" kern="0" dirty="0">
              <a:solidFill>
                <a:srgbClr val="464646"/>
              </a:solidFill>
              <a:latin typeface="+mn-lt"/>
              <a:ea typeface="+mn-ea"/>
            </a:endParaRPr>
          </a:p>
          <a:p>
            <a:pPr marR="0" lvl="0" algn="l" defTabSz="914400" rtl="0" eaLnBrk="1" fontAlgn="base" latinLnBrk="0" hangingPunct="1">
              <a:lnSpc>
                <a:spcPct val="100000"/>
              </a:lnSpc>
              <a:spcBef>
                <a:spcPct val="20000"/>
              </a:spcBef>
              <a:spcAft>
                <a:spcPct val="0"/>
              </a:spcAft>
              <a:buClrTx/>
              <a:buSzTx/>
              <a:tabLst/>
              <a:defRPr/>
            </a:pPr>
            <a:endParaRPr kumimoji="0" lang="en-US" sz="1600" b="0" i="0" u="none" strike="noStrike" kern="0" cap="none" spc="0" normalizeH="0" baseline="0" noProof="0" dirty="0">
              <a:ln>
                <a:noFill/>
              </a:ln>
              <a:solidFill>
                <a:srgbClr val="464646"/>
              </a:solidFill>
              <a:effectLst/>
              <a:uLnTx/>
              <a:uFillTx/>
              <a:latin typeface="+mn-lt"/>
              <a:ea typeface="+mn-ea"/>
              <a:cs typeface="+mn-cs"/>
            </a:endParaRPr>
          </a:p>
          <a:p>
            <a:pPr marR="0" lvl="0" algn="l" defTabSz="914400" rtl="0" eaLnBrk="1" fontAlgn="base" latinLnBrk="0" hangingPunct="1">
              <a:lnSpc>
                <a:spcPct val="100000"/>
              </a:lnSpc>
              <a:spcBef>
                <a:spcPct val="20000"/>
              </a:spcBef>
              <a:spcAft>
                <a:spcPct val="0"/>
              </a:spcAft>
              <a:buClrTx/>
              <a:buSzTx/>
              <a:tabLst/>
              <a:defRPr/>
            </a:pPr>
            <a:r>
              <a:rPr lang="en-US" sz="1600" b="1" kern="0" dirty="0">
                <a:solidFill>
                  <a:srgbClr val="464646"/>
                </a:solidFill>
                <a:latin typeface="+mn-lt"/>
                <a:ea typeface="+mn-ea"/>
              </a:rPr>
              <a:t>Senior Management: </a:t>
            </a:r>
          </a:p>
          <a:p>
            <a:pPr marL="285750" marR="0" lvl="0" indent="-285750" algn="l" defTabSz="914400" rtl="0" eaLnBrk="1" fontAlgn="base" latinLnBrk="0" hangingPunct="1">
              <a:lnSpc>
                <a:spcPct val="100000"/>
              </a:lnSpc>
              <a:spcBef>
                <a:spcPct val="20000"/>
              </a:spcBef>
              <a:spcAft>
                <a:spcPct val="0"/>
              </a:spcAft>
              <a:buClrTx/>
              <a:buSzTx/>
              <a:buFontTx/>
              <a:buChar char="-"/>
              <a:tabLst/>
              <a:defRPr/>
            </a:pPr>
            <a:r>
              <a:rPr kumimoji="0" lang="en-US" sz="1600" b="0" i="0" u="none" strike="noStrike" kern="0" cap="none" spc="0" normalizeH="0" baseline="0" noProof="0" dirty="0">
                <a:ln>
                  <a:noFill/>
                </a:ln>
                <a:solidFill>
                  <a:srgbClr val="464646"/>
                </a:solidFill>
                <a:effectLst/>
                <a:uLnTx/>
                <a:uFillTx/>
                <a:latin typeface="+mn-lt"/>
                <a:ea typeface="+mn-ea"/>
                <a:cs typeface="+mn-cs"/>
              </a:rPr>
              <a:t>Heidi Liston, ADM for Public Health New Brunswick </a:t>
            </a:r>
          </a:p>
          <a:p>
            <a:pPr marL="285750" marR="0" lvl="0" indent="-285750" algn="l" defTabSz="914400" rtl="0" eaLnBrk="1" fontAlgn="base" latinLnBrk="0" hangingPunct="1">
              <a:lnSpc>
                <a:spcPct val="100000"/>
              </a:lnSpc>
              <a:spcBef>
                <a:spcPct val="20000"/>
              </a:spcBef>
              <a:spcAft>
                <a:spcPct val="0"/>
              </a:spcAft>
              <a:buClrTx/>
              <a:buSzTx/>
              <a:buFontTx/>
              <a:buChar char="-"/>
              <a:tabLst/>
              <a:defRPr/>
            </a:pPr>
            <a:r>
              <a:rPr lang="en-US" sz="1600" kern="0" dirty="0">
                <a:solidFill>
                  <a:srgbClr val="464646"/>
                </a:solidFill>
                <a:latin typeface="+mn-lt"/>
                <a:ea typeface="+mn-ea"/>
              </a:rPr>
              <a:t>Eric Levesque, ED for Public Health New Brunswick</a:t>
            </a:r>
          </a:p>
          <a:p>
            <a:pPr marL="285750" marR="0" lvl="0" indent="-285750" algn="l" defTabSz="914400" rtl="0" eaLnBrk="1" fontAlgn="base" latinLnBrk="0" hangingPunct="1">
              <a:lnSpc>
                <a:spcPct val="100000"/>
              </a:lnSpc>
              <a:spcBef>
                <a:spcPct val="20000"/>
              </a:spcBef>
              <a:spcAft>
                <a:spcPct val="0"/>
              </a:spcAft>
              <a:buClrTx/>
              <a:buSzTx/>
              <a:buFontTx/>
              <a:buChar char="-"/>
              <a:tabLst/>
              <a:defRPr/>
            </a:pPr>
            <a:endParaRPr kumimoji="0" lang="en-US" sz="1600" b="0" i="0" u="none" strike="noStrike" kern="0" cap="none" spc="0" normalizeH="0" baseline="0" noProof="0" dirty="0">
              <a:ln>
                <a:noFill/>
              </a:ln>
              <a:solidFill>
                <a:srgbClr val="464646"/>
              </a:solidFill>
              <a:effectLst/>
              <a:uLnTx/>
              <a:uFillTx/>
              <a:latin typeface="+mn-lt"/>
              <a:ea typeface="+mn-ea"/>
              <a:cs typeface="+mn-cs"/>
            </a:endParaRPr>
          </a:p>
        </p:txBody>
      </p:sp>
      <p:sp>
        <p:nvSpPr>
          <p:cNvPr id="3" name="Slide Number Placeholder 2"/>
          <p:cNvSpPr>
            <a:spLocks noGrp="1"/>
          </p:cNvSpPr>
          <p:nvPr>
            <p:ph type="sldNum" sz="quarter" idx="10"/>
          </p:nvPr>
        </p:nvSpPr>
        <p:spPr/>
        <p:txBody>
          <a:bodyPr/>
          <a:lstStyle/>
          <a:p>
            <a:pPr>
              <a:defRPr/>
            </a:pPr>
            <a:fld id="{4352EC4D-C09D-44D4-A298-F5C7C00EA06A}"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84"/>
          <p:cNvGrpSpPr>
            <a:grpSpLocks/>
          </p:cNvGrpSpPr>
          <p:nvPr/>
        </p:nvGrpSpPr>
        <p:grpSpPr bwMode="auto">
          <a:xfrm>
            <a:off x="533400" y="0"/>
            <a:ext cx="8382000" cy="6629400"/>
            <a:chOff x="441" y="364"/>
            <a:chExt cx="12960" cy="10620"/>
          </a:xfrm>
        </p:grpSpPr>
        <p:pic>
          <p:nvPicPr>
            <p:cNvPr id="6" name="Picture 2"/>
            <p:cNvPicPr>
              <a:picLocks noChangeAspect="1" noChangeArrowheads="1"/>
            </p:cNvPicPr>
            <p:nvPr/>
          </p:nvPicPr>
          <p:blipFill>
            <a:blip r:embed="rId2" cstate="print"/>
            <a:srcRect/>
            <a:stretch>
              <a:fillRect/>
            </a:stretch>
          </p:blipFill>
          <p:spPr bwMode="auto">
            <a:xfrm>
              <a:off x="1446" y="364"/>
              <a:ext cx="10953" cy="10620"/>
            </a:xfrm>
            <a:prstGeom prst="rect">
              <a:avLst/>
            </a:prstGeom>
            <a:noFill/>
            <a:ln w="9525">
              <a:noFill/>
              <a:miter lim="800000"/>
              <a:headEnd/>
              <a:tailEnd/>
            </a:ln>
          </p:spPr>
        </p:pic>
        <p:sp>
          <p:nvSpPr>
            <p:cNvPr id="7" name="Text Box 3"/>
            <p:cNvSpPr txBox="1">
              <a:spLocks noChangeArrowheads="1"/>
            </p:cNvSpPr>
            <p:nvPr/>
          </p:nvSpPr>
          <p:spPr bwMode="auto">
            <a:xfrm>
              <a:off x="1401" y="2350"/>
              <a:ext cx="2880" cy="427"/>
            </a:xfrm>
            <a:prstGeom prst="rect">
              <a:avLst/>
            </a:prstGeom>
            <a:solidFill>
              <a:srgbClr val="000000">
                <a:alpha val="0"/>
              </a:srgbClr>
            </a:solidFill>
            <a:ln w="9525">
              <a:noFill/>
              <a:miter lim="800000"/>
              <a:headEnd/>
              <a:tailEnd/>
            </a:ln>
          </p:spPr>
          <p:txBody>
            <a:bodyPr/>
            <a:lstStyle/>
            <a:p>
              <a:pPr>
                <a:spcAft>
                  <a:spcPts val="1000"/>
                </a:spcAft>
              </a:pPr>
              <a:r>
                <a:rPr lang="en-US" sz="1200" b="1"/>
                <a:t>Edmundston x 1</a:t>
              </a:r>
              <a:endParaRPr lang="en-US"/>
            </a:p>
          </p:txBody>
        </p:sp>
        <p:sp>
          <p:nvSpPr>
            <p:cNvPr id="8" name="Text Box 4"/>
            <p:cNvSpPr txBox="1">
              <a:spLocks noChangeArrowheads="1"/>
            </p:cNvSpPr>
            <p:nvPr/>
          </p:nvSpPr>
          <p:spPr bwMode="auto">
            <a:xfrm>
              <a:off x="441" y="3536"/>
              <a:ext cx="3480" cy="428"/>
            </a:xfrm>
            <a:prstGeom prst="rect">
              <a:avLst/>
            </a:prstGeom>
            <a:solidFill>
              <a:srgbClr val="000000">
                <a:alpha val="0"/>
              </a:srgbClr>
            </a:solidFill>
            <a:ln w="9525">
              <a:noFill/>
              <a:miter lim="800000"/>
              <a:headEnd/>
              <a:tailEnd/>
            </a:ln>
          </p:spPr>
          <p:txBody>
            <a:bodyPr/>
            <a:lstStyle/>
            <a:p>
              <a:pPr>
                <a:spcAft>
                  <a:spcPts val="1000"/>
                </a:spcAft>
              </a:pPr>
              <a:r>
                <a:rPr lang="en-US" sz="1200" b="1"/>
                <a:t>St. Anne de Madawaska x 1</a:t>
              </a:r>
              <a:endParaRPr lang="en-US"/>
            </a:p>
          </p:txBody>
        </p:sp>
        <p:sp>
          <p:nvSpPr>
            <p:cNvPr id="9" name="Text Box 6"/>
            <p:cNvSpPr txBox="1">
              <a:spLocks noChangeArrowheads="1"/>
            </p:cNvSpPr>
            <p:nvPr/>
          </p:nvSpPr>
          <p:spPr bwMode="auto">
            <a:xfrm>
              <a:off x="2001" y="4367"/>
              <a:ext cx="2640" cy="428"/>
            </a:xfrm>
            <a:prstGeom prst="rect">
              <a:avLst/>
            </a:prstGeom>
            <a:solidFill>
              <a:srgbClr val="000000">
                <a:alpha val="0"/>
              </a:srgbClr>
            </a:solidFill>
            <a:ln w="9525">
              <a:noFill/>
              <a:miter lim="800000"/>
              <a:headEnd/>
              <a:tailEnd/>
            </a:ln>
          </p:spPr>
          <p:txBody>
            <a:bodyPr/>
            <a:lstStyle/>
            <a:p>
              <a:pPr>
                <a:spcAft>
                  <a:spcPts val="1000"/>
                </a:spcAft>
              </a:pPr>
              <a:endParaRPr lang="en-US"/>
            </a:p>
          </p:txBody>
        </p:sp>
        <p:sp>
          <p:nvSpPr>
            <p:cNvPr id="10" name="Text Box 7"/>
            <p:cNvSpPr txBox="1">
              <a:spLocks noChangeArrowheads="1"/>
            </p:cNvSpPr>
            <p:nvPr/>
          </p:nvSpPr>
          <p:spPr bwMode="auto">
            <a:xfrm>
              <a:off x="1041" y="5435"/>
              <a:ext cx="3360" cy="428"/>
            </a:xfrm>
            <a:prstGeom prst="rect">
              <a:avLst/>
            </a:prstGeom>
            <a:solidFill>
              <a:srgbClr val="000000">
                <a:alpha val="0"/>
              </a:srgbClr>
            </a:solidFill>
            <a:ln w="9525">
              <a:noFill/>
              <a:miter lim="800000"/>
              <a:headEnd/>
              <a:tailEnd/>
            </a:ln>
          </p:spPr>
          <p:txBody>
            <a:bodyPr/>
            <a:lstStyle/>
            <a:p>
              <a:pPr>
                <a:spcAft>
                  <a:spcPts val="1000"/>
                </a:spcAft>
              </a:pPr>
              <a:r>
                <a:rPr lang="en-US" sz="1200" b="1"/>
                <a:t>Tobique First Nations x 1</a:t>
              </a:r>
              <a:endParaRPr lang="en-US"/>
            </a:p>
          </p:txBody>
        </p:sp>
        <p:sp>
          <p:nvSpPr>
            <p:cNvPr id="11" name="Text Box 8"/>
            <p:cNvSpPr txBox="1">
              <a:spLocks noChangeArrowheads="1"/>
            </p:cNvSpPr>
            <p:nvPr/>
          </p:nvSpPr>
          <p:spPr bwMode="auto">
            <a:xfrm>
              <a:off x="2121" y="6266"/>
              <a:ext cx="2040" cy="428"/>
            </a:xfrm>
            <a:prstGeom prst="rect">
              <a:avLst/>
            </a:prstGeom>
            <a:solidFill>
              <a:srgbClr val="000000">
                <a:alpha val="0"/>
              </a:srgbClr>
            </a:solidFill>
            <a:ln w="9525">
              <a:noFill/>
              <a:miter lim="800000"/>
              <a:headEnd/>
              <a:tailEnd/>
            </a:ln>
          </p:spPr>
          <p:txBody>
            <a:bodyPr/>
            <a:lstStyle/>
            <a:p>
              <a:pPr>
                <a:spcAft>
                  <a:spcPts val="1000"/>
                </a:spcAft>
              </a:pPr>
              <a:r>
                <a:rPr lang="en-US" sz="1200" b="1"/>
                <a:t>Woodstock x 1</a:t>
              </a:r>
              <a:endParaRPr lang="en-US"/>
            </a:p>
          </p:txBody>
        </p:sp>
        <p:sp>
          <p:nvSpPr>
            <p:cNvPr id="12" name="Text Box 9"/>
            <p:cNvSpPr txBox="1">
              <a:spLocks noChangeArrowheads="1"/>
            </p:cNvSpPr>
            <p:nvPr/>
          </p:nvSpPr>
          <p:spPr bwMode="auto">
            <a:xfrm>
              <a:off x="2841" y="9043"/>
              <a:ext cx="2040" cy="427"/>
            </a:xfrm>
            <a:prstGeom prst="rect">
              <a:avLst/>
            </a:prstGeom>
            <a:solidFill>
              <a:srgbClr val="000000">
                <a:alpha val="0"/>
              </a:srgbClr>
            </a:solidFill>
            <a:ln w="9525">
              <a:noFill/>
              <a:miter lim="800000"/>
              <a:headEnd/>
              <a:tailEnd/>
            </a:ln>
          </p:spPr>
          <p:txBody>
            <a:bodyPr/>
            <a:lstStyle/>
            <a:p>
              <a:pPr>
                <a:spcAft>
                  <a:spcPts val="1000"/>
                </a:spcAft>
              </a:pPr>
              <a:endParaRPr lang="en-US"/>
            </a:p>
          </p:txBody>
        </p:sp>
        <p:sp>
          <p:nvSpPr>
            <p:cNvPr id="13" name="Text Box 10"/>
            <p:cNvSpPr txBox="1">
              <a:spLocks noChangeArrowheads="1"/>
            </p:cNvSpPr>
            <p:nvPr/>
          </p:nvSpPr>
          <p:spPr bwMode="auto">
            <a:xfrm>
              <a:off x="7281" y="9043"/>
              <a:ext cx="1920" cy="428"/>
            </a:xfrm>
            <a:prstGeom prst="rect">
              <a:avLst/>
            </a:prstGeom>
            <a:solidFill>
              <a:srgbClr val="000000">
                <a:alpha val="0"/>
              </a:srgbClr>
            </a:solidFill>
            <a:ln w="9525">
              <a:noFill/>
              <a:miter lim="800000"/>
              <a:headEnd/>
              <a:tailEnd/>
            </a:ln>
          </p:spPr>
          <p:txBody>
            <a:bodyPr/>
            <a:lstStyle/>
            <a:p>
              <a:pPr>
                <a:spcAft>
                  <a:spcPts val="1000"/>
                </a:spcAft>
              </a:pPr>
              <a:r>
                <a:rPr lang="en-US" sz="1200" b="1" dirty="0"/>
                <a:t>Saint John x 3</a:t>
              </a:r>
              <a:endParaRPr lang="en-US" dirty="0"/>
            </a:p>
          </p:txBody>
        </p:sp>
        <p:sp>
          <p:nvSpPr>
            <p:cNvPr id="14" name="Text Box 11"/>
            <p:cNvSpPr txBox="1">
              <a:spLocks noChangeArrowheads="1"/>
            </p:cNvSpPr>
            <p:nvPr/>
          </p:nvSpPr>
          <p:spPr bwMode="auto">
            <a:xfrm>
              <a:off x="5271" y="6386"/>
              <a:ext cx="2010" cy="427"/>
            </a:xfrm>
            <a:prstGeom prst="rect">
              <a:avLst/>
            </a:prstGeom>
            <a:solidFill>
              <a:srgbClr val="000000">
                <a:alpha val="0"/>
              </a:srgbClr>
            </a:solidFill>
            <a:ln w="9525">
              <a:noFill/>
              <a:miter lim="800000"/>
              <a:headEnd/>
              <a:tailEnd/>
            </a:ln>
          </p:spPr>
          <p:txBody>
            <a:bodyPr/>
            <a:lstStyle/>
            <a:p>
              <a:pPr>
                <a:spcAft>
                  <a:spcPts val="1000"/>
                </a:spcAft>
              </a:pPr>
              <a:r>
                <a:rPr lang="en-US" sz="1200" b="1" dirty="0"/>
                <a:t>Fredericton x 3</a:t>
              </a:r>
              <a:endParaRPr lang="en-US" dirty="0"/>
            </a:p>
          </p:txBody>
        </p:sp>
        <p:sp>
          <p:nvSpPr>
            <p:cNvPr id="15" name="Text Box 12"/>
            <p:cNvSpPr txBox="1">
              <a:spLocks noChangeArrowheads="1"/>
            </p:cNvSpPr>
            <p:nvPr/>
          </p:nvSpPr>
          <p:spPr bwMode="auto">
            <a:xfrm>
              <a:off x="8121" y="7144"/>
              <a:ext cx="1705" cy="428"/>
            </a:xfrm>
            <a:prstGeom prst="rect">
              <a:avLst/>
            </a:prstGeom>
            <a:solidFill>
              <a:srgbClr val="000000">
                <a:alpha val="0"/>
              </a:srgbClr>
            </a:solidFill>
            <a:ln w="9525">
              <a:noFill/>
              <a:miter lim="800000"/>
              <a:headEnd/>
              <a:tailEnd/>
            </a:ln>
          </p:spPr>
          <p:txBody>
            <a:bodyPr/>
            <a:lstStyle/>
            <a:p>
              <a:pPr>
                <a:spcAft>
                  <a:spcPts val="1000"/>
                </a:spcAft>
              </a:pPr>
              <a:r>
                <a:rPr lang="en-US" sz="1200" b="1" dirty="0"/>
                <a:t>Sussex x 1</a:t>
              </a:r>
              <a:endParaRPr lang="en-US" dirty="0"/>
            </a:p>
          </p:txBody>
        </p:sp>
        <p:sp>
          <p:nvSpPr>
            <p:cNvPr id="16" name="Text Box 13"/>
            <p:cNvSpPr txBox="1">
              <a:spLocks noChangeArrowheads="1"/>
            </p:cNvSpPr>
            <p:nvPr/>
          </p:nvSpPr>
          <p:spPr bwMode="auto">
            <a:xfrm>
              <a:off x="10154" y="7572"/>
              <a:ext cx="2527" cy="428"/>
            </a:xfrm>
            <a:prstGeom prst="rect">
              <a:avLst/>
            </a:prstGeom>
            <a:solidFill>
              <a:srgbClr val="000000">
                <a:alpha val="0"/>
              </a:srgbClr>
            </a:solidFill>
            <a:ln w="9525">
              <a:noFill/>
              <a:miter lim="800000"/>
              <a:headEnd/>
              <a:tailEnd/>
            </a:ln>
          </p:spPr>
          <p:txBody>
            <a:bodyPr/>
            <a:lstStyle/>
            <a:p>
              <a:pPr>
                <a:spcAft>
                  <a:spcPts val="1000"/>
                </a:spcAft>
              </a:pPr>
              <a:r>
                <a:rPr lang="en-US" sz="1200" b="1"/>
                <a:t>Riverside Albert x1</a:t>
              </a:r>
              <a:endParaRPr lang="en-US"/>
            </a:p>
          </p:txBody>
        </p:sp>
        <p:sp>
          <p:nvSpPr>
            <p:cNvPr id="17" name="Text Box 14"/>
            <p:cNvSpPr txBox="1">
              <a:spLocks noChangeArrowheads="1"/>
            </p:cNvSpPr>
            <p:nvPr/>
          </p:nvSpPr>
          <p:spPr bwMode="auto">
            <a:xfrm>
              <a:off x="11001" y="6978"/>
              <a:ext cx="1733" cy="428"/>
            </a:xfrm>
            <a:prstGeom prst="rect">
              <a:avLst/>
            </a:prstGeom>
            <a:solidFill>
              <a:srgbClr val="000000">
                <a:alpha val="0"/>
              </a:srgbClr>
            </a:solidFill>
            <a:ln w="9525">
              <a:noFill/>
              <a:miter lim="800000"/>
              <a:headEnd/>
              <a:tailEnd/>
            </a:ln>
          </p:spPr>
          <p:txBody>
            <a:bodyPr/>
            <a:lstStyle/>
            <a:p>
              <a:pPr>
                <a:spcAft>
                  <a:spcPts val="1000"/>
                </a:spcAft>
              </a:pPr>
              <a:r>
                <a:rPr lang="en-US" sz="1200" b="1" dirty="0"/>
                <a:t>Sackville x 1</a:t>
              </a:r>
              <a:endParaRPr lang="en-US" dirty="0"/>
            </a:p>
          </p:txBody>
        </p:sp>
        <p:sp>
          <p:nvSpPr>
            <p:cNvPr id="18" name="Text Box 15"/>
            <p:cNvSpPr txBox="1">
              <a:spLocks noChangeArrowheads="1"/>
            </p:cNvSpPr>
            <p:nvPr/>
          </p:nvSpPr>
          <p:spPr bwMode="auto">
            <a:xfrm>
              <a:off x="10281" y="6504"/>
              <a:ext cx="1920" cy="428"/>
            </a:xfrm>
            <a:prstGeom prst="rect">
              <a:avLst/>
            </a:prstGeom>
            <a:solidFill>
              <a:srgbClr val="000000">
                <a:alpha val="0"/>
              </a:srgbClr>
            </a:solidFill>
            <a:ln w="9525">
              <a:noFill/>
              <a:miter lim="800000"/>
              <a:headEnd/>
              <a:tailEnd/>
            </a:ln>
          </p:spPr>
          <p:txBody>
            <a:bodyPr/>
            <a:lstStyle/>
            <a:p>
              <a:pPr>
                <a:spcAft>
                  <a:spcPts val="1000"/>
                </a:spcAft>
              </a:pPr>
              <a:r>
                <a:rPr lang="en-US" sz="1100" dirty="0"/>
                <a:t> </a:t>
              </a:r>
              <a:r>
                <a:rPr lang="en-US" sz="1200" b="1" dirty="0"/>
                <a:t>Moncton x 3</a:t>
              </a:r>
              <a:endParaRPr lang="en-US" dirty="0"/>
            </a:p>
          </p:txBody>
        </p:sp>
        <p:sp>
          <p:nvSpPr>
            <p:cNvPr id="19" name="Text Box 16"/>
            <p:cNvSpPr txBox="1">
              <a:spLocks noChangeArrowheads="1"/>
            </p:cNvSpPr>
            <p:nvPr/>
          </p:nvSpPr>
          <p:spPr bwMode="auto">
            <a:xfrm>
              <a:off x="10521" y="5791"/>
              <a:ext cx="1610" cy="428"/>
            </a:xfrm>
            <a:prstGeom prst="rect">
              <a:avLst/>
            </a:prstGeom>
            <a:solidFill>
              <a:srgbClr val="000000">
                <a:alpha val="0"/>
              </a:srgbClr>
            </a:solidFill>
            <a:ln w="9525">
              <a:noFill/>
              <a:miter lim="800000"/>
              <a:headEnd/>
              <a:tailEnd/>
            </a:ln>
          </p:spPr>
          <p:txBody>
            <a:bodyPr/>
            <a:lstStyle/>
            <a:p>
              <a:pPr>
                <a:spcAft>
                  <a:spcPts val="1000"/>
                </a:spcAft>
              </a:pPr>
              <a:r>
                <a:rPr lang="en-US" sz="1200" b="1"/>
                <a:t>Shediac x 1</a:t>
              </a:r>
              <a:endParaRPr lang="en-US"/>
            </a:p>
          </p:txBody>
        </p:sp>
        <p:sp>
          <p:nvSpPr>
            <p:cNvPr id="20" name="Text Box 17"/>
            <p:cNvSpPr txBox="1">
              <a:spLocks noChangeArrowheads="1"/>
            </p:cNvSpPr>
            <p:nvPr/>
          </p:nvSpPr>
          <p:spPr bwMode="auto">
            <a:xfrm>
              <a:off x="9931" y="4652"/>
              <a:ext cx="3470" cy="427"/>
            </a:xfrm>
            <a:prstGeom prst="rect">
              <a:avLst/>
            </a:prstGeom>
            <a:solidFill>
              <a:srgbClr val="000000">
                <a:alpha val="0"/>
              </a:srgbClr>
            </a:solidFill>
            <a:ln w="9525">
              <a:noFill/>
              <a:miter lim="800000"/>
              <a:headEnd/>
              <a:tailEnd/>
            </a:ln>
          </p:spPr>
          <p:txBody>
            <a:bodyPr/>
            <a:lstStyle/>
            <a:p>
              <a:pPr>
                <a:spcAft>
                  <a:spcPts val="1000"/>
                </a:spcAft>
              </a:pPr>
              <a:r>
                <a:rPr lang="en-US" sz="1200" b="1"/>
                <a:t>Elsipogtog First Nations x 1</a:t>
              </a:r>
              <a:endParaRPr lang="en-US"/>
            </a:p>
          </p:txBody>
        </p:sp>
        <p:sp>
          <p:nvSpPr>
            <p:cNvPr id="21" name="Text Box 18"/>
            <p:cNvSpPr txBox="1">
              <a:spLocks noChangeArrowheads="1"/>
            </p:cNvSpPr>
            <p:nvPr/>
          </p:nvSpPr>
          <p:spPr bwMode="auto">
            <a:xfrm>
              <a:off x="6441" y="4889"/>
              <a:ext cx="2280" cy="428"/>
            </a:xfrm>
            <a:prstGeom prst="rect">
              <a:avLst/>
            </a:prstGeom>
            <a:solidFill>
              <a:srgbClr val="000000">
                <a:alpha val="0"/>
              </a:srgbClr>
            </a:solidFill>
            <a:ln w="9525">
              <a:noFill/>
              <a:miter lim="800000"/>
              <a:headEnd/>
              <a:tailEnd/>
            </a:ln>
          </p:spPr>
          <p:txBody>
            <a:bodyPr/>
            <a:lstStyle/>
            <a:p>
              <a:pPr>
                <a:spcAft>
                  <a:spcPts val="1000"/>
                </a:spcAft>
              </a:pPr>
              <a:r>
                <a:rPr lang="en-US" sz="1200" b="1" dirty="0" err="1"/>
                <a:t>Doaktown</a:t>
              </a:r>
              <a:r>
                <a:rPr lang="en-US" sz="1200" b="1" dirty="0"/>
                <a:t> x 1</a:t>
              </a:r>
              <a:endParaRPr lang="en-US" dirty="0"/>
            </a:p>
          </p:txBody>
        </p:sp>
        <p:sp>
          <p:nvSpPr>
            <p:cNvPr id="22" name="Text Box 19"/>
            <p:cNvSpPr txBox="1">
              <a:spLocks noChangeArrowheads="1"/>
            </p:cNvSpPr>
            <p:nvPr/>
          </p:nvSpPr>
          <p:spPr bwMode="auto">
            <a:xfrm>
              <a:off x="7041" y="3418"/>
              <a:ext cx="2400" cy="427"/>
            </a:xfrm>
            <a:prstGeom prst="rect">
              <a:avLst/>
            </a:prstGeom>
            <a:solidFill>
              <a:srgbClr val="000000">
                <a:alpha val="0"/>
              </a:srgbClr>
            </a:solidFill>
            <a:ln w="9525">
              <a:noFill/>
              <a:miter lim="800000"/>
              <a:headEnd/>
              <a:tailEnd/>
            </a:ln>
          </p:spPr>
          <p:txBody>
            <a:bodyPr/>
            <a:lstStyle/>
            <a:p>
              <a:pPr>
                <a:spcAft>
                  <a:spcPts val="1000"/>
                </a:spcAft>
              </a:pPr>
              <a:r>
                <a:rPr lang="en-US" sz="1100" dirty="0"/>
                <a:t> </a:t>
              </a:r>
              <a:r>
                <a:rPr lang="en-US" sz="1200" b="1" dirty="0" err="1"/>
                <a:t>Miramichi</a:t>
              </a:r>
              <a:r>
                <a:rPr lang="en-US" sz="1200" b="1" dirty="0"/>
                <a:t> x 1</a:t>
              </a:r>
              <a:endParaRPr lang="en-US" dirty="0"/>
            </a:p>
          </p:txBody>
        </p:sp>
        <p:sp>
          <p:nvSpPr>
            <p:cNvPr id="23" name="Text Box 20"/>
            <p:cNvSpPr txBox="1">
              <a:spLocks noChangeArrowheads="1"/>
            </p:cNvSpPr>
            <p:nvPr/>
          </p:nvSpPr>
          <p:spPr bwMode="auto">
            <a:xfrm>
              <a:off x="8361" y="2278"/>
              <a:ext cx="1675" cy="428"/>
            </a:xfrm>
            <a:prstGeom prst="rect">
              <a:avLst/>
            </a:prstGeom>
            <a:solidFill>
              <a:srgbClr val="000000">
                <a:alpha val="0"/>
              </a:srgbClr>
            </a:solidFill>
            <a:ln w="9525">
              <a:noFill/>
              <a:miter lim="800000"/>
              <a:headEnd/>
              <a:tailEnd/>
            </a:ln>
          </p:spPr>
          <p:txBody>
            <a:bodyPr/>
            <a:lstStyle/>
            <a:p>
              <a:pPr>
                <a:spcAft>
                  <a:spcPts val="1000"/>
                </a:spcAft>
              </a:pPr>
              <a:r>
                <a:rPr lang="en-US" sz="1200" b="1"/>
                <a:t>Bathurst x 1</a:t>
              </a:r>
              <a:endParaRPr lang="en-US"/>
            </a:p>
          </p:txBody>
        </p:sp>
        <p:sp>
          <p:nvSpPr>
            <p:cNvPr id="25" name="Text Box 22"/>
            <p:cNvSpPr txBox="1">
              <a:spLocks noChangeArrowheads="1"/>
            </p:cNvSpPr>
            <p:nvPr/>
          </p:nvSpPr>
          <p:spPr bwMode="auto">
            <a:xfrm>
              <a:off x="4161" y="807"/>
              <a:ext cx="2160" cy="427"/>
            </a:xfrm>
            <a:prstGeom prst="rect">
              <a:avLst/>
            </a:prstGeom>
            <a:solidFill>
              <a:srgbClr val="000000">
                <a:alpha val="0"/>
              </a:srgbClr>
            </a:solidFill>
            <a:ln w="9525">
              <a:noFill/>
              <a:miter lim="800000"/>
              <a:headEnd/>
              <a:tailEnd/>
            </a:ln>
          </p:spPr>
          <p:txBody>
            <a:bodyPr/>
            <a:lstStyle/>
            <a:p>
              <a:pPr>
                <a:spcAft>
                  <a:spcPts val="1000"/>
                </a:spcAft>
              </a:pPr>
              <a:r>
                <a:rPr lang="en-US" sz="1200" b="1"/>
                <a:t>Campbellton x 1</a:t>
              </a:r>
              <a:endParaRPr lang="en-US"/>
            </a:p>
          </p:txBody>
        </p:sp>
        <p:sp>
          <p:nvSpPr>
            <p:cNvPr id="26" name="Oval 23"/>
            <p:cNvSpPr>
              <a:spLocks noChangeArrowheads="1"/>
            </p:cNvSpPr>
            <p:nvPr/>
          </p:nvSpPr>
          <p:spPr bwMode="auto">
            <a:xfrm>
              <a:off x="2841" y="2824"/>
              <a:ext cx="240" cy="238"/>
            </a:xfrm>
            <a:prstGeom prst="ellipse">
              <a:avLst/>
            </a:prstGeom>
            <a:solidFill>
              <a:srgbClr val="993300"/>
            </a:solidFill>
            <a:ln w="9525">
              <a:solidFill>
                <a:srgbClr val="000000"/>
              </a:solidFill>
              <a:round/>
              <a:headEnd/>
              <a:tailEnd/>
            </a:ln>
          </p:spPr>
          <p:txBody>
            <a:bodyPr anchor="ctr"/>
            <a:lstStyle/>
            <a:p>
              <a:pPr algn="ctr"/>
              <a:endParaRPr lang="en-US"/>
            </a:p>
          </p:txBody>
        </p:sp>
        <p:sp>
          <p:nvSpPr>
            <p:cNvPr id="27" name="Oval 24"/>
            <p:cNvSpPr>
              <a:spLocks noChangeArrowheads="1"/>
            </p:cNvSpPr>
            <p:nvPr/>
          </p:nvSpPr>
          <p:spPr bwMode="auto">
            <a:xfrm>
              <a:off x="6081" y="1281"/>
              <a:ext cx="240" cy="238"/>
            </a:xfrm>
            <a:prstGeom prst="ellipse">
              <a:avLst/>
            </a:prstGeom>
            <a:solidFill>
              <a:srgbClr val="993300"/>
            </a:solidFill>
            <a:ln w="9525">
              <a:solidFill>
                <a:srgbClr val="000000"/>
              </a:solidFill>
              <a:round/>
              <a:headEnd/>
              <a:tailEnd/>
            </a:ln>
          </p:spPr>
          <p:txBody>
            <a:bodyPr anchor="ctr"/>
            <a:lstStyle/>
            <a:p>
              <a:pPr algn="ctr"/>
              <a:endParaRPr lang="en-US"/>
            </a:p>
          </p:txBody>
        </p:sp>
        <p:sp>
          <p:nvSpPr>
            <p:cNvPr id="29" name="Oval 26"/>
            <p:cNvSpPr>
              <a:spLocks noChangeArrowheads="1"/>
            </p:cNvSpPr>
            <p:nvPr/>
          </p:nvSpPr>
          <p:spPr bwMode="auto">
            <a:xfrm>
              <a:off x="8121" y="2350"/>
              <a:ext cx="240" cy="237"/>
            </a:xfrm>
            <a:prstGeom prst="ellipse">
              <a:avLst/>
            </a:prstGeom>
            <a:solidFill>
              <a:srgbClr val="993300"/>
            </a:solidFill>
            <a:ln w="9525">
              <a:solidFill>
                <a:srgbClr val="000000"/>
              </a:solidFill>
              <a:round/>
              <a:headEnd/>
              <a:tailEnd/>
            </a:ln>
          </p:spPr>
          <p:txBody>
            <a:bodyPr anchor="ctr"/>
            <a:lstStyle/>
            <a:p>
              <a:pPr algn="ctr"/>
              <a:endParaRPr lang="en-US"/>
            </a:p>
          </p:txBody>
        </p:sp>
        <p:sp>
          <p:nvSpPr>
            <p:cNvPr id="30" name="Oval 27"/>
            <p:cNvSpPr>
              <a:spLocks noChangeArrowheads="1"/>
            </p:cNvSpPr>
            <p:nvPr/>
          </p:nvSpPr>
          <p:spPr bwMode="auto">
            <a:xfrm>
              <a:off x="8481" y="3892"/>
              <a:ext cx="240" cy="238"/>
            </a:xfrm>
            <a:prstGeom prst="ellipse">
              <a:avLst/>
            </a:prstGeom>
            <a:solidFill>
              <a:srgbClr val="993300"/>
            </a:solidFill>
            <a:ln w="9525">
              <a:solidFill>
                <a:srgbClr val="000000"/>
              </a:solidFill>
              <a:round/>
              <a:headEnd/>
              <a:tailEnd/>
            </a:ln>
          </p:spPr>
          <p:txBody>
            <a:bodyPr anchor="ctr"/>
            <a:lstStyle/>
            <a:p>
              <a:pPr algn="ctr"/>
              <a:endParaRPr lang="en-US"/>
            </a:p>
          </p:txBody>
        </p:sp>
        <p:sp>
          <p:nvSpPr>
            <p:cNvPr id="31" name="Oval 28"/>
            <p:cNvSpPr>
              <a:spLocks noChangeArrowheads="1"/>
            </p:cNvSpPr>
            <p:nvPr/>
          </p:nvSpPr>
          <p:spPr bwMode="auto">
            <a:xfrm>
              <a:off x="10041" y="6504"/>
              <a:ext cx="240" cy="237"/>
            </a:xfrm>
            <a:prstGeom prst="ellipse">
              <a:avLst/>
            </a:prstGeom>
            <a:solidFill>
              <a:srgbClr val="993300"/>
            </a:solidFill>
            <a:ln w="9525">
              <a:solidFill>
                <a:srgbClr val="000000"/>
              </a:solidFill>
              <a:round/>
              <a:headEnd/>
              <a:tailEnd/>
            </a:ln>
          </p:spPr>
          <p:txBody>
            <a:bodyPr anchor="ctr"/>
            <a:lstStyle/>
            <a:p>
              <a:pPr algn="ctr"/>
              <a:endParaRPr lang="en-US"/>
            </a:p>
          </p:txBody>
        </p:sp>
        <p:sp>
          <p:nvSpPr>
            <p:cNvPr id="32" name="Oval 29"/>
            <p:cNvSpPr>
              <a:spLocks noChangeArrowheads="1"/>
            </p:cNvSpPr>
            <p:nvPr/>
          </p:nvSpPr>
          <p:spPr bwMode="auto">
            <a:xfrm>
              <a:off x="10401" y="6148"/>
              <a:ext cx="240" cy="237"/>
            </a:xfrm>
            <a:prstGeom prst="ellipse">
              <a:avLst/>
            </a:prstGeom>
            <a:solidFill>
              <a:srgbClr val="993300"/>
            </a:solidFill>
            <a:ln w="9525">
              <a:solidFill>
                <a:srgbClr val="000000"/>
              </a:solidFill>
              <a:round/>
              <a:headEnd/>
              <a:tailEnd/>
            </a:ln>
          </p:spPr>
          <p:txBody>
            <a:bodyPr anchor="ctr"/>
            <a:lstStyle/>
            <a:p>
              <a:pPr algn="ctr"/>
              <a:endParaRPr lang="en-US"/>
            </a:p>
          </p:txBody>
        </p:sp>
        <p:sp>
          <p:nvSpPr>
            <p:cNvPr id="33" name="Oval 30"/>
            <p:cNvSpPr>
              <a:spLocks noChangeArrowheads="1"/>
            </p:cNvSpPr>
            <p:nvPr/>
          </p:nvSpPr>
          <p:spPr bwMode="auto">
            <a:xfrm>
              <a:off x="9561" y="4961"/>
              <a:ext cx="240" cy="237"/>
            </a:xfrm>
            <a:prstGeom prst="ellipse">
              <a:avLst/>
            </a:prstGeom>
            <a:solidFill>
              <a:srgbClr val="993300"/>
            </a:solidFill>
            <a:ln w="9525">
              <a:solidFill>
                <a:srgbClr val="000000"/>
              </a:solidFill>
              <a:round/>
              <a:headEnd/>
              <a:tailEnd/>
            </a:ln>
          </p:spPr>
          <p:txBody>
            <a:bodyPr anchor="ctr"/>
            <a:lstStyle/>
            <a:p>
              <a:pPr algn="ctr"/>
              <a:endParaRPr lang="en-US"/>
            </a:p>
          </p:txBody>
        </p:sp>
        <p:sp>
          <p:nvSpPr>
            <p:cNvPr id="34" name="Oval 31"/>
            <p:cNvSpPr>
              <a:spLocks noChangeArrowheads="1"/>
            </p:cNvSpPr>
            <p:nvPr/>
          </p:nvSpPr>
          <p:spPr bwMode="auto">
            <a:xfrm>
              <a:off x="10761" y="6978"/>
              <a:ext cx="240" cy="238"/>
            </a:xfrm>
            <a:prstGeom prst="ellipse">
              <a:avLst/>
            </a:prstGeom>
            <a:solidFill>
              <a:srgbClr val="993300"/>
            </a:solidFill>
            <a:ln w="9525">
              <a:solidFill>
                <a:srgbClr val="000000"/>
              </a:solidFill>
              <a:round/>
              <a:headEnd/>
              <a:tailEnd/>
            </a:ln>
          </p:spPr>
          <p:txBody>
            <a:bodyPr anchor="ctr"/>
            <a:lstStyle/>
            <a:p>
              <a:pPr algn="ctr"/>
              <a:endParaRPr lang="en-US"/>
            </a:p>
          </p:txBody>
        </p:sp>
        <p:sp>
          <p:nvSpPr>
            <p:cNvPr id="35" name="Oval 32"/>
            <p:cNvSpPr>
              <a:spLocks noChangeArrowheads="1"/>
            </p:cNvSpPr>
            <p:nvPr/>
          </p:nvSpPr>
          <p:spPr bwMode="auto">
            <a:xfrm>
              <a:off x="10041" y="7334"/>
              <a:ext cx="240" cy="238"/>
            </a:xfrm>
            <a:prstGeom prst="ellipse">
              <a:avLst/>
            </a:prstGeom>
            <a:solidFill>
              <a:srgbClr val="993300"/>
            </a:solidFill>
            <a:ln w="9525">
              <a:solidFill>
                <a:srgbClr val="000000"/>
              </a:solidFill>
              <a:round/>
              <a:headEnd/>
              <a:tailEnd/>
            </a:ln>
          </p:spPr>
          <p:txBody>
            <a:bodyPr anchor="ctr"/>
            <a:lstStyle/>
            <a:p>
              <a:pPr algn="ctr"/>
              <a:endParaRPr lang="en-US"/>
            </a:p>
          </p:txBody>
        </p:sp>
        <p:sp>
          <p:nvSpPr>
            <p:cNvPr id="36" name="Oval 33"/>
            <p:cNvSpPr>
              <a:spLocks noChangeArrowheads="1"/>
            </p:cNvSpPr>
            <p:nvPr/>
          </p:nvSpPr>
          <p:spPr bwMode="auto">
            <a:xfrm>
              <a:off x="8361" y="7572"/>
              <a:ext cx="240" cy="237"/>
            </a:xfrm>
            <a:prstGeom prst="ellipse">
              <a:avLst/>
            </a:prstGeom>
            <a:solidFill>
              <a:srgbClr val="993300"/>
            </a:solidFill>
            <a:ln w="9525">
              <a:solidFill>
                <a:srgbClr val="000000"/>
              </a:solidFill>
              <a:round/>
              <a:headEnd/>
              <a:tailEnd/>
            </a:ln>
          </p:spPr>
          <p:txBody>
            <a:bodyPr anchor="ctr"/>
            <a:lstStyle/>
            <a:p>
              <a:pPr algn="ctr"/>
              <a:endParaRPr lang="en-US"/>
            </a:p>
          </p:txBody>
        </p:sp>
        <p:sp>
          <p:nvSpPr>
            <p:cNvPr id="37" name="Oval 34"/>
            <p:cNvSpPr>
              <a:spLocks noChangeArrowheads="1"/>
            </p:cNvSpPr>
            <p:nvPr/>
          </p:nvSpPr>
          <p:spPr bwMode="auto">
            <a:xfrm>
              <a:off x="7401" y="8759"/>
              <a:ext cx="240" cy="237"/>
            </a:xfrm>
            <a:prstGeom prst="ellipse">
              <a:avLst/>
            </a:prstGeom>
            <a:solidFill>
              <a:srgbClr val="993300"/>
            </a:solidFill>
            <a:ln w="9525">
              <a:solidFill>
                <a:srgbClr val="000000"/>
              </a:solidFill>
              <a:round/>
              <a:headEnd/>
              <a:tailEnd/>
            </a:ln>
          </p:spPr>
          <p:txBody>
            <a:bodyPr anchor="ctr"/>
            <a:lstStyle/>
            <a:p>
              <a:pPr algn="ctr"/>
              <a:endParaRPr lang="en-US"/>
            </a:p>
          </p:txBody>
        </p:sp>
        <p:sp>
          <p:nvSpPr>
            <p:cNvPr id="38" name="Oval 35"/>
            <p:cNvSpPr>
              <a:spLocks noChangeArrowheads="1"/>
            </p:cNvSpPr>
            <p:nvPr/>
          </p:nvSpPr>
          <p:spPr bwMode="auto">
            <a:xfrm>
              <a:off x="6081" y="6978"/>
              <a:ext cx="240" cy="238"/>
            </a:xfrm>
            <a:prstGeom prst="ellipse">
              <a:avLst/>
            </a:prstGeom>
            <a:solidFill>
              <a:srgbClr val="993300"/>
            </a:solidFill>
            <a:ln w="9525">
              <a:solidFill>
                <a:srgbClr val="000000"/>
              </a:solidFill>
              <a:round/>
              <a:headEnd/>
              <a:tailEnd/>
            </a:ln>
          </p:spPr>
          <p:txBody>
            <a:bodyPr anchor="ctr"/>
            <a:lstStyle/>
            <a:p>
              <a:pPr algn="ctr"/>
              <a:endParaRPr lang="en-US"/>
            </a:p>
          </p:txBody>
        </p:sp>
        <p:sp>
          <p:nvSpPr>
            <p:cNvPr id="39" name="Oval 37"/>
            <p:cNvSpPr>
              <a:spLocks noChangeArrowheads="1"/>
            </p:cNvSpPr>
            <p:nvPr/>
          </p:nvSpPr>
          <p:spPr bwMode="auto">
            <a:xfrm>
              <a:off x="4281" y="6385"/>
              <a:ext cx="240" cy="237"/>
            </a:xfrm>
            <a:prstGeom prst="ellipse">
              <a:avLst/>
            </a:prstGeom>
            <a:solidFill>
              <a:srgbClr val="993300"/>
            </a:solidFill>
            <a:ln w="9525">
              <a:solidFill>
                <a:srgbClr val="000000"/>
              </a:solidFill>
              <a:round/>
              <a:headEnd/>
              <a:tailEnd/>
            </a:ln>
          </p:spPr>
          <p:txBody>
            <a:bodyPr anchor="ctr"/>
            <a:lstStyle/>
            <a:p>
              <a:pPr algn="ctr"/>
              <a:endParaRPr lang="en-US"/>
            </a:p>
          </p:txBody>
        </p:sp>
        <p:sp>
          <p:nvSpPr>
            <p:cNvPr id="40" name="Oval 39"/>
            <p:cNvSpPr>
              <a:spLocks noChangeArrowheads="1"/>
            </p:cNvSpPr>
            <p:nvPr/>
          </p:nvSpPr>
          <p:spPr bwMode="auto">
            <a:xfrm>
              <a:off x="4161" y="5554"/>
              <a:ext cx="240" cy="237"/>
            </a:xfrm>
            <a:prstGeom prst="ellipse">
              <a:avLst/>
            </a:prstGeom>
            <a:solidFill>
              <a:srgbClr val="993300"/>
            </a:solidFill>
            <a:ln w="9525">
              <a:solidFill>
                <a:srgbClr val="000000"/>
              </a:solidFill>
              <a:round/>
              <a:headEnd/>
              <a:tailEnd/>
            </a:ln>
          </p:spPr>
          <p:txBody>
            <a:bodyPr anchor="ctr"/>
            <a:lstStyle/>
            <a:p>
              <a:pPr algn="ctr"/>
              <a:endParaRPr lang="en-US"/>
            </a:p>
          </p:txBody>
        </p:sp>
        <p:sp>
          <p:nvSpPr>
            <p:cNvPr id="41" name="Oval 40"/>
            <p:cNvSpPr>
              <a:spLocks noChangeArrowheads="1"/>
            </p:cNvSpPr>
            <p:nvPr/>
          </p:nvSpPr>
          <p:spPr bwMode="auto">
            <a:xfrm>
              <a:off x="3681" y="3299"/>
              <a:ext cx="240" cy="237"/>
            </a:xfrm>
            <a:prstGeom prst="ellipse">
              <a:avLst/>
            </a:prstGeom>
            <a:solidFill>
              <a:srgbClr val="993300"/>
            </a:solidFill>
            <a:ln w="9525">
              <a:solidFill>
                <a:srgbClr val="000000"/>
              </a:solidFill>
              <a:round/>
              <a:headEnd/>
              <a:tailEnd/>
            </a:ln>
          </p:spPr>
          <p:txBody>
            <a:bodyPr anchor="ctr"/>
            <a:lstStyle/>
            <a:p>
              <a:pPr algn="ctr"/>
              <a:endParaRPr lang="en-US"/>
            </a:p>
          </p:txBody>
        </p:sp>
        <p:sp>
          <p:nvSpPr>
            <p:cNvPr id="42" name="Oval 41"/>
            <p:cNvSpPr>
              <a:spLocks noChangeArrowheads="1"/>
            </p:cNvSpPr>
            <p:nvPr/>
          </p:nvSpPr>
          <p:spPr bwMode="auto">
            <a:xfrm>
              <a:off x="6921" y="5317"/>
              <a:ext cx="240" cy="237"/>
            </a:xfrm>
            <a:prstGeom prst="ellipse">
              <a:avLst/>
            </a:prstGeom>
            <a:solidFill>
              <a:srgbClr val="993300"/>
            </a:solidFill>
            <a:ln w="9525">
              <a:solidFill>
                <a:srgbClr val="000000"/>
              </a:solidFill>
              <a:round/>
              <a:headEnd/>
              <a:tailEnd/>
            </a:ln>
          </p:spPr>
          <p:txBody>
            <a:bodyPr anchor="ctr"/>
            <a:lstStyle/>
            <a:p>
              <a:pPr algn="ctr"/>
              <a:endParaRPr lang="en-US"/>
            </a:p>
          </p:txBody>
        </p:sp>
      </p:grpSp>
      <p:sp>
        <p:nvSpPr>
          <p:cNvPr id="43" name="Text Box 43"/>
          <p:cNvSpPr txBox="1">
            <a:spLocks noChangeArrowheads="1"/>
          </p:cNvSpPr>
          <p:nvPr/>
        </p:nvSpPr>
        <p:spPr bwMode="auto">
          <a:xfrm>
            <a:off x="0" y="152400"/>
            <a:ext cx="1905000" cy="990600"/>
          </a:xfrm>
          <a:prstGeom prst="rect">
            <a:avLst/>
          </a:prstGeom>
          <a:solidFill>
            <a:srgbClr val="FFFFFF"/>
          </a:solidFill>
          <a:ln w="9525">
            <a:noFill/>
            <a:miter lim="800000"/>
            <a:headEnd/>
            <a:tailEnd/>
          </a:ln>
        </p:spPr>
        <p:txBody>
          <a:bodyPr/>
          <a:lstStyle/>
          <a:p>
            <a:pPr algn="ctr">
              <a:spcAft>
                <a:spcPts val="1000"/>
              </a:spcAft>
            </a:pPr>
            <a:r>
              <a:rPr lang="en-US" sz="1800" b="1" dirty="0">
                <a:solidFill>
                  <a:srgbClr val="00549F"/>
                </a:solidFill>
              </a:rPr>
              <a:t>NB SPIN Sentinel Sites</a:t>
            </a:r>
            <a:endParaRPr lang="en-US" dirty="0">
              <a:solidFill>
                <a:srgbClr val="00549F"/>
              </a:solidFill>
              <a:latin typeface="ヒラギノ角ゴ Pro W3" charset="-128"/>
            </a:endParaRPr>
          </a:p>
          <a:p>
            <a:pPr algn="ctr">
              <a:spcAft>
                <a:spcPts val="1000"/>
              </a:spcAft>
            </a:pPr>
            <a:endParaRPr lang="en-US" dirty="0"/>
          </a:p>
        </p:txBody>
      </p:sp>
      <p:sp>
        <p:nvSpPr>
          <p:cNvPr id="2" name="Slide Number Placeholder 1"/>
          <p:cNvSpPr>
            <a:spLocks noGrp="1"/>
          </p:cNvSpPr>
          <p:nvPr>
            <p:ph type="sldNum" sz="quarter" idx="10"/>
          </p:nvPr>
        </p:nvSpPr>
        <p:spPr/>
        <p:txBody>
          <a:bodyPr/>
          <a:lstStyle/>
          <a:p>
            <a:pPr>
              <a:defRPr/>
            </a:pPr>
            <a:fld id="{4352EC4D-C09D-44D4-A298-F5C7C00EA06A}" type="slidenum">
              <a:rPr lang="en-US" smtClean="0"/>
              <a:pPr>
                <a:defRPr/>
              </a:pPr>
              <a:t>20</a:t>
            </a:fld>
            <a:endParaRPr 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Box 36"/>
          <p:cNvSpPr txBox="1">
            <a:spLocks noChangeArrowheads="1"/>
          </p:cNvSpPr>
          <p:nvPr/>
        </p:nvSpPr>
        <p:spPr bwMode="auto">
          <a:xfrm>
            <a:off x="685800" y="1905000"/>
            <a:ext cx="7620000" cy="2308324"/>
          </a:xfrm>
          <a:prstGeom prst="rect">
            <a:avLst/>
          </a:prstGeom>
          <a:noFill/>
          <a:ln w="9525">
            <a:noFill/>
            <a:miter lim="800000"/>
            <a:headEnd/>
            <a:tailEnd/>
          </a:ln>
        </p:spPr>
        <p:txBody>
          <a:bodyPr wrap="square">
            <a:spAutoFit/>
          </a:bodyPr>
          <a:lstStyle/>
          <a:p>
            <a:pPr>
              <a:buFont typeface="Arial" pitchFamily="34" charset="0"/>
              <a:buChar char="•"/>
            </a:pPr>
            <a:r>
              <a:rPr lang="en-US" dirty="0"/>
              <a:t>Physician Offices = 2</a:t>
            </a:r>
          </a:p>
          <a:p>
            <a:pPr lvl="0">
              <a:buFont typeface="Arial" pitchFamily="34" charset="0"/>
              <a:buChar char="•"/>
            </a:pPr>
            <a:r>
              <a:rPr lang="en-US" dirty="0"/>
              <a:t>ER=8 sites</a:t>
            </a:r>
          </a:p>
          <a:p>
            <a:pPr>
              <a:buFont typeface="Arial" pitchFamily="34" charset="0"/>
              <a:buChar char="•"/>
            </a:pPr>
            <a:r>
              <a:rPr lang="en-US" dirty="0"/>
              <a:t>Community Health Centers =7 </a:t>
            </a:r>
          </a:p>
          <a:p>
            <a:pPr>
              <a:buFont typeface="Arial" pitchFamily="34" charset="0"/>
              <a:buChar char="•"/>
            </a:pPr>
            <a:r>
              <a:rPr lang="en-US" dirty="0"/>
              <a:t>First Nation Health Clinics = 2 </a:t>
            </a:r>
          </a:p>
          <a:p>
            <a:pPr>
              <a:buFont typeface="Arial" pitchFamily="34" charset="0"/>
              <a:buChar char="•"/>
            </a:pPr>
            <a:r>
              <a:rPr lang="en-US" dirty="0"/>
              <a:t>University Student Clinics = 2</a:t>
            </a:r>
          </a:p>
          <a:p>
            <a:pPr>
              <a:buFont typeface="Arial" pitchFamily="34" charset="0"/>
              <a:buChar char="•"/>
            </a:pPr>
            <a:r>
              <a:rPr lang="en-US" dirty="0"/>
              <a:t>Nursing Home = 1</a:t>
            </a:r>
          </a:p>
        </p:txBody>
      </p:sp>
      <p:sp>
        <p:nvSpPr>
          <p:cNvPr id="48" name="Rectangle 47"/>
          <p:cNvSpPr/>
          <p:nvPr/>
        </p:nvSpPr>
        <p:spPr>
          <a:xfrm>
            <a:off x="152400" y="228600"/>
            <a:ext cx="8610600" cy="1077218"/>
          </a:xfrm>
          <a:prstGeom prst="rect">
            <a:avLst/>
          </a:prstGeom>
        </p:spPr>
        <p:txBody>
          <a:bodyPr wrap="square">
            <a:spAutoFit/>
          </a:bodyPr>
          <a:lstStyle/>
          <a:p>
            <a:pPr>
              <a:defRPr/>
            </a:pPr>
            <a:r>
              <a:rPr lang="en-US" sz="3200" dirty="0">
                <a:solidFill>
                  <a:schemeClr val="accent6"/>
                </a:solidFill>
                <a:latin typeface="Arial" charset="0"/>
                <a:sym typeface="Arial" charset="0"/>
              </a:rPr>
              <a:t>NB SPIN site types (ILI Consultations and Specimen Collection)</a:t>
            </a:r>
          </a:p>
        </p:txBody>
      </p:sp>
      <p:sp>
        <p:nvSpPr>
          <p:cNvPr id="2" name="Slide Number Placeholder 1"/>
          <p:cNvSpPr>
            <a:spLocks noGrp="1"/>
          </p:cNvSpPr>
          <p:nvPr>
            <p:ph type="sldNum" sz="quarter" idx="10"/>
          </p:nvPr>
        </p:nvSpPr>
        <p:spPr/>
        <p:txBody>
          <a:bodyPr/>
          <a:lstStyle/>
          <a:p>
            <a:pPr>
              <a:defRPr/>
            </a:pPr>
            <a:fld id="{4352EC4D-C09D-44D4-A298-F5C7C00EA06A}" type="slidenum">
              <a:rPr lang="en-US" smtClean="0"/>
              <a:pPr>
                <a:defRPr/>
              </a:pPr>
              <a:t>21</a:t>
            </a:fld>
            <a:endParaRPr 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116887" cy="814387"/>
          </a:xfrm>
        </p:spPr>
        <p:txBody>
          <a:bodyPr/>
          <a:lstStyle/>
          <a:p>
            <a:r>
              <a:rPr lang="en-US" dirty="0"/>
              <a:t>      Procedure: during each week</a:t>
            </a:r>
          </a:p>
        </p:txBody>
      </p:sp>
      <p:sp>
        <p:nvSpPr>
          <p:cNvPr id="3" name="Slide Number Placeholder 2"/>
          <p:cNvSpPr>
            <a:spLocks noGrp="1"/>
          </p:cNvSpPr>
          <p:nvPr>
            <p:ph type="sldNum" sz="quarter" idx="10"/>
          </p:nvPr>
        </p:nvSpPr>
        <p:spPr/>
        <p:txBody>
          <a:bodyPr/>
          <a:lstStyle/>
          <a:p>
            <a:pPr>
              <a:defRPr/>
            </a:pPr>
            <a:fld id="{6B830A08-B44E-4AC0-9617-EF2DC1559E0E}"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during each week</a:t>
            </a:r>
          </a:p>
        </p:txBody>
      </p:sp>
      <p:sp>
        <p:nvSpPr>
          <p:cNvPr id="3" name="Content Placeholder 2"/>
          <p:cNvSpPr>
            <a:spLocks noGrp="1"/>
          </p:cNvSpPr>
          <p:nvPr>
            <p:ph idx="1"/>
          </p:nvPr>
        </p:nvSpPr>
        <p:spPr/>
        <p:txBody>
          <a:bodyPr/>
          <a:lstStyle/>
          <a:p>
            <a:pPr lvl="0"/>
            <a:r>
              <a:rPr lang="en-US" dirty="0"/>
              <a:t>ONLY non-ER sites are asked to contribute to ILI component</a:t>
            </a:r>
          </a:p>
          <a:p>
            <a:pPr lvl="0"/>
            <a:r>
              <a:rPr lang="en-US" dirty="0"/>
              <a:t>ALL types of sites are asked to contribute to the lab component, although there may be a few exceptions.</a:t>
            </a:r>
          </a:p>
          <a:p>
            <a:pPr lvl="0"/>
            <a:r>
              <a:rPr lang="en-US" dirty="0"/>
              <a:t>The site representatives are asked to contact the NB SPIN Coordinator if there are any problems, or if the representative determines that their site would not reliably contribute to either the ILI or lab component.</a:t>
            </a:r>
          </a:p>
          <a:p>
            <a:pPr>
              <a:buNone/>
            </a:pPr>
            <a:endParaRPr lang="en-US" dirty="0"/>
          </a:p>
        </p:txBody>
      </p:sp>
      <p:sp>
        <p:nvSpPr>
          <p:cNvPr id="4" name="Slide Number Placeholder 3"/>
          <p:cNvSpPr>
            <a:spLocks noGrp="1"/>
          </p:cNvSpPr>
          <p:nvPr>
            <p:ph type="sldNum" sz="quarter" idx="10"/>
          </p:nvPr>
        </p:nvSpPr>
        <p:spPr/>
        <p:txBody>
          <a:bodyPr/>
          <a:lstStyle/>
          <a:p>
            <a:pPr>
              <a:defRPr/>
            </a:pPr>
            <a:fld id="{4352EC4D-C09D-44D4-A298-F5C7C00EA06A}" type="slidenum">
              <a:rPr lang="en-US" smtClean="0"/>
              <a:pPr>
                <a:defRPr/>
              </a:pPr>
              <a:t>23</a:t>
            </a:fld>
            <a:endParaRPr 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685800" y="2130425"/>
            <a:ext cx="7772400" cy="1755775"/>
          </a:xfrm>
        </p:spPr>
        <p:txBody>
          <a:bodyPr rIns="132080"/>
          <a:lstStyle/>
          <a:p>
            <a:pPr indent="0" algn="ctr" eaLnBrk="1" hangingPunct="1"/>
            <a:r>
              <a:rPr lang="en-US" dirty="0"/>
              <a:t>Recording ILI</a:t>
            </a:r>
          </a:p>
        </p:txBody>
      </p:sp>
      <p:sp>
        <p:nvSpPr>
          <p:cNvPr id="26628" name="Rectangle 3"/>
          <p:cNvSpPr>
            <a:spLocks noGrp="1" noChangeArrowheads="1"/>
          </p:cNvSpPr>
          <p:nvPr>
            <p:ph type="body" idx="1"/>
          </p:nvPr>
        </p:nvSpPr>
        <p:spPr>
          <a:xfrm>
            <a:off x="1371600" y="3886200"/>
            <a:ext cx="6400800" cy="2971800"/>
          </a:xfrm>
        </p:spPr>
        <p:txBody>
          <a:bodyPr rIns="132080"/>
          <a:lstStyle/>
          <a:p>
            <a:pPr marL="39688" indent="0" algn="ctr" eaLnBrk="1" hangingPunct="1">
              <a:buFont typeface="Arial" pitchFamily="34" charset="0"/>
              <a:buNone/>
            </a:pPr>
            <a:endParaRPr lang="en-US" dirty="0"/>
          </a:p>
        </p:txBody>
      </p:sp>
      <p:sp>
        <p:nvSpPr>
          <p:cNvPr id="2" name="Slide Number Placeholder 1"/>
          <p:cNvSpPr>
            <a:spLocks noGrp="1"/>
          </p:cNvSpPr>
          <p:nvPr>
            <p:ph type="sldNum" sz="quarter" idx="10"/>
          </p:nvPr>
        </p:nvSpPr>
        <p:spPr/>
        <p:txBody>
          <a:bodyPr/>
          <a:lstStyle/>
          <a:p>
            <a:pPr>
              <a:defRPr/>
            </a:pPr>
            <a:fld id="{4352EC4D-C09D-44D4-A298-F5C7C00EA06A}" type="slidenum">
              <a:rPr lang="en-US" smtClean="0"/>
              <a:pPr>
                <a:defRPr/>
              </a:pPr>
              <a:t>24</a:t>
            </a:fld>
            <a:endParaRPr 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417513" y="328613"/>
            <a:ext cx="8116887" cy="814387"/>
          </a:xfrm>
        </p:spPr>
        <p:txBody>
          <a:bodyPr rIns="132080"/>
          <a:lstStyle/>
          <a:p>
            <a:pPr indent="0" eaLnBrk="1" hangingPunct="1"/>
            <a:r>
              <a:rPr lang="en-US" dirty="0"/>
              <a:t>ILI Definition</a:t>
            </a:r>
          </a:p>
        </p:txBody>
      </p:sp>
      <p:sp>
        <p:nvSpPr>
          <p:cNvPr id="27652" name="Rectangle 3"/>
          <p:cNvSpPr>
            <a:spLocks noGrp="1" noChangeArrowheads="1"/>
          </p:cNvSpPr>
          <p:nvPr>
            <p:ph type="body" idx="1"/>
          </p:nvPr>
        </p:nvSpPr>
        <p:spPr>
          <a:xfrm>
            <a:off x="457200" y="1066800"/>
            <a:ext cx="8077200" cy="5029200"/>
          </a:xfrm>
        </p:spPr>
        <p:txBody>
          <a:bodyPr rIns="132080"/>
          <a:lstStyle/>
          <a:p>
            <a:pPr eaLnBrk="1" hangingPunct="1">
              <a:buClr>
                <a:srgbClr val="464646"/>
              </a:buClr>
            </a:pPr>
            <a:r>
              <a:rPr lang="en-US" dirty="0"/>
              <a:t>Acute onset of respiratory illness with fever and cough and with one or more of the following:</a:t>
            </a:r>
          </a:p>
          <a:p>
            <a:pPr marL="782638" lvl="1" eaLnBrk="1" hangingPunct="1">
              <a:buClr>
                <a:srgbClr val="464646"/>
              </a:buClr>
            </a:pPr>
            <a:r>
              <a:rPr lang="en-US" dirty="0"/>
              <a:t>Sore throat</a:t>
            </a:r>
          </a:p>
          <a:p>
            <a:pPr marL="782638" lvl="1" eaLnBrk="1" hangingPunct="1">
              <a:buClr>
                <a:srgbClr val="464646"/>
              </a:buClr>
            </a:pPr>
            <a:r>
              <a:rPr lang="en-US" dirty="0"/>
              <a:t>Arthralgia</a:t>
            </a:r>
          </a:p>
          <a:p>
            <a:pPr marL="782638" lvl="1" eaLnBrk="1" hangingPunct="1">
              <a:buClr>
                <a:srgbClr val="464646"/>
              </a:buClr>
            </a:pPr>
            <a:r>
              <a:rPr lang="en-US" dirty="0"/>
              <a:t>Myalgia or prostration</a:t>
            </a:r>
          </a:p>
          <a:p>
            <a:pPr eaLnBrk="1" hangingPunct="1">
              <a:buFont typeface="Arial" pitchFamily="34" charset="0"/>
              <a:buNone/>
            </a:pPr>
            <a:r>
              <a:rPr lang="en-US" dirty="0">
                <a:latin typeface="ヒラギノ角ゴ Pro W3" charset="-128"/>
                <a:ea typeface="ヒラギノ角ゴ Pro W3" charset="-128"/>
                <a:sym typeface="ヒラギノ角ゴ Pro W3" charset="-128"/>
              </a:rPr>
              <a:t>	</a:t>
            </a:r>
            <a:r>
              <a:rPr lang="en-US" dirty="0"/>
              <a:t>which could be due to the influenza virus</a:t>
            </a:r>
          </a:p>
          <a:p>
            <a:pPr eaLnBrk="1" hangingPunct="1">
              <a:buClr>
                <a:srgbClr val="464646"/>
              </a:buClr>
            </a:pPr>
            <a:r>
              <a:rPr lang="en-US" dirty="0"/>
              <a:t>In children under 5 GI symptoms may be present</a:t>
            </a:r>
          </a:p>
          <a:p>
            <a:pPr eaLnBrk="1" hangingPunct="1">
              <a:buClr>
                <a:srgbClr val="464646"/>
              </a:buClr>
            </a:pPr>
            <a:r>
              <a:rPr lang="en-US" dirty="0"/>
              <a:t>In patients under 5 or 65 and older, fever may not be prominent </a:t>
            </a:r>
          </a:p>
        </p:txBody>
      </p:sp>
      <p:sp>
        <p:nvSpPr>
          <p:cNvPr id="2" name="Slide Number Placeholder 1"/>
          <p:cNvSpPr>
            <a:spLocks noGrp="1"/>
          </p:cNvSpPr>
          <p:nvPr>
            <p:ph type="sldNum" sz="quarter" idx="10"/>
          </p:nvPr>
        </p:nvSpPr>
        <p:spPr/>
        <p:txBody>
          <a:bodyPr/>
          <a:lstStyle/>
          <a:p>
            <a:pPr>
              <a:defRPr/>
            </a:pPr>
            <a:fld id="{4352EC4D-C09D-44D4-A298-F5C7C00EA06A}" type="slidenum">
              <a:rPr lang="en-US" smtClean="0"/>
              <a:pPr>
                <a:defRPr/>
              </a:pPr>
              <a:t>25</a:t>
            </a:fld>
            <a:endParaRPr 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17513" y="328613"/>
            <a:ext cx="8116887" cy="814387"/>
          </a:xfrm>
        </p:spPr>
        <p:txBody>
          <a:bodyPr rIns="132080"/>
          <a:lstStyle/>
          <a:p>
            <a:pPr indent="0" eaLnBrk="1" hangingPunct="1"/>
            <a:r>
              <a:rPr lang="en-US" dirty="0"/>
              <a:t>ILI Data Entry Screen</a:t>
            </a:r>
          </a:p>
        </p:txBody>
      </p:sp>
      <p:pic>
        <p:nvPicPr>
          <p:cNvPr id="6" name="Picture 5"/>
          <p:cNvPicPr/>
          <p:nvPr/>
        </p:nvPicPr>
        <p:blipFill rotWithShape="1">
          <a:blip r:embed="rId2">
            <a:extLst>
              <a:ext uri="{28A0092B-C50C-407E-A947-70E740481C1C}">
                <a14:useLocalDpi xmlns:a14="http://schemas.microsoft.com/office/drawing/2010/main" val="0"/>
              </a:ext>
            </a:extLst>
          </a:blip>
          <a:srcRect l="17812" r="14286" b="4689"/>
          <a:stretch/>
        </p:blipFill>
        <p:spPr bwMode="auto">
          <a:xfrm>
            <a:off x="1066800" y="1170304"/>
            <a:ext cx="7162800" cy="4773295"/>
          </a:xfrm>
          <a:prstGeom prst="rect">
            <a:avLst/>
          </a:prstGeom>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0"/>
          </p:nvPr>
        </p:nvSpPr>
        <p:spPr/>
        <p:txBody>
          <a:bodyPr/>
          <a:lstStyle/>
          <a:p>
            <a:pPr>
              <a:defRPr/>
            </a:pPr>
            <a:fld id="{4352EC4D-C09D-44D4-A298-F5C7C00EA06A}" type="slidenum">
              <a:rPr lang="en-US" smtClean="0"/>
              <a:pPr>
                <a:defRPr/>
              </a:pPr>
              <a:t>26</a:t>
            </a:fld>
            <a:endParaRPr lang="en-US"/>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685800" y="2130425"/>
            <a:ext cx="7772400" cy="1755775"/>
          </a:xfrm>
        </p:spPr>
        <p:txBody>
          <a:bodyPr rIns="132080"/>
          <a:lstStyle/>
          <a:p>
            <a:pPr indent="0" algn="ctr" eaLnBrk="1" hangingPunct="1"/>
            <a:r>
              <a:rPr lang="en-US" dirty="0"/>
              <a:t>Testing Processes</a:t>
            </a:r>
          </a:p>
        </p:txBody>
      </p:sp>
      <p:sp>
        <p:nvSpPr>
          <p:cNvPr id="29700" name="Rectangle 3"/>
          <p:cNvSpPr>
            <a:spLocks noGrp="1" noChangeArrowheads="1"/>
          </p:cNvSpPr>
          <p:nvPr>
            <p:ph type="body" idx="1"/>
          </p:nvPr>
        </p:nvSpPr>
        <p:spPr>
          <a:xfrm>
            <a:off x="1143000" y="3886200"/>
            <a:ext cx="6400800" cy="2971800"/>
          </a:xfrm>
        </p:spPr>
        <p:txBody>
          <a:bodyPr rIns="132080"/>
          <a:lstStyle/>
          <a:p>
            <a:pPr marL="39688" indent="0" algn="ctr" eaLnBrk="1" hangingPunct="1">
              <a:buFont typeface="Arial" pitchFamily="34" charset="0"/>
              <a:buNone/>
            </a:pPr>
            <a:r>
              <a:rPr lang="en-US" dirty="0">
                <a:solidFill>
                  <a:srgbClr val="FF0000"/>
                </a:solidFill>
              </a:rPr>
              <a:t>Testing processes are not relevant for the 2020-2021 season due to the suspension of the swab collection component of the program.</a:t>
            </a:r>
          </a:p>
        </p:txBody>
      </p:sp>
      <p:sp>
        <p:nvSpPr>
          <p:cNvPr id="2" name="Slide Number Placeholder 1"/>
          <p:cNvSpPr>
            <a:spLocks noGrp="1"/>
          </p:cNvSpPr>
          <p:nvPr>
            <p:ph type="sldNum" sz="quarter" idx="10"/>
          </p:nvPr>
        </p:nvSpPr>
        <p:spPr/>
        <p:txBody>
          <a:bodyPr/>
          <a:lstStyle/>
          <a:p>
            <a:pPr>
              <a:defRPr/>
            </a:pPr>
            <a:fld id="{4352EC4D-C09D-44D4-A298-F5C7C00EA06A}" type="slidenum">
              <a:rPr lang="en-US" smtClean="0"/>
              <a:pPr>
                <a:defRPr/>
              </a:pPr>
              <a:t>27</a:t>
            </a:fld>
            <a:endParaRPr lang="en-US"/>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rIns="132080"/>
          <a:lstStyle/>
          <a:p>
            <a:pPr indent="0" eaLnBrk="1" hangingPunct="1"/>
            <a:endParaRPr lang="en-US" dirty="0"/>
          </a:p>
        </p:txBody>
      </p:sp>
      <p:sp>
        <p:nvSpPr>
          <p:cNvPr id="38916" name="Rectangle 3"/>
          <p:cNvSpPr>
            <a:spLocks noGrp="1" noChangeArrowheads="1"/>
          </p:cNvSpPr>
          <p:nvPr>
            <p:ph type="body" idx="1"/>
          </p:nvPr>
        </p:nvSpPr>
        <p:spPr/>
        <p:txBody>
          <a:bodyPr rIns="132080"/>
          <a:lstStyle/>
          <a:p>
            <a:pPr algn="ctr" eaLnBrk="1" hangingPunct="1">
              <a:buFont typeface="Arial" pitchFamily="34" charset="0"/>
              <a:buNone/>
            </a:pPr>
            <a:endParaRPr lang="en-US" dirty="0"/>
          </a:p>
          <a:p>
            <a:pPr algn="ctr" eaLnBrk="1" hangingPunct="1">
              <a:buFont typeface="Arial" pitchFamily="34" charset="0"/>
              <a:buNone/>
            </a:pPr>
            <a:endParaRPr lang="en-US" dirty="0"/>
          </a:p>
          <a:p>
            <a:pPr algn="ctr" eaLnBrk="1" hangingPunct="1">
              <a:buFont typeface="Arial" pitchFamily="34" charset="0"/>
              <a:buNone/>
            </a:pPr>
            <a:endParaRPr lang="en-US" dirty="0"/>
          </a:p>
          <a:p>
            <a:pPr algn="ctr" eaLnBrk="1" hangingPunct="1">
              <a:buFont typeface="Arial" pitchFamily="34" charset="0"/>
              <a:buNone/>
            </a:pPr>
            <a:r>
              <a:rPr lang="en-US" b="1" i="1" dirty="0">
                <a:solidFill>
                  <a:srgbClr val="333399"/>
                </a:solidFill>
              </a:rPr>
              <a:t>Thank you!</a:t>
            </a:r>
          </a:p>
          <a:p>
            <a:pPr algn="ctr" eaLnBrk="1" hangingPunct="1">
              <a:buFont typeface="Arial" pitchFamily="34" charset="0"/>
              <a:buNone/>
            </a:pPr>
            <a:endParaRPr lang="en-US" dirty="0">
              <a:solidFill>
                <a:srgbClr val="333399"/>
              </a:solidFill>
              <a:latin typeface="Wingdings" pitchFamily="2" charset="2"/>
              <a:sym typeface="Wingdings" pitchFamily="2" charset="2"/>
            </a:endParaRPr>
          </a:p>
        </p:txBody>
      </p:sp>
      <p:sp>
        <p:nvSpPr>
          <p:cNvPr id="2" name="Slide Number Placeholder 1"/>
          <p:cNvSpPr>
            <a:spLocks noGrp="1"/>
          </p:cNvSpPr>
          <p:nvPr>
            <p:ph type="sldNum" sz="quarter" idx="10"/>
          </p:nvPr>
        </p:nvSpPr>
        <p:spPr/>
        <p:txBody>
          <a:bodyPr/>
          <a:lstStyle/>
          <a:p>
            <a:pPr>
              <a:defRPr/>
            </a:pPr>
            <a:fld id="{4352EC4D-C09D-44D4-A298-F5C7C00EA06A}" type="slidenum">
              <a:rPr lang="en-US" smtClean="0"/>
              <a:pPr>
                <a:defRPr/>
              </a:pPr>
              <a:t>28</a:t>
            </a:fld>
            <a:endParaRPr 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4" name="Rectangle 3"/>
          <p:cNvSpPr txBox="1">
            <a:spLocks noChangeArrowheads="1"/>
          </p:cNvSpPr>
          <p:nvPr/>
        </p:nvSpPr>
        <p:spPr bwMode="auto">
          <a:xfrm>
            <a:off x="533400" y="1524000"/>
            <a:ext cx="8077200" cy="5334000"/>
          </a:xfrm>
          <a:prstGeom prst="rect">
            <a:avLst/>
          </a:prstGeom>
          <a:noFill/>
          <a:ln w="9525">
            <a:noFill/>
            <a:miter lim="800000"/>
            <a:headEnd/>
            <a:tailEnd/>
          </a:ln>
        </p:spPr>
        <p:txBody>
          <a:bodyPr vert="horz" wrap="square" lIns="91440" tIns="45720" rIns="132080" bIns="45720" numCol="1" anchor="t" anchorCtr="0" compatLnSpc="1">
            <a:prstTxWarp prst="textNoShape">
              <a:avLst/>
            </a:prstTxWarp>
          </a:bodyPr>
          <a:lstStyle/>
          <a:p>
            <a:pPr marL="288925" marR="0" lvl="0" indent="-288925" algn="l" defTabSz="914400" rtl="0" eaLnBrk="1" fontAlgn="base" latinLnBrk="0" hangingPunct="1">
              <a:lnSpc>
                <a:spcPct val="100000"/>
              </a:lnSpc>
              <a:spcBef>
                <a:spcPct val="20000"/>
              </a:spcBef>
              <a:spcAft>
                <a:spcPct val="0"/>
              </a:spcAft>
              <a:buClr>
                <a:srgbClr val="464646"/>
              </a:buClr>
              <a:buSzTx/>
              <a:buFontTx/>
              <a:buChar char="•"/>
              <a:tabLst/>
              <a:defRPr/>
            </a:pPr>
            <a:r>
              <a:rPr kumimoji="0" lang="en-US" sz="2800" b="0" i="0" u="none" strike="noStrike" kern="0" cap="none" spc="0" normalizeH="0" baseline="0" noProof="0" dirty="0">
                <a:ln>
                  <a:noFill/>
                </a:ln>
                <a:solidFill>
                  <a:schemeClr val="tx1">
                    <a:lumMod val="85000"/>
                    <a:lumOff val="15000"/>
                  </a:schemeClr>
                </a:solidFill>
                <a:effectLst/>
                <a:uLnTx/>
                <a:uFillTx/>
                <a:latin typeface="+mn-lt"/>
                <a:ea typeface="+mn-ea"/>
                <a:cs typeface="+mn-cs"/>
              </a:rPr>
              <a:t>Principles of surveillance</a:t>
            </a:r>
          </a:p>
          <a:p>
            <a:pPr marL="288925" marR="0" lvl="0" indent="-288925" algn="l" defTabSz="914400" rtl="0" eaLnBrk="1" fontAlgn="base" latinLnBrk="0" hangingPunct="1">
              <a:lnSpc>
                <a:spcPct val="100000"/>
              </a:lnSpc>
              <a:spcBef>
                <a:spcPct val="20000"/>
              </a:spcBef>
              <a:spcAft>
                <a:spcPct val="0"/>
              </a:spcAft>
              <a:buClr>
                <a:srgbClr val="464646"/>
              </a:buClr>
              <a:buSzTx/>
              <a:buFontTx/>
              <a:buChar char="•"/>
              <a:tabLst/>
              <a:defRPr/>
            </a:pPr>
            <a:r>
              <a:rPr kumimoji="0" lang="en-US" sz="2800" b="0" i="0" u="none" strike="noStrike" kern="0" cap="none" spc="0" normalizeH="0" baseline="0" noProof="0" dirty="0">
                <a:ln>
                  <a:noFill/>
                </a:ln>
                <a:solidFill>
                  <a:srgbClr val="464646"/>
                </a:solidFill>
                <a:effectLst/>
                <a:uLnTx/>
                <a:uFillTx/>
                <a:latin typeface="+mn-lt"/>
                <a:ea typeface="+mn-ea"/>
                <a:cs typeface="+mn-cs"/>
              </a:rPr>
              <a:t>Collaborations</a:t>
            </a:r>
          </a:p>
          <a:p>
            <a:pPr marL="288925" marR="0" lvl="0" indent="-288925" algn="l" defTabSz="914400" rtl="0" eaLnBrk="1" fontAlgn="base" latinLnBrk="0" hangingPunct="1">
              <a:lnSpc>
                <a:spcPct val="100000"/>
              </a:lnSpc>
              <a:spcBef>
                <a:spcPct val="20000"/>
              </a:spcBef>
              <a:spcAft>
                <a:spcPct val="0"/>
              </a:spcAft>
              <a:buClr>
                <a:srgbClr val="464646"/>
              </a:buClr>
              <a:buSzTx/>
              <a:buFontTx/>
              <a:buChar char="•"/>
              <a:tabLst/>
              <a:defRPr/>
            </a:pPr>
            <a:r>
              <a:rPr kumimoji="0" lang="en-US" sz="2800" b="0" i="0" u="none" strike="noStrike" kern="0" cap="none" spc="0" normalizeH="0" baseline="0" noProof="0" dirty="0">
                <a:ln>
                  <a:noFill/>
                </a:ln>
                <a:solidFill>
                  <a:srgbClr val="464646"/>
                </a:solidFill>
                <a:effectLst/>
                <a:uLnTx/>
                <a:uFillTx/>
                <a:latin typeface="+mn-lt"/>
                <a:ea typeface="+mn-ea"/>
                <a:cs typeface="+mn-cs"/>
              </a:rPr>
              <a:t>Distribution of NB SPIN sites</a:t>
            </a:r>
          </a:p>
          <a:p>
            <a:pPr marL="288925" marR="0" lvl="0" indent="-288925" algn="l" defTabSz="914400" rtl="0" eaLnBrk="1" fontAlgn="base" latinLnBrk="0" hangingPunct="1">
              <a:lnSpc>
                <a:spcPct val="100000"/>
              </a:lnSpc>
              <a:spcBef>
                <a:spcPct val="20000"/>
              </a:spcBef>
              <a:spcAft>
                <a:spcPct val="0"/>
              </a:spcAft>
              <a:buClr>
                <a:srgbClr val="464646"/>
              </a:buClr>
              <a:buSzTx/>
              <a:buFontTx/>
              <a:buChar char="•"/>
              <a:tabLst/>
              <a:defRPr/>
            </a:pPr>
            <a:r>
              <a:rPr kumimoji="0" lang="en-US" sz="2800" b="0" i="0" u="none" strike="noStrike" kern="0" cap="none" spc="0" normalizeH="0" baseline="0" noProof="0" dirty="0">
                <a:ln>
                  <a:noFill/>
                </a:ln>
                <a:solidFill>
                  <a:srgbClr val="464646"/>
                </a:solidFill>
                <a:effectLst/>
                <a:uLnTx/>
                <a:uFillTx/>
                <a:latin typeface="+mn-lt"/>
                <a:ea typeface="+mn-ea"/>
                <a:cs typeface="+mn-cs"/>
              </a:rPr>
              <a:t>Procedures</a:t>
            </a:r>
          </a:p>
        </p:txBody>
      </p:sp>
      <p:sp>
        <p:nvSpPr>
          <p:cNvPr id="3" name="Slide Number Placeholder 2"/>
          <p:cNvSpPr>
            <a:spLocks noGrp="1"/>
          </p:cNvSpPr>
          <p:nvPr>
            <p:ph type="sldNum" sz="quarter" idx="10"/>
          </p:nvPr>
        </p:nvSpPr>
        <p:spPr/>
        <p:txBody>
          <a:bodyPr/>
          <a:lstStyle/>
          <a:p>
            <a:pPr>
              <a:defRPr/>
            </a:pPr>
            <a:fld id="{4352EC4D-C09D-44D4-A298-F5C7C00EA06A}" type="slidenum">
              <a:rPr lang="en-US" smtClean="0"/>
              <a:pPr>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Surveillance</a:t>
            </a:r>
          </a:p>
        </p:txBody>
      </p:sp>
      <p:sp>
        <p:nvSpPr>
          <p:cNvPr id="4" name="Rectangle 3"/>
          <p:cNvSpPr txBox="1">
            <a:spLocks noChangeArrowheads="1"/>
          </p:cNvSpPr>
          <p:nvPr/>
        </p:nvSpPr>
        <p:spPr bwMode="auto">
          <a:xfrm>
            <a:off x="533400" y="1104900"/>
            <a:ext cx="8077200" cy="5486400"/>
          </a:xfrm>
          <a:prstGeom prst="rect">
            <a:avLst/>
          </a:prstGeom>
          <a:noFill/>
          <a:ln w="9525">
            <a:noFill/>
            <a:miter lim="800000"/>
            <a:headEnd/>
            <a:tailEnd/>
          </a:ln>
        </p:spPr>
        <p:txBody>
          <a:bodyPr vert="horz" wrap="square" lIns="91440" tIns="45720" rIns="132080" bIns="45720" numCol="1" anchor="t" anchorCtr="0" compatLnSpc="1">
            <a:prstTxWarp prst="textNoShape">
              <a:avLst/>
            </a:prstTxWarp>
          </a:bodyPr>
          <a:lstStyle/>
          <a:p>
            <a:pPr marL="288925" marR="0" lvl="0" indent="-288925"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4D4D4D"/>
                </a:solidFill>
                <a:effectLst/>
                <a:uLnTx/>
                <a:uFillTx/>
                <a:latin typeface="+mn-lt"/>
                <a:ea typeface="+mn-ea"/>
                <a:cs typeface="+mn-cs"/>
              </a:rPr>
              <a:t>Epidemiologic surveillance is the ongoing systematic collection, recording, analysis, interpretation, and dissemination of data reflecting the current health status of a community or population</a:t>
            </a:r>
          </a:p>
          <a:p>
            <a:pPr marL="288925" marR="0" lvl="0" indent="-288925"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4D4D4D"/>
                </a:solidFill>
                <a:effectLst/>
                <a:uLnTx/>
                <a:uFillTx/>
                <a:latin typeface="+mn-lt"/>
                <a:ea typeface="+mn-ea"/>
                <a:cs typeface="+mn-cs"/>
              </a:rPr>
              <a:t>Types of surveillance: passive, active, enhanced, syndromic</a:t>
            </a:r>
          </a:p>
          <a:p>
            <a:pPr marL="288925" marR="0" lvl="0" indent="-288925"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4D4D4D"/>
                </a:solidFill>
                <a:effectLst/>
                <a:uLnTx/>
                <a:uFillTx/>
                <a:latin typeface="+mn-lt"/>
                <a:ea typeface="+mn-ea"/>
                <a:cs typeface="+mn-cs"/>
              </a:rPr>
              <a:t>Traditional sources of surveillance data: clinical reports, laboratory testing and results</a:t>
            </a:r>
            <a:endParaRPr kumimoji="0" lang="en-US" sz="2800" b="0" i="0" u="none" strike="noStrike" kern="0" cap="none" spc="0" normalizeH="0" baseline="0" noProof="0" dirty="0">
              <a:ln>
                <a:noFill/>
              </a:ln>
              <a:solidFill>
                <a:srgbClr val="4D4D4D"/>
              </a:solidFill>
              <a:effectLst/>
              <a:uLnTx/>
              <a:uFillTx/>
              <a:latin typeface="+mn-lt"/>
              <a:ea typeface="+mn-ea"/>
              <a:cs typeface="+mn-cs"/>
            </a:endParaRPr>
          </a:p>
        </p:txBody>
      </p:sp>
      <p:sp>
        <p:nvSpPr>
          <p:cNvPr id="3" name="Slide Number Placeholder 2"/>
          <p:cNvSpPr>
            <a:spLocks noGrp="1"/>
          </p:cNvSpPr>
          <p:nvPr>
            <p:ph type="sldNum" sz="quarter" idx="10"/>
          </p:nvPr>
        </p:nvSpPr>
        <p:spPr/>
        <p:txBody>
          <a:bodyPr/>
          <a:lstStyle/>
          <a:p>
            <a:pPr>
              <a:defRPr/>
            </a:pPr>
            <a:fld id="{4352EC4D-C09D-44D4-A298-F5C7C00EA06A}"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Surveillance</a:t>
            </a:r>
          </a:p>
        </p:txBody>
      </p:sp>
      <p:sp>
        <p:nvSpPr>
          <p:cNvPr id="4" name="Rectangle 3"/>
          <p:cNvSpPr>
            <a:spLocks noGrp="1" noChangeArrowheads="1"/>
          </p:cNvSpPr>
          <p:nvPr>
            <p:ph idx="1"/>
          </p:nvPr>
        </p:nvSpPr>
        <p:spPr/>
        <p:txBody>
          <a:bodyPr rIns="132080"/>
          <a:lstStyle/>
          <a:p>
            <a:pPr eaLnBrk="1" hangingPunct="1"/>
            <a:r>
              <a:rPr lang="en-US" dirty="0"/>
              <a:t>Sources of surveillance data: sentinel practitioners (clinical and laboratory), influenza-associated hospitalizations and deaths, influenza and ILI outbreak reporting (nursing homes, hospitals, schools, workplaces and other settings), media reports monitoring</a:t>
            </a:r>
          </a:p>
          <a:p>
            <a:pPr eaLnBrk="1" hangingPunct="1"/>
            <a:r>
              <a:rPr lang="en-US" dirty="0"/>
              <a:t>There is no single perfect source of surveillance data: different types/sources usually complement each other</a:t>
            </a:r>
          </a:p>
        </p:txBody>
      </p:sp>
      <p:sp>
        <p:nvSpPr>
          <p:cNvPr id="3" name="Slide Number Placeholder 2"/>
          <p:cNvSpPr>
            <a:spLocks noGrp="1"/>
          </p:cNvSpPr>
          <p:nvPr>
            <p:ph type="sldNum" sz="quarter" idx="10"/>
          </p:nvPr>
        </p:nvSpPr>
        <p:spPr/>
        <p:txBody>
          <a:bodyPr/>
          <a:lstStyle/>
          <a:p>
            <a:pPr>
              <a:defRPr/>
            </a:pPr>
            <a:fld id="{4352EC4D-C09D-44D4-A298-F5C7C00EA06A}"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81000" y="152400"/>
            <a:ext cx="8116888" cy="1042988"/>
          </a:xfrm>
        </p:spPr>
        <p:txBody>
          <a:bodyPr rIns="132080"/>
          <a:lstStyle/>
          <a:p>
            <a:pPr indent="0" eaLnBrk="1" hangingPunct="1"/>
            <a:r>
              <a:rPr lang="en-US" dirty="0"/>
              <a:t>Principles of Surveillance</a:t>
            </a:r>
          </a:p>
        </p:txBody>
      </p:sp>
      <p:sp>
        <p:nvSpPr>
          <p:cNvPr id="7" name="Rectangle 3"/>
          <p:cNvSpPr txBox="1">
            <a:spLocks noChangeArrowheads="1"/>
          </p:cNvSpPr>
          <p:nvPr/>
        </p:nvSpPr>
        <p:spPr bwMode="auto">
          <a:xfrm>
            <a:off x="457200" y="1066800"/>
            <a:ext cx="8077200" cy="5486400"/>
          </a:xfrm>
          <a:prstGeom prst="rect">
            <a:avLst/>
          </a:prstGeom>
          <a:noFill/>
          <a:ln w="9525">
            <a:noFill/>
            <a:miter lim="800000"/>
            <a:headEnd/>
            <a:tailEnd/>
          </a:ln>
        </p:spPr>
        <p:txBody>
          <a:bodyPr vert="horz" wrap="square" lIns="91440" tIns="45720" rIns="132080" bIns="45720" numCol="1" anchor="t" anchorCtr="0" compatLnSpc="1">
            <a:prstTxWarp prst="textNoShape">
              <a:avLst/>
            </a:prstTxWarp>
          </a:bodyPr>
          <a:lstStyle/>
          <a:p>
            <a:pPr marL="288925" marR="0" lvl="0" indent="-288925"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464646"/>
                </a:solidFill>
                <a:effectLst/>
                <a:uLnTx/>
                <a:uFillTx/>
                <a:latin typeface="+mn-lt"/>
                <a:ea typeface="+mn-ea"/>
                <a:cs typeface="+mn-cs"/>
              </a:rPr>
              <a:t>What are desired characteristics of a surveillance system?</a:t>
            </a:r>
          </a:p>
          <a:p>
            <a:pPr marL="782638"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464646"/>
                </a:solidFill>
                <a:effectLst/>
                <a:uLnTx/>
                <a:uFillTx/>
                <a:latin typeface="+mn-lt"/>
                <a:ea typeface="+mn-ea"/>
              </a:rPr>
              <a:t>Ownership of the system by stakeholders </a:t>
            </a:r>
          </a:p>
          <a:p>
            <a:pPr marL="782638"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464646"/>
                </a:solidFill>
                <a:effectLst/>
                <a:uLnTx/>
                <a:uFillTx/>
                <a:latin typeface="+mn-lt"/>
                <a:ea typeface="+mn-ea"/>
              </a:rPr>
              <a:t>Well described and understood processes of data flow</a:t>
            </a:r>
          </a:p>
          <a:p>
            <a:pPr marL="782638"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464646"/>
                </a:solidFill>
                <a:effectLst/>
                <a:uLnTx/>
                <a:uFillTx/>
                <a:latin typeface="+mn-lt"/>
                <a:ea typeface="+mn-ea"/>
              </a:rPr>
              <a:t>Completeness of data</a:t>
            </a:r>
          </a:p>
          <a:p>
            <a:pPr marL="782638"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464646"/>
                </a:solidFill>
                <a:effectLst/>
                <a:uLnTx/>
                <a:uFillTx/>
                <a:latin typeface="+mn-lt"/>
                <a:ea typeface="+mn-ea"/>
              </a:rPr>
              <a:t>Timeliness of data submission, collection, analyses and dissemination</a:t>
            </a:r>
          </a:p>
          <a:p>
            <a:pPr marL="782638"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464646"/>
                </a:solidFill>
                <a:effectLst/>
                <a:uLnTx/>
                <a:uFillTx/>
                <a:latin typeface="+mn-lt"/>
                <a:ea typeface="+mn-ea"/>
              </a:rPr>
              <a:t>Acceptable, flexible</a:t>
            </a:r>
          </a:p>
          <a:p>
            <a:pPr marL="782638"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464646"/>
                </a:solidFill>
                <a:effectLst/>
                <a:uLnTx/>
                <a:uFillTx/>
                <a:latin typeface="+mn-lt"/>
                <a:ea typeface="+mn-ea"/>
              </a:rPr>
              <a:t>Strong technical characteristics of data</a:t>
            </a:r>
          </a:p>
          <a:p>
            <a:pPr marL="782638"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464646"/>
                </a:solidFill>
                <a:effectLst/>
                <a:uLnTx/>
                <a:uFillTx/>
                <a:latin typeface="+mn-lt"/>
                <a:ea typeface="+mn-ea"/>
              </a:rPr>
              <a:t>Representative</a:t>
            </a:r>
          </a:p>
          <a:p>
            <a:pPr marL="782638"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464646"/>
                </a:solidFill>
                <a:effectLst/>
                <a:uLnTx/>
                <a:uFillTx/>
                <a:latin typeface="+mn-lt"/>
                <a:ea typeface="+mn-ea"/>
              </a:rPr>
              <a:t>Simple, stable</a:t>
            </a:r>
            <a:endParaRPr kumimoji="0" lang="en-US" sz="2400" b="0" i="0" u="none" strike="noStrike" kern="0" cap="none" spc="0" normalizeH="0" baseline="0" noProof="0" dirty="0">
              <a:ln>
                <a:noFill/>
              </a:ln>
              <a:solidFill>
                <a:srgbClr val="464646"/>
              </a:solidFill>
              <a:effectLst/>
              <a:uLnTx/>
              <a:uFillTx/>
              <a:latin typeface="+mn-lt"/>
              <a:ea typeface="+mn-ea"/>
            </a:endParaRPr>
          </a:p>
        </p:txBody>
      </p:sp>
      <p:sp>
        <p:nvSpPr>
          <p:cNvPr id="2" name="Slide Number Placeholder 1"/>
          <p:cNvSpPr>
            <a:spLocks noGrp="1"/>
          </p:cNvSpPr>
          <p:nvPr>
            <p:ph type="sldNum" sz="quarter" idx="10"/>
          </p:nvPr>
        </p:nvSpPr>
        <p:spPr/>
        <p:txBody>
          <a:bodyPr/>
          <a:lstStyle/>
          <a:p>
            <a:pPr>
              <a:defRPr/>
            </a:pPr>
            <a:fld id="{4352EC4D-C09D-44D4-A298-F5C7C00EA06A}"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17513" y="328613"/>
            <a:ext cx="8116887" cy="1042987"/>
          </a:xfrm>
        </p:spPr>
        <p:txBody>
          <a:bodyPr rIns="132080"/>
          <a:lstStyle/>
          <a:p>
            <a:pPr indent="0" eaLnBrk="1" hangingPunct="1"/>
            <a:r>
              <a:rPr lang="en-US" dirty="0"/>
              <a:t>Principles of Surveillance</a:t>
            </a:r>
          </a:p>
        </p:txBody>
      </p:sp>
      <p:sp>
        <p:nvSpPr>
          <p:cNvPr id="5" name="Rectangle 3"/>
          <p:cNvSpPr txBox="1">
            <a:spLocks noChangeArrowheads="1"/>
          </p:cNvSpPr>
          <p:nvPr/>
        </p:nvSpPr>
        <p:spPr bwMode="auto">
          <a:xfrm>
            <a:off x="457200" y="1371600"/>
            <a:ext cx="8077200" cy="5486400"/>
          </a:xfrm>
          <a:prstGeom prst="rect">
            <a:avLst/>
          </a:prstGeom>
          <a:noFill/>
          <a:ln w="9525">
            <a:noFill/>
            <a:miter lim="800000"/>
            <a:headEnd/>
            <a:tailEnd/>
          </a:ln>
        </p:spPr>
        <p:txBody>
          <a:bodyPr vert="horz" wrap="square" lIns="91440" tIns="45720" rIns="132080" bIns="45720" numCol="1" anchor="t" anchorCtr="0" compatLnSpc="1">
            <a:prstTxWarp prst="textNoShape">
              <a:avLst/>
            </a:prstTxWarp>
          </a:bodyPr>
          <a:lstStyle/>
          <a:p>
            <a:pPr marL="288925" marR="0" lvl="0" indent="-288925"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464646"/>
                </a:solidFill>
                <a:effectLst/>
                <a:uLnTx/>
                <a:uFillTx/>
                <a:latin typeface="+mn-lt"/>
                <a:ea typeface="+mn-ea"/>
                <a:cs typeface="+mn-cs"/>
              </a:rPr>
              <a:t>How to enhance the value of surveillance system?</a:t>
            </a:r>
          </a:p>
          <a:p>
            <a:pPr marL="782638"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464646"/>
                </a:solidFill>
                <a:effectLst/>
                <a:uLnTx/>
                <a:uFillTx/>
                <a:latin typeface="+mn-lt"/>
                <a:ea typeface="+mn-ea"/>
              </a:rPr>
              <a:t>Maintain consistency and regularity in reporting</a:t>
            </a:r>
          </a:p>
          <a:p>
            <a:pPr marL="782638"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464646"/>
                </a:solidFill>
                <a:effectLst/>
                <a:uLnTx/>
                <a:uFillTx/>
                <a:latin typeface="+mn-lt"/>
                <a:ea typeface="+mn-ea"/>
              </a:rPr>
              <a:t>Build a “longer” baseline (statistics always work better with larger numbers)</a:t>
            </a:r>
          </a:p>
          <a:p>
            <a:pPr marL="782638"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464646"/>
                </a:solidFill>
                <a:effectLst/>
                <a:uLnTx/>
                <a:uFillTx/>
                <a:latin typeface="+mn-lt"/>
                <a:ea typeface="+mn-ea"/>
              </a:rPr>
              <a:t>Feedback and dissemination are as important as reporting</a:t>
            </a:r>
            <a:endParaRPr kumimoji="0" lang="en-US" sz="2400" b="0" i="0" u="none" strike="noStrike" kern="0" cap="none" spc="0" normalizeH="0" baseline="0" noProof="0" dirty="0">
              <a:ln>
                <a:noFill/>
              </a:ln>
              <a:solidFill>
                <a:srgbClr val="464646"/>
              </a:solidFill>
              <a:effectLst/>
              <a:uLnTx/>
              <a:uFillTx/>
              <a:latin typeface="+mn-lt"/>
              <a:ea typeface="+mn-ea"/>
            </a:endParaRPr>
          </a:p>
        </p:txBody>
      </p:sp>
      <p:sp>
        <p:nvSpPr>
          <p:cNvPr id="2" name="Slide Number Placeholder 1"/>
          <p:cNvSpPr>
            <a:spLocks noGrp="1"/>
          </p:cNvSpPr>
          <p:nvPr>
            <p:ph type="sldNum" sz="quarter" idx="10"/>
          </p:nvPr>
        </p:nvSpPr>
        <p:spPr/>
        <p:txBody>
          <a:bodyPr/>
          <a:lstStyle/>
          <a:p>
            <a:pPr>
              <a:defRPr/>
            </a:pPr>
            <a:fld id="{4352EC4D-C09D-44D4-A298-F5C7C00EA06A}"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17513" y="328613"/>
            <a:ext cx="8116887" cy="1042987"/>
          </a:xfrm>
        </p:spPr>
        <p:txBody>
          <a:bodyPr rIns="132080"/>
          <a:lstStyle/>
          <a:p>
            <a:pPr indent="0" eaLnBrk="1" hangingPunct="1"/>
            <a:r>
              <a:rPr lang="en-US" dirty="0"/>
              <a:t>Principles of Surveillance</a:t>
            </a:r>
          </a:p>
        </p:txBody>
      </p:sp>
      <p:sp>
        <p:nvSpPr>
          <p:cNvPr id="3" name="Rectangle 3"/>
          <p:cNvSpPr txBox="1">
            <a:spLocks noChangeArrowheads="1"/>
          </p:cNvSpPr>
          <p:nvPr/>
        </p:nvSpPr>
        <p:spPr bwMode="auto">
          <a:xfrm>
            <a:off x="457200" y="1371600"/>
            <a:ext cx="8077200" cy="5486400"/>
          </a:xfrm>
          <a:prstGeom prst="rect">
            <a:avLst/>
          </a:prstGeom>
          <a:noFill/>
          <a:ln w="9525">
            <a:noFill/>
            <a:miter lim="800000"/>
            <a:headEnd/>
            <a:tailEnd/>
          </a:ln>
        </p:spPr>
        <p:txBody>
          <a:bodyPr vert="horz" wrap="square" lIns="91440" tIns="45720" rIns="132080" bIns="45720" numCol="1" anchor="t" anchorCtr="0" compatLnSpc="1">
            <a:prstTxWarp prst="textNoShape">
              <a:avLst/>
            </a:prstTxWarp>
          </a:bodyPr>
          <a:lstStyle/>
          <a:p>
            <a:pPr marL="288925" marR="0" lvl="0" indent="-288925"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464646"/>
                </a:solidFill>
                <a:effectLst/>
                <a:uLnTx/>
                <a:uFillTx/>
                <a:latin typeface="+mn-lt"/>
                <a:ea typeface="+mn-ea"/>
                <a:cs typeface="+mn-cs"/>
              </a:rPr>
              <a:t>Which condition(s) should be placed under surveillance?</a:t>
            </a:r>
          </a:p>
          <a:p>
            <a:pPr marL="782638"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464646"/>
                </a:solidFill>
                <a:effectLst/>
                <a:uLnTx/>
                <a:uFillTx/>
                <a:latin typeface="+mn-lt"/>
                <a:ea typeface="+mn-ea"/>
              </a:rPr>
              <a:t>Common and rare</a:t>
            </a:r>
          </a:p>
          <a:p>
            <a:pPr marL="782638"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464646"/>
                </a:solidFill>
                <a:effectLst/>
                <a:uLnTx/>
                <a:uFillTx/>
                <a:latin typeface="+mn-lt"/>
                <a:ea typeface="+mn-ea"/>
              </a:rPr>
              <a:t>Associated with significant mortality/morbidity</a:t>
            </a:r>
          </a:p>
          <a:p>
            <a:pPr marL="782638"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464646"/>
                </a:solidFill>
                <a:effectLst/>
                <a:uLnTx/>
                <a:uFillTx/>
                <a:latin typeface="+mn-lt"/>
                <a:ea typeface="+mn-ea"/>
              </a:rPr>
              <a:t>Required by Public Health laws, national or international authorities</a:t>
            </a:r>
          </a:p>
          <a:p>
            <a:pPr marL="782638"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464646"/>
                </a:solidFill>
                <a:effectLst/>
                <a:uLnTx/>
                <a:uFillTx/>
                <a:latin typeface="+mn-lt"/>
                <a:ea typeface="+mn-ea"/>
              </a:rPr>
              <a:t>Generate media publicity</a:t>
            </a:r>
          </a:p>
          <a:p>
            <a:pPr marL="782638"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464646"/>
                </a:solidFill>
                <a:effectLst/>
                <a:uLnTx/>
                <a:uFillTx/>
                <a:latin typeface="+mn-lt"/>
                <a:ea typeface="+mn-ea"/>
              </a:rPr>
              <a:t>Emerging diseases and syndromes</a:t>
            </a:r>
          </a:p>
          <a:p>
            <a:pPr marL="782638"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464646"/>
                </a:solidFill>
                <a:effectLst/>
                <a:uLnTx/>
                <a:uFillTx/>
                <a:latin typeface="+mn-lt"/>
                <a:ea typeface="+mn-ea"/>
              </a:rPr>
              <a:t>Usually intervention or action (immediate or delayed) is available</a:t>
            </a:r>
            <a:endParaRPr kumimoji="0" lang="en-US" sz="2400" b="0" i="0" u="none" strike="noStrike" kern="0" cap="none" spc="0" normalizeH="0" baseline="0" noProof="0" dirty="0">
              <a:ln>
                <a:noFill/>
              </a:ln>
              <a:solidFill>
                <a:srgbClr val="464646"/>
              </a:solidFill>
              <a:effectLst/>
              <a:uLnTx/>
              <a:uFillTx/>
              <a:latin typeface="+mn-lt"/>
              <a:ea typeface="+mn-ea"/>
            </a:endParaRPr>
          </a:p>
        </p:txBody>
      </p:sp>
      <p:sp>
        <p:nvSpPr>
          <p:cNvPr id="4" name="Slide Number Placeholder 3"/>
          <p:cNvSpPr>
            <a:spLocks noGrp="1"/>
          </p:cNvSpPr>
          <p:nvPr>
            <p:ph type="sldNum" sz="quarter" idx="10"/>
          </p:nvPr>
        </p:nvSpPr>
        <p:spPr/>
        <p:txBody>
          <a:bodyPr/>
          <a:lstStyle/>
          <a:p>
            <a:pPr>
              <a:defRPr/>
            </a:pPr>
            <a:fld id="{4352EC4D-C09D-44D4-A298-F5C7C00EA06A}"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rIns="132080"/>
          <a:lstStyle/>
          <a:p>
            <a:pPr indent="0" eaLnBrk="1" hangingPunct="1"/>
            <a:r>
              <a:rPr lang="en-US" dirty="0"/>
              <a:t>Principles of Surveillance</a:t>
            </a:r>
          </a:p>
        </p:txBody>
      </p:sp>
      <p:sp>
        <p:nvSpPr>
          <p:cNvPr id="10244" name="Rectangle 3"/>
          <p:cNvSpPr>
            <a:spLocks noGrp="1" noChangeArrowheads="1"/>
          </p:cNvSpPr>
          <p:nvPr>
            <p:ph type="body" idx="1"/>
          </p:nvPr>
        </p:nvSpPr>
        <p:spPr/>
        <p:txBody>
          <a:bodyPr rIns="132080"/>
          <a:lstStyle/>
          <a:p>
            <a:pPr eaLnBrk="1" hangingPunct="1"/>
            <a:r>
              <a:rPr lang="en-US" dirty="0"/>
              <a:t>Surveillance versus Research</a:t>
            </a:r>
          </a:p>
          <a:p>
            <a:pPr marL="782638" lvl="1" eaLnBrk="1" hangingPunct="1"/>
            <a:r>
              <a:rPr lang="en-US" dirty="0"/>
              <a:t>Both can use the same scientific methods </a:t>
            </a:r>
          </a:p>
          <a:p>
            <a:pPr marL="782638" lvl="1" eaLnBrk="1" hangingPunct="1"/>
            <a:r>
              <a:rPr lang="en-US" dirty="0"/>
              <a:t>Research usually tests hypothesis while surveillance frequently generates it</a:t>
            </a:r>
          </a:p>
          <a:p>
            <a:pPr marL="782638" lvl="1" eaLnBrk="1" hangingPunct="1"/>
            <a:r>
              <a:rPr lang="en-US" dirty="0"/>
              <a:t>Dissemination is regular with surveillance versus one-off with research</a:t>
            </a:r>
          </a:p>
          <a:p>
            <a:pPr marL="782638" lvl="1" eaLnBrk="1" hangingPunct="1"/>
            <a:r>
              <a:rPr lang="en-US" dirty="0"/>
              <a:t>Surveillance activities often fall under Public Health laws</a:t>
            </a:r>
          </a:p>
        </p:txBody>
      </p:sp>
      <p:sp>
        <p:nvSpPr>
          <p:cNvPr id="2" name="Slide Number Placeholder 1"/>
          <p:cNvSpPr>
            <a:spLocks noGrp="1"/>
          </p:cNvSpPr>
          <p:nvPr>
            <p:ph type="sldNum" sz="quarter" idx="10"/>
          </p:nvPr>
        </p:nvSpPr>
        <p:spPr/>
        <p:txBody>
          <a:bodyPr/>
          <a:lstStyle/>
          <a:p>
            <a:pPr>
              <a:defRPr/>
            </a:pPr>
            <a:fld id="{4352EC4D-C09D-44D4-A298-F5C7C00EA06A}" type="slidenum">
              <a:rPr lang="en-US" smtClean="0"/>
              <a:pPr>
                <a:defRPr/>
              </a:pPr>
              <a:t>9</a:t>
            </a:fld>
            <a:endParaRPr lang="en-US"/>
          </a:p>
        </p:txBody>
      </p:sp>
    </p:spTree>
  </p:cSld>
  <p:clrMapOvr>
    <a:masterClrMapping/>
  </p:clrMapOvr>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7D2CE96686D946A811EC57E86B5060" ma:contentTypeVersion="24" ma:contentTypeDescription="" ma:contentTypeScope="" ma:versionID="d7ff6196e12f55f68d645869fcefd8cd">
  <xsd:schema xmlns:xsd="http://www.w3.org/2001/XMLSchema" xmlns:xs="http://www.w3.org/2001/XMLSchema" xmlns:p="http://schemas.microsoft.com/office/2006/metadata/properties" xmlns:ns2="7679f620-7b7e-4aff-9202-af0b77c41dd9" targetNamespace="http://schemas.microsoft.com/office/2006/metadata/properties" ma:root="true" ma:fieldsID="8f15f8cc52197b9fdc64ae9c52b6fa37" ns2:_="">
    <xsd:import namespace="7679f620-7b7e-4aff-9202-af0b77c41dd9"/>
    <xsd:element name="properties">
      <xsd:complexType>
        <xsd:sequence>
          <xsd:element name="documentManagement">
            <xsd:complexType>
              <xsd:all>
                <xsd:element ref="ns2:Description1" minOccurs="0"/>
                <xsd:element ref="ns2:DocumentType" minOccurs="0"/>
                <xsd:element ref="ns2:Division" minOccurs="0"/>
                <xsd:element ref="ns2:Branch" minOccurs="0"/>
                <xsd:element ref="ns2:Registered_x0020_Date_x002f_date_x0020_d_x0027_inscription" minOccurs="0"/>
                <xsd:element ref="ns2:Deadline_x0020_Date_x002f_date_x0020_limite" minOccurs="0"/>
                <xsd:element ref="ns2:Originator_x0027_s_x0020_Name_x002f_Initiateur" minOccurs="0"/>
                <xsd:element ref="ns2:Request_x0020_from_x002f_Demandeur" minOccurs="0"/>
                <xsd:element ref="ns2:Record_x0020_Number_x002f_Num_x00e9_ro_x0020_de_x0020_dossier" minOccurs="0"/>
                <xsd:element ref="ns2:Retention_x0020_Schedule_x002f_Calendrier_x0020_de_x0020_conservation" minOccurs="0"/>
                <xsd:element ref="ns2:Disposition_x0020_Date_x002f_Date_x0020_de_x0020_d_x00e9_classement" minOccurs="0"/>
                <xsd:element ref="ns2:Date_x0020_Received_x002f_Date_x0020_de_x0020_r_x00e9_ception" minOccurs="0"/>
                <xsd:element ref="ns2:Comments_x002f_Commentaires"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79f620-7b7e-4aff-9202-af0b77c41dd9" elementFormDefault="qualified">
    <xsd:import namespace="http://schemas.microsoft.com/office/2006/documentManagement/types"/>
    <xsd:import namespace="http://schemas.microsoft.com/office/infopath/2007/PartnerControls"/>
    <xsd:element name="Description1" ma:index="7" nillable="true" ma:displayName="Description/Description" ma:internalName="Description1" ma:readOnly="false">
      <xsd:simpleType>
        <xsd:restriction base="dms:Note">
          <xsd:maxLength value="255"/>
        </xsd:restriction>
      </xsd:simpleType>
    </xsd:element>
    <xsd:element name="DocumentType" ma:index="8" nillable="true" ma:displayName="Document Type/Type de document" ma:format="Dropdown" ma:internalName="DocumentType" ma:readOnly="false">
      <xsd:simpleType>
        <xsd:restriction base="dms:Choice">
          <xsd:enumeration value="Agenda/Ordre du jour"/>
          <xsd:enumeration value="Agreement/Entente"/>
          <xsd:enumeration value="Budget Document/Document budgétaire"/>
          <xsd:enumeration value="Briefing Note/Note de breffage"/>
          <xsd:enumeration value="Bulletin/Communiqué"/>
          <xsd:enumeration value="Contract/Contrat"/>
          <xsd:enumeration value="Correspondence/Correspondance"/>
          <xsd:enumeration value="Documentation/Documentation"/>
          <xsd:enumeration value="Form/Formulaire"/>
          <xsd:enumeration value="Guideline/Conseil"/>
          <xsd:enumeration value="Legal Document/Document légal"/>
          <xsd:enumeration value="Legislative/Législatif"/>
          <xsd:enumeration value="List/Liste"/>
          <xsd:enumeration value="Manual/Manuel"/>
          <xsd:enumeration value="Memo/Note"/>
          <xsd:enumeration value="Minutes/Procès-verbal"/>
          <xsd:enumeration value="Plan/Plan"/>
          <xsd:enumeration value="Policies &amp; Procedures/Directives et procédés"/>
          <xsd:enumeration value="Presentation/Présentation"/>
          <xsd:enumeration value="Press Release/Communiqué de presse"/>
          <xsd:enumeration value="Publications/Publications"/>
          <xsd:enumeration value="Queries/Requêtes"/>
          <xsd:enumeration value="Report/Rapport"/>
          <xsd:enumeration value="Speech/Discours"/>
          <xsd:enumeration value="Standards/Normes"/>
          <xsd:enumeration value="Statistics/Statistiques"/>
          <xsd:enumeration value="Study/Étude"/>
          <xsd:enumeration value="Working Documents/Documents de travail"/>
        </xsd:restriction>
      </xsd:simpleType>
    </xsd:element>
    <xsd:element name="Division" ma:index="9" nillable="true" ma:displayName="Division/Division" ma:format="Dropdown" ma:internalName="Division" ma:readOnly="false">
      <xsd:simpleType>
        <xsd:restriction base="dms:Choice">
          <xsd:enumeration value="Deputy Minister's Office/Cabinet du sous-ministre"/>
          <xsd:enumeration value="Office of Associate Deputy Minister/Bureau de la Sous-ministre déléguée du ministère de la Santé"/>
          <xsd:enumeration value="Accountability and Health Information Management / Responsabilisation et gestion de l'information sur la santé"/>
          <xsd:enumeration value="Addiction and Mental Health Services/Services de traitement de dépendance et de santé mentale"/>
          <xsd:enumeration value="Communications / Communications"/>
          <xsd:enumeration value="Community and Institutional Services / Services communautaires et en établissement"/>
          <xsd:enumeration value="Corporate Services / Services Ministériels"/>
          <xsd:enumeration value="Planning, Sustainability and E-Health / Planification, Viabilité et cybersanté"/>
          <xsd:enumeration value="Human Resources / Ressources humaines"/>
          <xsd:enumeration value="Institutional Services and Prescription Drug Program / Services en établissements et Plan de médicaments sur ordonnance"/>
          <xsd:enumeration value="New Brunswick Cancer Network / Réseau - Cancer Nouveau-Brunswick"/>
          <xsd:enumeration value="Office of Chief Medical Officer of Health / Bureau du Médecin-hygiéniste en chef"/>
          <xsd:enumeration value="Health Intelligence, Policy and Planning / Planification, elaboration des politiques et données du secteur de la santé"/>
        </xsd:restriction>
      </xsd:simpleType>
    </xsd:element>
    <xsd:element name="Branch" ma:index="10" nillable="true" ma:displayName="Branch/Direction" ma:format="Dropdown" ma:internalName="Branch" ma:readOnly="false">
      <xsd:simpleType>
        <xsd:restriction base="dms:Choice">
          <xsd:enumeration value="None - Aucun"/>
          <xsd:enumeration value="MDM - DM/Ce"/>
          <xsd:enumeration value="MD - OADM/Bsmdm"/>
          <xsd:enumeration value="AHIM - AHIM/Rgis"/>
          <xsd:enumeration value="Comm - Comm/Comm"/>
          <xsd:enumeration value="CSD - AS/Sad"/>
          <xsd:enumeration value="CSD – CS/Sc"/>
          <xsd:enumeration value="CSD – FS/Sf"/>
          <xsd:enumeration value="CSD – HLPP/Ppch"/>
          <xsd:enumeration value="CSD – IA/VI"/>
          <xsd:enumeration value="CSD – IS/Si"/>
          <xsd:enumeration value="CSD – MO/AMO"/>
          <xsd:enumeration value="HPPL - HPPL/Upplms"/>
          <xsd:enumeration value="HR - HR/Rh"/>
          <xsd:enumeration value="ISDPDP – HEMS/Sgius"/>
          <xsd:enumeration value="ISDPDP – HS/Sh"/>
          <xsd:enumeration value="ISDPDP – PDP/Pmo"/>
          <xsd:enumeration value="OCMOH - OCMOH/Bmhc"/>
          <xsd:enumeration value="OPEP - OPEP/BPER"/>
          <xsd:enumeration value="PMSD – RHF/Sse"/>
          <xsd:enumeration value="PMSD – AR/Rsa"/>
          <xsd:enumeration value="PMSD – HHRPMS/Pessam"/>
          <xsd:enumeration value="AMHD – AMH/Stdsm"/>
          <xsd:enumeration value="CIS – PHC/Sp"/>
          <xsd:enumeration value="NBCN – NBCN/RCNB"/>
          <xsd:enumeration value="HIPP - HIP/PDSS"/>
        </xsd:restriction>
      </xsd:simpleType>
    </xsd:element>
    <xsd:element name="Registered_x0020_Date_x002f_date_x0020_d_x0027_inscription" ma:index="11" nillable="true" ma:displayName="Registered Date/date d'inscription" ma:default="[today]" ma:format="DateOnly" ma:internalName="Registered_x0020_Date_x002f_date_x0020_d_x0027_inscription" ma:readOnly="false">
      <xsd:simpleType>
        <xsd:restriction base="dms:DateTime"/>
      </xsd:simpleType>
    </xsd:element>
    <xsd:element name="Deadline_x0020_Date_x002f_date_x0020_limite" ma:index="12" nillable="true" ma:displayName="Deadline Date/date limite" ma:format="DateOnly" ma:internalName="Deadline_x0020_Date_x002f_date_x0020_limite" ma:readOnly="false">
      <xsd:simpleType>
        <xsd:restriction base="dms:DateTime"/>
      </xsd:simpleType>
    </xsd:element>
    <xsd:element name="Originator_x0027_s_x0020_Name_x002f_Initiateur" ma:index="13" nillable="true" ma:displayName="Originator's Name/Initiateur" ma:internalName="Originator_x0027_s_x0020_Name_x002f_Initiateur" ma:readOnly="false">
      <xsd:simpleType>
        <xsd:restriction base="dms:Text">
          <xsd:maxLength value="255"/>
        </xsd:restriction>
      </xsd:simpleType>
    </xsd:element>
    <xsd:element name="Request_x0020_from_x002f_Demandeur" ma:index="14" nillable="true" ma:displayName="Request from/Demandeur" ma:format="Dropdown" ma:internalName="Request_x0020_from_x002f_Demandeur" ma:readOnly="false">
      <xsd:simpleType>
        <xsd:union memberTypes="dms:Text">
          <xsd:simpleType>
            <xsd:restriction base="dms:Choice">
              <xsd:enumeration value="Minister - Ministre"/>
              <xsd:enumeration value="Deputy Minister - Sous-ministre"/>
              <xsd:enumeration value="Assistant Deputy Minister - Sous-ministre adjoint"/>
              <xsd:enumeration value="Executive Director - Directeur exécutif"/>
              <xsd:enumeration value="Director - Directeur"/>
              <xsd:enumeration value="Manager - Chef de service"/>
              <xsd:enumeration value="Consultant - Conseiller"/>
              <xsd:enumeration value="None - Aucun"/>
            </xsd:restriction>
          </xsd:simpleType>
        </xsd:union>
      </xsd:simpleType>
    </xsd:element>
    <xsd:element name="Record_x0020_Number_x002f_Num_x00e9_ro_x0020_de_x0020_dossier" ma:index="15" nillable="true" ma:displayName="Record Number/Numéro de dossier" ma:internalName="Record_x0020_Number_x002f_Num_x00e9_ro_x0020_de_x0020_dossier" ma:readOnly="false">
      <xsd:simpleType>
        <xsd:restriction base="dms:Text">
          <xsd:maxLength value="255"/>
        </xsd:restriction>
      </xsd:simpleType>
    </xsd:element>
    <xsd:element name="Retention_x0020_Schedule_x002f_Calendrier_x0020_de_x0020_conservation" ma:index="16" nillable="true" ma:displayName="Retention Schedule/Calendrier de conservation" ma:internalName="Retention_x0020_Schedule_x002f_Calendrier_x0020_de_x0020_conservation" ma:readOnly="false">
      <xsd:simpleType>
        <xsd:restriction base="dms:Text">
          <xsd:maxLength value="255"/>
        </xsd:restriction>
      </xsd:simpleType>
    </xsd:element>
    <xsd:element name="Disposition_x0020_Date_x002f_Date_x0020_de_x0020_d_x00e9_classement" ma:index="17" nillable="true" ma:displayName="Disposition Date/Date de déclassement" ma:format="DateOnly" ma:internalName="Disposition_x0020_Date_x002f_Date_x0020_de_x0020_d_x00e9_classement" ma:readOnly="false">
      <xsd:simpleType>
        <xsd:restriction base="dms:DateTime"/>
      </xsd:simpleType>
    </xsd:element>
    <xsd:element name="Date_x0020_Received_x002f_Date_x0020_de_x0020_r_x00e9_ception" ma:index="18" nillable="true" ma:displayName="Date Received/Date de réception" ma:format="DateOnly" ma:internalName="Date_x0020_Received_x002f_Date_x0020_de_x0020_r_x00e9_ception" ma:readOnly="false">
      <xsd:simpleType>
        <xsd:restriction base="dms:DateTime"/>
      </xsd:simpleType>
    </xsd:element>
    <xsd:element name="Comments_x002f_Commentaires" ma:index="19" nillable="true" ma:displayName="Comments/Commentaires" ma:internalName="Comments_x002f_Commentaires" ma:readOnly="false">
      <xsd:simpleType>
        <xsd:restriction base="dms:Note">
          <xsd:maxLength value="255"/>
        </xsd:restriction>
      </xsd:simpleType>
    </xsd:element>
    <xsd:element name="Description0" ma:index="20" nillable="true" ma:displayName="Description/Description" ma:internalName="Description0" ma:readOnly="fals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6" ma:displayName="Titl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Deadline_x0020_Date_x002f_date_x0020_limite xmlns="7679f620-7b7e-4aff-9202-af0b77c41dd9" xsi:nil="true"/>
    <Description0 xmlns="7679f620-7b7e-4aff-9202-af0b77c41dd9" xsi:nil="true"/>
    <Originator_x0027_s_x0020_Name_x002f_Initiateur xmlns="7679f620-7b7e-4aff-9202-af0b77c41dd9" xsi:nil="true"/>
    <Branch xmlns="7679f620-7b7e-4aff-9202-af0b77c41dd9" xsi:nil="true"/>
    <Date_x0020_Received_x002f_Date_x0020_de_x0020_r_x00e9_ception xmlns="7679f620-7b7e-4aff-9202-af0b77c41dd9" xsi:nil="true"/>
    <Record_x0020_Number_x002f_Num_x00e9_ro_x0020_de_x0020_dossier xmlns="7679f620-7b7e-4aff-9202-af0b77c41dd9" xsi:nil="true"/>
    <Disposition_x0020_Date_x002f_Date_x0020_de_x0020_d_x00e9_classement xmlns="7679f620-7b7e-4aff-9202-af0b77c41dd9" xsi:nil="true"/>
    <Comments_x002f_Commentaires xmlns="7679f620-7b7e-4aff-9202-af0b77c41dd9" xsi:nil="true"/>
    <Registered_x0020_Date_x002f_date_x0020_d_x0027_inscription xmlns="7679f620-7b7e-4aff-9202-af0b77c41dd9" xsi:nil="true"/>
    <Request_x0020_from_x002f_Demandeur xmlns="7679f620-7b7e-4aff-9202-af0b77c41dd9" xsi:nil="true"/>
    <Retention_x0020_Schedule_x002f_Calendrier_x0020_de_x0020_conservation xmlns="7679f620-7b7e-4aff-9202-af0b77c41dd9" xsi:nil="true"/>
    <Description1 xmlns="7679f620-7b7e-4aff-9202-af0b77c41dd9" xsi:nil="true"/>
    <DocumentType xmlns="7679f620-7b7e-4aff-9202-af0b77c41dd9" xsi:nil="true"/>
    <Division xmlns="7679f620-7b7e-4aff-9202-af0b77c41dd9" xsi:nil="true"/>
  </documentManagement>
</p:properties>
</file>

<file path=customXml/itemProps1.xml><?xml version="1.0" encoding="utf-8"?>
<ds:datastoreItem xmlns:ds="http://schemas.openxmlformats.org/officeDocument/2006/customXml" ds:itemID="{C7111818-D898-4F25-B2EE-A0B1EE3020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79f620-7b7e-4aff-9202-af0b77c41d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C76C39-E4C8-41E2-BB33-1EF4DD69E8E2}">
  <ds:schemaRefs>
    <ds:schemaRef ds:uri="http://schemas.microsoft.com/sharepoint/v3/contenttype/forms"/>
  </ds:schemaRefs>
</ds:datastoreItem>
</file>

<file path=customXml/itemProps3.xml><?xml version="1.0" encoding="utf-8"?>
<ds:datastoreItem xmlns:ds="http://schemas.openxmlformats.org/officeDocument/2006/customXml" ds:itemID="{077C119A-77E0-4D41-87E1-08C73C4E0EC9}">
  <ds:schemaRefs>
    <ds:schemaRef ds:uri="7679f620-7b7e-4aff-9202-af0b77c41dd9"/>
    <ds:schemaRef ds:uri="http://www.w3.org/XML/1998/namespace"/>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2579</TotalTime>
  <Words>1261</Words>
  <Application>Microsoft Office PowerPoint</Application>
  <PresentationFormat>On-screen Show (4:3)</PresentationFormat>
  <Paragraphs>249</Paragraphs>
  <Slides>28</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Arial Bold</vt:lpstr>
      <vt:lpstr>Arial Bold Italic</vt:lpstr>
      <vt:lpstr>Arial Narrow</vt:lpstr>
      <vt:lpstr>Calibri</vt:lpstr>
      <vt:lpstr>Times New Roman Bold</vt:lpstr>
      <vt:lpstr>Wingdings</vt:lpstr>
      <vt:lpstr>ヒラギノ明朝 ProN W6</vt:lpstr>
      <vt:lpstr>ヒラギノ角ゴ Pro W3</vt:lpstr>
      <vt:lpstr>ヒラギノ角ゴ ProN W6</vt:lpstr>
      <vt:lpstr>Blank Presentation</vt:lpstr>
      <vt:lpstr>New Brunswick Sentinel Practitioners Influenza Network  NB SPIN   </vt:lpstr>
      <vt:lpstr>Public Health New Brunswick </vt:lpstr>
      <vt:lpstr>Overview</vt:lpstr>
      <vt:lpstr>Principles of Surveillance</vt:lpstr>
      <vt:lpstr>Principles of Surveillance</vt:lpstr>
      <vt:lpstr>Principles of Surveillance</vt:lpstr>
      <vt:lpstr>Principles of Surveillance</vt:lpstr>
      <vt:lpstr>Principles of Surveillance</vt:lpstr>
      <vt:lpstr>Principles of Surveillance</vt:lpstr>
      <vt:lpstr>Principles of Surveillance</vt:lpstr>
      <vt:lpstr>Principles of Surveillance</vt:lpstr>
      <vt:lpstr>Reasons for the effective surveillance of influenza </vt:lpstr>
      <vt:lpstr>NB Influenza Surveillance System</vt:lpstr>
      <vt:lpstr>Role of NB SPIN in influenza surveillance activities</vt:lpstr>
      <vt:lpstr>Cumulative numbers of positive influenza specimens by subtype and age groups, Canada, 2019-2020, up to August 22 2020</vt:lpstr>
      <vt:lpstr>Influenza tests reported and percentage of tests positive, Canada, by                        report week, 2019-2020, up to August 22 2020</vt:lpstr>
      <vt:lpstr>Number and percent of positive influenza specimens in New Brunswick (based on data from GDHUC Laboratory), by week, up to August 22 2020</vt:lpstr>
      <vt:lpstr>Percentage of Influenza-like illness (ILI) visits reported by Sentinels, by report week, Canada, 2019-2020.</vt:lpstr>
      <vt:lpstr>NB SPIN collaboration</vt:lpstr>
      <vt:lpstr>PowerPoint Presentation</vt:lpstr>
      <vt:lpstr>PowerPoint Presentation</vt:lpstr>
      <vt:lpstr>      Procedure: during each week</vt:lpstr>
      <vt:lpstr>Procedure: during each week</vt:lpstr>
      <vt:lpstr>Recording ILI</vt:lpstr>
      <vt:lpstr>ILI Definition</vt:lpstr>
      <vt:lpstr>ILI Data Entry Screen</vt:lpstr>
      <vt:lpstr>Testing Processes</vt:lpstr>
      <vt:lpstr>PowerPoint Presentation</vt:lpstr>
    </vt:vector>
  </TitlesOfParts>
  <Company>Jim McVicar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Brunswick Sentinel Practitioners Influenza Network  NB SPIN   </dc:title>
  <dc:creator>Jim McVicar</dc:creator>
  <cp:lastModifiedBy>Savoie, Suzanne (DH/MS)</cp:lastModifiedBy>
  <cp:revision>166</cp:revision>
  <cp:lastPrinted>2014-09-11T18:31:03Z</cp:lastPrinted>
  <dcterms:created xsi:type="dcterms:W3CDTF">2008-01-16T13:43:52Z</dcterms:created>
  <dcterms:modified xsi:type="dcterms:W3CDTF">2020-11-24T20:14:11Z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Type">
    <vt:lpwstr>Working Documents/Documents de travail</vt:lpwstr>
  </property>
  <property fmtid="{D5CDD505-2E9C-101B-9397-08002B2CF9AE}" pid="3" name="Division">
    <vt:lpwstr>Office of Chief Medical Officer of Health / Bureau du Médecin-hygiéniste en chef</vt:lpwstr>
  </property>
  <property fmtid="{D5CDD505-2E9C-101B-9397-08002B2CF9AE}" pid="4" name="Branch">
    <vt:lpwstr>None - Aucun</vt:lpwstr>
  </property>
  <property fmtid="{D5CDD505-2E9C-101B-9397-08002B2CF9AE}" pid="5" name="Registered Date/date d'inscription">
    <vt:lpwstr>2010-11-29T00:00:00Z</vt:lpwstr>
  </property>
  <property fmtid="{D5CDD505-2E9C-101B-9397-08002B2CF9AE}" pid="6" name="Deadline Date/date limite">
    <vt:lpwstr/>
  </property>
  <property fmtid="{D5CDD505-2E9C-101B-9397-08002B2CF9AE}" pid="7" name="Originator's Name/Initiateur">
    <vt:lpwstr/>
  </property>
  <property fmtid="{D5CDD505-2E9C-101B-9397-08002B2CF9AE}" pid="8" name="Request from/Demandeur">
    <vt:lpwstr/>
  </property>
  <property fmtid="{D5CDD505-2E9C-101B-9397-08002B2CF9AE}" pid="9" name="Record Number/Numéro de dossier">
    <vt:lpwstr/>
  </property>
  <property fmtid="{D5CDD505-2E9C-101B-9397-08002B2CF9AE}" pid="10" name="Retention Schedule/Calendrier de conservation">
    <vt:lpwstr/>
  </property>
  <property fmtid="{D5CDD505-2E9C-101B-9397-08002B2CF9AE}" pid="11" name="Disposition Date/Date de déclassement">
    <vt:lpwstr/>
  </property>
  <property fmtid="{D5CDD505-2E9C-101B-9397-08002B2CF9AE}" pid="12" name="Date Received/Date de réception">
    <vt:lpwstr/>
  </property>
  <property fmtid="{D5CDD505-2E9C-101B-9397-08002B2CF9AE}" pid="13" name="Comments/Commentaires">
    <vt:lpwstr/>
  </property>
  <property fmtid="{D5CDD505-2E9C-101B-9397-08002B2CF9AE}" pid="14" name="ContentTypeId">
    <vt:lpwstr>0x010100907D2CE96686D946A811EC57E86B5060</vt:lpwstr>
  </property>
</Properties>
</file>