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6.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7.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8.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9.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0.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11.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12.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13.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14.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15.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6.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17.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8.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19.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20.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21.xml" ContentType="application/vnd.openxmlformats-officedocument.presentationml.notesSlide+xml"/>
  <Override PartName="/ppt/tags/tag8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47.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48.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49.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50.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51.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52.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53.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54.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55.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56.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57.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60.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notesSlides/notesSlide61.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notesSlides/notesSlide62.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notesSlides/notesSlide63.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notesSlides/notesSlide64.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65.xml" ContentType="application/vnd.openxmlformats-officedocument.presentationml.notesSlide+xml"/>
  <Override PartName="/ppt/tags/tag147.xml" ContentType="application/vnd.openxmlformats-officedocument.presentationml.tags+xml"/>
  <Override PartName="/ppt/tags/tag148.xml" ContentType="application/vnd.openxmlformats-officedocument.presentationml.tags+xml"/>
  <Override PartName="/ppt/notesSlides/notesSlide66.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notesSlides/notesSlide67.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notesSlides/notesSlide68.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notesSlides/notesSlide69.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2"/>
  </p:notesMasterIdLst>
  <p:handoutMasterIdLst>
    <p:handoutMasterId r:id="rId73"/>
  </p:handoutMasterIdLst>
  <p:sldIdLst>
    <p:sldId id="257" r:id="rId2"/>
    <p:sldId id="392" r:id="rId3"/>
    <p:sldId id="415" r:id="rId4"/>
    <p:sldId id="342" r:id="rId5"/>
    <p:sldId id="394" r:id="rId6"/>
    <p:sldId id="389" r:id="rId7"/>
    <p:sldId id="343" r:id="rId8"/>
    <p:sldId id="384" r:id="rId9"/>
    <p:sldId id="395" r:id="rId10"/>
    <p:sldId id="345" r:id="rId11"/>
    <p:sldId id="396" r:id="rId12"/>
    <p:sldId id="397" r:id="rId13"/>
    <p:sldId id="359" r:id="rId14"/>
    <p:sldId id="360" r:id="rId15"/>
    <p:sldId id="391" r:id="rId16"/>
    <p:sldId id="363" r:id="rId17"/>
    <p:sldId id="365" r:id="rId18"/>
    <p:sldId id="368" r:id="rId19"/>
    <p:sldId id="398" r:id="rId20"/>
    <p:sldId id="364" r:id="rId21"/>
    <p:sldId id="366" r:id="rId22"/>
    <p:sldId id="346" r:id="rId23"/>
    <p:sldId id="474" r:id="rId24"/>
    <p:sldId id="447" r:id="rId25"/>
    <p:sldId id="446" r:id="rId26"/>
    <p:sldId id="475" r:id="rId27"/>
    <p:sldId id="449" r:id="rId28"/>
    <p:sldId id="476" r:id="rId29"/>
    <p:sldId id="451" r:id="rId30"/>
    <p:sldId id="452" r:id="rId31"/>
    <p:sldId id="453" r:id="rId32"/>
    <p:sldId id="454" r:id="rId33"/>
    <p:sldId id="455" r:id="rId34"/>
    <p:sldId id="456" r:id="rId35"/>
    <p:sldId id="457" r:id="rId36"/>
    <p:sldId id="473" r:id="rId37"/>
    <p:sldId id="459" r:id="rId38"/>
    <p:sldId id="460" r:id="rId39"/>
    <p:sldId id="461" r:id="rId40"/>
    <p:sldId id="462" r:id="rId41"/>
    <p:sldId id="463" r:id="rId42"/>
    <p:sldId id="464" r:id="rId43"/>
    <p:sldId id="465" r:id="rId44"/>
    <p:sldId id="466" r:id="rId45"/>
    <p:sldId id="467" r:id="rId46"/>
    <p:sldId id="468" r:id="rId47"/>
    <p:sldId id="393" r:id="rId48"/>
    <p:sldId id="408" r:id="rId49"/>
    <p:sldId id="390" r:id="rId50"/>
    <p:sldId id="409" r:id="rId51"/>
    <p:sldId id="469" r:id="rId52"/>
    <p:sldId id="410" r:id="rId53"/>
    <p:sldId id="411" r:id="rId54"/>
    <p:sldId id="423" r:id="rId55"/>
    <p:sldId id="422" r:id="rId56"/>
    <p:sldId id="424" r:id="rId57"/>
    <p:sldId id="425" r:id="rId58"/>
    <p:sldId id="471" r:id="rId59"/>
    <p:sldId id="470" r:id="rId60"/>
    <p:sldId id="472" r:id="rId61"/>
    <p:sldId id="412" r:id="rId62"/>
    <p:sldId id="421" r:id="rId63"/>
    <p:sldId id="381" r:id="rId64"/>
    <p:sldId id="375" r:id="rId65"/>
    <p:sldId id="414" r:id="rId66"/>
    <p:sldId id="442" r:id="rId67"/>
    <p:sldId id="428" r:id="rId68"/>
    <p:sldId id="432" r:id="rId69"/>
    <p:sldId id="430" r:id="rId70"/>
    <p:sldId id="429" r:id="rId71"/>
  </p:sldIdLst>
  <p:sldSz cx="9144000" cy="6858000" type="screen4x3"/>
  <p:notesSz cx="6858000" cy="92964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48"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48"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48"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48"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48"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pitchFamily="48"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pitchFamily="48"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pitchFamily="48"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pitchFamily="48"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ica Webster" initials="JW" lastIdx="8" clrIdx="0">
    <p:extLst>
      <p:ext uri="{19B8F6BF-5375-455C-9EA6-DF929625EA0E}">
        <p15:presenceInfo xmlns:p15="http://schemas.microsoft.com/office/powerpoint/2012/main" userId="S::jessicaw@unb.ca::4677c8a1-b505-4b14-acf1-530dfe35cfe3" providerId="AD"/>
      </p:ext>
    </p:extLst>
  </p:cmAuthor>
  <p:cmAuthor id="2" name="Jessica Webster" initials="JW [2]" lastIdx="13" clrIdx="1">
    <p:extLst>
      <p:ext uri="{19B8F6BF-5375-455C-9EA6-DF929625EA0E}">
        <p15:presenceInfo xmlns:p15="http://schemas.microsoft.com/office/powerpoint/2012/main" userId="4677c8a1-b505-4b14-acf1-530dfe35cfe3" providerId="Windows Live"/>
      </p:ext>
    </p:extLst>
  </p:cmAuthor>
  <p:cmAuthor id="3" name="Friolet, Marie-Christine (DH/MS)" initials="FM(" lastIdx="25" clrIdx="2">
    <p:extLst>
      <p:ext uri="{19B8F6BF-5375-455C-9EA6-DF929625EA0E}">
        <p15:presenceInfo xmlns:p15="http://schemas.microsoft.com/office/powerpoint/2012/main" userId="Friolet, Marie-Christine (DH/MS)" providerId="None"/>
      </p:ext>
    </p:extLst>
  </p:cmAuthor>
  <p:cmAuthor id="4" name="Brown, Donna (DH/MS)" initials="BD(" lastIdx="8" clrIdx="3">
    <p:extLst>
      <p:ext uri="{19B8F6BF-5375-455C-9EA6-DF929625EA0E}">
        <p15:presenceInfo xmlns:p15="http://schemas.microsoft.com/office/powerpoint/2012/main" userId="S-1-5-21-4191016595-1503350669-2086681662-259118" providerId="AD"/>
      </p:ext>
    </p:extLst>
  </p:cmAuthor>
  <p:cmAuthor id="5" name="Theriault, Vicky (R1B)" initials="TV(" lastIdx="48" clrIdx="4">
    <p:extLst>
      <p:ext uri="{19B8F6BF-5375-455C-9EA6-DF929625EA0E}">
        <p15:presenceInfo xmlns:p15="http://schemas.microsoft.com/office/powerpoint/2012/main" userId="Theriault, Vicky (R1B)" providerId="None"/>
      </p:ext>
    </p:extLst>
  </p:cmAuthor>
  <p:cmAuthor id="6" name="Boldon, Ellen (DH/MS)" initials="BE(" lastIdx="4" clrIdx="5">
    <p:extLst>
      <p:ext uri="{19B8F6BF-5375-455C-9EA6-DF929625EA0E}">
        <p15:presenceInfo xmlns:p15="http://schemas.microsoft.com/office/powerpoint/2012/main" userId="Boldon, Ellen (DH/M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9F"/>
    <a:srgbClr val="C4DFF8"/>
    <a:srgbClr val="FAC533"/>
    <a:srgbClr val="8EC2F2"/>
    <a:srgbClr val="FF8F8F"/>
    <a:srgbClr val="F3C10B"/>
    <a:srgbClr val="FF0000"/>
    <a:srgbClr val="FF33CC"/>
    <a:srgbClr val="FFEEB9"/>
    <a:srgbClr val="4646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75" autoAdjust="0"/>
    <p:restoredTop sz="84019" autoAdjust="0"/>
  </p:normalViewPr>
  <p:slideViewPr>
    <p:cSldViewPr>
      <p:cViewPr varScale="1">
        <p:scale>
          <a:sx n="96" d="100"/>
          <a:sy n="96" d="100"/>
        </p:scale>
        <p:origin x="2016" y="3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98"/>
    </p:cViewPr>
  </p:sorterViewPr>
  <p:notesViewPr>
    <p:cSldViewPr>
      <p:cViewPr>
        <p:scale>
          <a:sx n="178" d="100"/>
          <a:sy n="178" d="100"/>
        </p:scale>
        <p:origin x="1086" y="-4854"/>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BBDAB4B-15DA-4B17-837F-1BC0B26CEA53}"/>
              </a:ext>
            </a:extLst>
          </p:cNvPr>
          <p:cNvSpPr>
            <a:spLocks noGrp="1"/>
          </p:cNvSpPr>
          <p:nvPr>
            <p:ph type="sldNum" sz="quarter" idx="3"/>
          </p:nvPr>
        </p:nvSpPr>
        <p:spPr>
          <a:xfrm>
            <a:off x="3884613" y="8829967"/>
            <a:ext cx="2971800" cy="46482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FC77FDC8-F48D-4C8E-B69B-D56C497A9040}" type="slidenum">
              <a:rPr lang="fr-CA" altLang="en-US"/>
              <a:pPr>
                <a:defRPr/>
              </a:pPr>
              <a:t>‹#›</a:t>
            </a:fld>
            <a:endParaRPr lang="fr-CA"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DEEBC7-B9AD-4876-A888-D05435CFA3E0}"/>
              </a:ext>
            </a:extLst>
          </p:cNvPr>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atin typeface="Arial" charset="0"/>
              </a:defRPr>
            </a:lvl1pPr>
          </a:lstStyle>
          <a:p>
            <a:pPr>
              <a:defRPr/>
            </a:pPr>
            <a:endParaRPr lang="fr-CA" dirty="0"/>
          </a:p>
        </p:txBody>
      </p:sp>
      <p:sp>
        <p:nvSpPr>
          <p:cNvPr id="3" name="Date Placeholder 2">
            <a:extLst>
              <a:ext uri="{FF2B5EF4-FFF2-40B4-BE49-F238E27FC236}">
                <a16:creationId xmlns:a16="http://schemas.microsoft.com/office/drawing/2014/main" id="{5799273E-0AA8-4EDF-8B86-555B4526ED80}"/>
              </a:ext>
            </a:extLst>
          </p:cNvPr>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atin typeface="Arial" charset="0"/>
              </a:defRPr>
            </a:lvl1pPr>
          </a:lstStyle>
          <a:p>
            <a:pPr>
              <a:defRPr/>
            </a:pPr>
            <a:fld id="{01CA5BEA-10BF-49CC-A5F9-ABCCD57F1461}" type="datetimeFigureOut">
              <a:rPr lang="fr-CA"/>
              <a:pPr>
                <a:defRPr/>
              </a:pPr>
              <a:t>2021-03-23</a:t>
            </a:fld>
            <a:endParaRPr lang="fr-CA" dirty="0"/>
          </a:p>
        </p:txBody>
      </p:sp>
      <p:sp>
        <p:nvSpPr>
          <p:cNvPr id="4" name="Slide Image Placeholder 3">
            <a:extLst>
              <a:ext uri="{FF2B5EF4-FFF2-40B4-BE49-F238E27FC236}">
                <a16:creationId xmlns:a16="http://schemas.microsoft.com/office/drawing/2014/main" id="{78FD8BE9-464A-44A1-ADDD-C00B7133B2A9}"/>
              </a:ext>
            </a:extLst>
          </p:cNvPr>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pPr lvl="0"/>
            <a:endParaRPr lang="fr-CA" noProof="0" dirty="0"/>
          </a:p>
        </p:txBody>
      </p:sp>
      <p:sp>
        <p:nvSpPr>
          <p:cNvPr id="5" name="Notes Placeholder 4">
            <a:extLst>
              <a:ext uri="{FF2B5EF4-FFF2-40B4-BE49-F238E27FC236}">
                <a16:creationId xmlns:a16="http://schemas.microsoft.com/office/drawing/2014/main" id="{7D8D2C3E-1173-4656-9EF9-BD849AB47DF8}"/>
              </a:ext>
            </a:extLst>
          </p:cNvPr>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r-CA" noProof="0"/>
          </a:p>
        </p:txBody>
      </p:sp>
      <p:sp>
        <p:nvSpPr>
          <p:cNvPr id="6" name="Footer Placeholder 5">
            <a:extLst>
              <a:ext uri="{FF2B5EF4-FFF2-40B4-BE49-F238E27FC236}">
                <a16:creationId xmlns:a16="http://schemas.microsoft.com/office/drawing/2014/main" id="{8EF3DA57-B21E-4F53-A4E1-1A00481E1019}"/>
              </a:ext>
            </a:extLst>
          </p:cNvPr>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atin typeface="Arial" charset="0"/>
              </a:defRPr>
            </a:lvl1pPr>
          </a:lstStyle>
          <a:p>
            <a:pPr>
              <a:defRPr/>
            </a:pPr>
            <a:endParaRPr lang="fr-CA" dirty="0"/>
          </a:p>
        </p:txBody>
      </p:sp>
      <p:sp>
        <p:nvSpPr>
          <p:cNvPr id="7" name="Slide Number Placeholder 6">
            <a:extLst>
              <a:ext uri="{FF2B5EF4-FFF2-40B4-BE49-F238E27FC236}">
                <a16:creationId xmlns:a16="http://schemas.microsoft.com/office/drawing/2014/main" id="{46A9064D-09F0-4E1B-B0A8-AEEE8A80607D}"/>
              </a:ext>
            </a:extLst>
          </p:cNvPr>
          <p:cNvSpPr>
            <a:spLocks noGrp="1"/>
          </p:cNvSpPr>
          <p:nvPr>
            <p:ph type="sldNum" sz="quarter" idx="5"/>
          </p:nvPr>
        </p:nvSpPr>
        <p:spPr>
          <a:xfrm>
            <a:off x="3884613" y="8829967"/>
            <a:ext cx="2971800" cy="46482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33B315B3-A66E-45B3-8F91-52DE0A742B1D}" type="slidenum">
              <a:rPr lang="fr-CA" altLang="en-US"/>
              <a:pPr>
                <a:defRPr/>
              </a:pPr>
              <a:t>‹#›</a:t>
            </a:fld>
            <a:endParaRPr lang="fr-CA"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canada.ca/fr/sante-publique/services/promotion-sante/enfance-adolescence/etapes-enfance/petite-enfance-naissance-deux-ans/sommeil-securitaire.html"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resources.beststart.org/wp-content/uploads/2019/01/A30-F.pdf"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mailto:hrc.cdp%20@gnb.%20ca"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http://www.gnb.ca/hrc-cdp/e/" TargetMode="Externa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youtube.com/watch?v=JOtwxtHZxHw"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439CCC3C-F37C-454C-9848-404199851E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0B9E9C30-DBE1-4A16-8219-533DBCDC18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62500" lnSpcReduction="20000"/>
          </a:bodyPr>
          <a:lstStyle/>
          <a:p>
            <a:r>
              <a:rPr lang="fr-CA" altLang="en-US" sz="1100" b="1" dirty="0">
                <a:latin typeface="Arial" panose="020B0604020202020204" pitchFamily="34" charset="0"/>
                <a:cs typeface="Arial" panose="020B0604020202020204" pitchFamily="34" charset="0"/>
              </a:rPr>
              <a:t>Bienvenue!</a:t>
            </a:r>
          </a:p>
          <a:p>
            <a:endParaRPr lang="fr-CA" altLang="en-US" sz="1100" dirty="0">
              <a:latin typeface="Arial" panose="020B0604020202020204" pitchFamily="34" charset="0"/>
              <a:cs typeface="Arial" panose="020B0604020202020204" pitchFamily="34" charset="0"/>
            </a:endParaRPr>
          </a:p>
          <a:p>
            <a:r>
              <a:rPr lang="fr-CA" altLang="en-US" sz="1100" dirty="0">
                <a:latin typeface="Arial" panose="020B0604020202020204" pitchFamily="34" charset="0"/>
                <a:cs typeface="Arial" panose="020B0604020202020204" pitchFamily="34" charset="0"/>
              </a:rPr>
              <a:t>Ce cours a été conçu par le Comité consultatif du Nouveau-Brunswick pour l’Initiative Amis des bébés, 2020. Tous les renseignements sont conformes à l’adaptation par le Comité canadien pour l’allaitement de l’Initiative Hôpitaux amis des bébés, Dix mesures en faveur d’un allaitement maternel réussi, de l’Organisation mondiale de la santé.</a:t>
            </a:r>
          </a:p>
          <a:p>
            <a:endParaRPr lang="fr-CA" altLang="en-US" sz="1100" dirty="0">
              <a:latin typeface="Arial" panose="020B0604020202020204" pitchFamily="34" charset="0"/>
              <a:cs typeface="Arial" panose="020B0604020202020204" pitchFamily="34" charset="0"/>
            </a:endParaRPr>
          </a:p>
          <a:p>
            <a:r>
              <a:rPr lang="fr-CA" altLang="en-US" sz="1100" dirty="0">
                <a:latin typeface="Arial" panose="020B0604020202020204" pitchFamily="34" charset="0"/>
                <a:cs typeface="Arial" panose="020B0604020202020204" pitchFamily="34" charset="0"/>
              </a:rPr>
              <a:t>Ce cours est utilisé dans l’ensemble de la province, ce qui permet de s’assurer que peu importe l’endroit où vous donnez naissance au Nouveau-Brunswick, les renseignements sont les mêmes.</a:t>
            </a:r>
          </a:p>
          <a:p>
            <a:endParaRPr lang="fr-CA" altLang="en-US" sz="1100" dirty="0">
              <a:latin typeface="Arial" panose="020B0604020202020204" pitchFamily="34" charset="0"/>
              <a:cs typeface="Arial" panose="020B0604020202020204" pitchFamily="34" charset="0"/>
            </a:endParaRPr>
          </a:p>
          <a:p>
            <a:r>
              <a:rPr lang="fr-CA" altLang="en-US" sz="1100" dirty="0">
                <a:latin typeface="Arial" panose="020B0604020202020204" pitchFamily="34" charset="0"/>
                <a:cs typeface="Arial" panose="020B0604020202020204" pitchFamily="34" charset="0"/>
              </a:rPr>
              <a:t>Tout au long du cours, les mots « mère » et « mères » sont utilisés. L’allaitement maternel est traditionnellement effectué par des personnes qui s’identifient comme des femmes et est traité en partant du principe que les personnes qui allaitent sont des mères cisgenres. Nous reconnaissons les personnes qui ne s’identifient pas comme des femmes et qui nourrissent leur bébé ou enfant avec du lait maternel.</a:t>
            </a:r>
          </a:p>
          <a:p>
            <a:endParaRPr lang="fr-CA" altLang="en-US" sz="1100" dirty="0">
              <a:latin typeface="Arial" panose="020B0604020202020204" pitchFamily="34" charset="0"/>
              <a:cs typeface="Arial" panose="020B0604020202020204" pitchFamily="34" charset="0"/>
            </a:endParaRPr>
          </a:p>
          <a:p>
            <a:r>
              <a:rPr lang="fr-CA" altLang="en-US" sz="1100" dirty="0">
                <a:latin typeface="Arial" panose="020B0604020202020204" pitchFamily="34" charset="0"/>
                <a:cs typeface="Arial" panose="020B0604020202020204" pitchFamily="34" charset="0"/>
              </a:rPr>
              <a:t>De plus, nous reconnaissons le large éventail de relations familiales qui existent, notamment les familles LGBTQIA2S+, les familles recomposées, la maternité de substitution, l’adoption et bien d’autres encore. L’expérience de l’allaitement peut être différente pour ces familles, et bien qu’il ne soit pas dans le cadre de ce cours d’en discuter en détail, nous encourageons toutes les familles qui souhaitent en savoir plus sur l’allaitement dans leur situation particulière à contacter leur fournisseur de soins primaires ou leur consultante en lactation locale pour plus de renseignements. </a:t>
            </a:r>
          </a:p>
          <a:p>
            <a:r>
              <a:rPr lang="fr-CA" altLang="en-US" sz="1100" dirty="0">
                <a:latin typeface="Arial" panose="020B0604020202020204" pitchFamily="34" charset="0"/>
                <a:cs typeface="Arial" panose="020B0604020202020204" pitchFamily="34" charset="0"/>
              </a:rPr>
              <a:t> </a:t>
            </a:r>
          </a:p>
          <a:p>
            <a:r>
              <a:rPr lang="fr-CA" altLang="en-US" sz="1100" dirty="0">
                <a:latin typeface="Arial" panose="020B0604020202020204" pitchFamily="34" charset="0"/>
                <a:cs typeface="Arial" panose="020B0604020202020204" pitchFamily="34" charset="0"/>
              </a:rPr>
              <a:t>Notre objectif est de vous fournir des renseignements fondés sur des données probantes concernant l’importance de l’allaitement pour la santé de votre nouveau-né ou de l’enfant, ainsi que pour vous, votre famille et la collectivité. Notre objectif est également de partager des renseignements de base pour vous aider à réussir l’allaitement et réduire les risques de problèmes.</a:t>
            </a:r>
          </a:p>
          <a:p>
            <a:r>
              <a:rPr lang="fr-CA" altLang="en-US" sz="1100" dirty="0">
                <a:latin typeface="Arial" panose="020B0604020202020204" pitchFamily="34" charset="0"/>
                <a:cs typeface="Arial" panose="020B0604020202020204" pitchFamily="34" charset="0"/>
              </a:rPr>
              <a:t> </a:t>
            </a:r>
          </a:p>
          <a:p>
            <a:r>
              <a:rPr lang="fr-CA" altLang="en-US" sz="1100" dirty="0">
                <a:latin typeface="Arial" panose="020B0604020202020204" pitchFamily="34" charset="0"/>
                <a:cs typeface="Arial" panose="020B0604020202020204" pitchFamily="34" charset="0"/>
              </a:rPr>
              <a:t>Pour prendre une décision éclairée sur les méthodes d’alimentation, vous devez recevoir des renseignements fondés sur des recherches et des preuves et discuter de toute question ou préoccupation avec votre fournisseur de soins primaires. Une fois que vous aurez pris votre décision, soyez assuré que le personnel vous soutiendra et vous en apprendra davantage sur l’alimentation de votre bébé.</a:t>
            </a:r>
          </a:p>
          <a:p>
            <a:endParaRPr lang="fr-CA" altLang="en-US" sz="1100" dirty="0">
              <a:latin typeface="Arial" panose="020B0604020202020204" pitchFamily="34" charset="0"/>
              <a:cs typeface="Arial" panose="020B0604020202020204" pitchFamily="34" charset="0"/>
            </a:endParaRPr>
          </a:p>
          <a:p>
            <a:r>
              <a:rPr lang="fr-CA" altLang="en-US" sz="1100" dirty="0">
                <a:latin typeface="Arial" panose="020B0604020202020204" pitchFamily="34" charset="0"/>
                <a:cs typeface="Arial" panose="020B0604020202020204" pitchFamily="34" charset="0"/>
              </a:rPr>
              <a:t>Le contenu de ce cours porte sur l’allaitement. Pour les familles qui ont pris la décision éclairée d’utiliser exclusivement des préparations pour nourrissons ou qui utilisent de telles préparations en complément de l’allaitement pour des raisons médicales ou personnelles, des renseignements sur les préparations pour nourrissons (y compris la préparation, la conservation et l’alimentation en toute sécurité) seront offerts individuellement. De cette façon, la famille connaîtra les étapes importantes à connaître. Toutes les familles sont soutenues dans leur décision concernant l’alimentation des nourrissons.</a:t>
            </a:r>
          </a:p>
          <a:p>
            <a:endParaRPr lang="en-CA" altLang="en-US" dirty="0"/>
          </a:p>
        </p:txBody>
      </p:sp>
      <p:sp>
        <p:nvSpPr>
          <p:cNvPr id="7172" name="Slide Number Placeholder 3">
            <a:extLst>
              <a:ext uri="{FF2B5EF4-FFF2-40B4-BE49-F238E27FC236}">
                <a16:creationId xmlns:a16="http://schemas.microsoft.com/office/drawing/2014/main" id="{3FE111FE-8D46-4141-8A29-D81F5399F6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fld id="{FA3A30C0-BF0E-45EE-B050-49F1EB046BA2}" type="slidenum">
              <a:rPr lang="fr-CA" altLang="en-US" sz="1200"/>
              <a:pPr/>
              <a:t>1</a:t>
            </a:fld>
            <a:endParaRPr lang="fr-CA"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EBBFC780-96C6-4EFF-8281-1E1AF93D12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fld id="{79CB3736-CA59-4A46-AC98-7572C9B25FAE}" type="slidenum">
              <a:rPr lang="fr-CA" altLang="en-US" sz="1200"/>
              <a:pPr/>
              <a:t>10</a:t>
            </a:fld>
            <a:endParaRPr lang="fr-CA" altLang="en-US" sz="1200"/>
          </a:p>
        </p:txBody>
      </p:sp>
      <p:sp>
        <p:nvSpPr>
          <p:cNvPr id="27651" name="Rectangle 2">
            <a:extLst>
              <a:ext uri="{FF2B5EF4-FFF2-40B4-BE49-F238E27FC236}">
                <a16:creationId xmlns:a16="http://schemas.microsoft.com/office/drawing/2014/main" id="{008027F0-5B82-474A-9ABD-9364E268EE3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a:extLst>
              <a:ext uri="{FF2B5EF4-FFF2-40B4-BE49-F238E27FC236}">
                <a16:creationId xmlns:a16="http://schemas.microsoft.com/office/drawing/2014/main" id="{EC571164-B0FB-44B4-8F44-B3F30DFAFEE6}"/>
              </a:ext>
            </a:extLst>
          </p:cNvPr>
          <p:cNvSpPr>
            <a:spLocks noGrp="1" noChangeArrowheads="1"/>
          </p:cNvSpPr>
          <p:nvPr>
            <p:ph type="body" idx="1"/>
          </p:nvPr>
        </p:nvSpPr>
        <p:spPr bwMode="auto"/>
        <p:txBody>
          <a:bodyPr wrap="square" numCol="1" anchor="t" anchorCtr="0" compatLnSpc="1">
            <a:prstTxWarp prst="textNoShape">
              <a:avLst/>
            </a:prstTxWarp>
            <a:normAutofit fontScale="70000" lnSpcReduction="20000"/>
          </a:bodyPr>
          <a:lstStyle/>
          <a:p>
            <a:pPr rtl="0"/>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Le lait maternel change pour s’adapter à votre bébé!</a:t>
            </a:r>
          </a:p>
          <a:p>
            <a:pPr rtl="0"/>
            <a:endParaRPr lang="en-CA"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Le lait maternel n’est jamais ennuyeux. Il change pour répondre aux besoins du bébé.</a:t>
            </a:r>
          </a:p>
          <a:p>
            <a:pPr rtl="0"/>
            <a:endParaRPr lang="en-CA"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Il change :</a:t>
            </a:r>
          </a:p>
          <a:p>
            <a:pPr rtl="0"/>
            <a:endParaRPr lang="en-CA" sz="1100" b="1" i="1" u="sng" strike="noStrike" kern="1200" baseline="0" dirty="0">
              <a:solidFill>
                <a:schemeClr val="tx1"/>
              </a:solidFill>
              <a:latin typeface="Arial" panose="020B0604020202020204" pitchFamily="34" charset="0"/>
              <a:ea typeface="+mn-ea"/>
              <a:cs typeface="Arial" panose="020B0604020202020204" pitchFamily="34" charset="0"/>
            </a:endParaRP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en fonction de l’âge gestationnel du bébé à la naissance. (le lait d’une mère qui accouche avant 37 semaines de grossesse contient davantage de protéines et un taux élevé de certains minéraux)</a:t>
            </a: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avec l’âge du bébé (colostrum → lait transitoire → lait parfait)</a:t>
            </a: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selon l’heure de la journée (plus gras la nuit)</a:t>
            </a: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pendant la tétée (le lait de début de tétée est plus riche en eau et en vitamines hydrosolubles, et le lait de fin de tétée est plus riche en gras et en calories)</a:t>
            </a: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selon la saison (le lait contient plus d’eau pendant l’été) </a:t>
            </a: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selon ce que vous mangez et buvez (changement de goût)</a:t>
            </a: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d’un sein à l’autre (allaitement en tandem)</a:t>
            </a: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selon l’exposition aux infections de la mère ou du bébé (augmentation des globules blancs)</a:t>
            </a:r>
          </a:p>
          <a:p>
            <a:pPr marL="171450" indent="-171450" rtl="0">
              <a:buFont typeface="Arial" panose="020B0604020202020204" pitchFamily="34" charset="0"/>
              <a:buChar char="•"/>
            </a:pPr>
            <a:endParaRPr lang="en-CA"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Le lait humain ou lait maternel est spécialement conçu pour les bébés. Il contient de nombreux composants vivants et tous les éléments nutritifs nécessaires à la croissance, au développement et au système immunitaire de votre bébé.</a:t>
            </a:r>
          </a:p>
          <a:p>
            <a:pPr rtl="0"/>
            <a:br>
              <a:rPr lang="fr-CA" sz="1100" b="0" i="0" u="none" strike="noStrike" kern="1200" baseline="0" dirty="0">
                <a:solidFill>
                  <a:schemeClr val="tx1"/>
                </a:solidFill>
                <a:latin typeface="Arial" panose="020B0604020202020204" pitchFamily="34" charset="0"/>
                <a:ea typeface="+mn-ea"/>
                <a:cs typeface="Arial" panose="020B0604020202020204" pitchFamily="34" charset="0"/>
              </a:rPr>
            </a:br>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Il offre une immunité aux bébés, car il contient :</a:t>
            </a:r>
          </a:p>
          <a:p>
            <a:pPr marL="171450" indent="-171450" rtl="0">
              <a:buFont typeface="Arial" panose="020B0604020202020204" pitchFamily="34" charset="0"/>
              <a:buChar char="•"/>
            </a:pPr>
            <a:endParaRPr lang="en-CA" sz="1100" b="1" i="0" u="none" strike="noStrike" kern="1200" baseline="0" dirty="0">
              <a:solidFill>
                <a:schemeClr val="tx1"/>
              </a:solidFill>
              <a:latin typeface="Arial" panose="020B0604020202020204" pitchFamily="34" charset="0"/>
              <a:ea typeface="+mn-ea"/>
              <a:cs typeface="Arial" panose="020B0604020202020204" pitchFamily="34" charset="0"/>
            </a:endParaRP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des anticorps et d’autres facteurs pour protéger l’intestin</a:t>
            </a: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des globules blancs pour détruire les bactéries néfastes</a:t>
            </a: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des composants pour empêcher les germes de se fixer </a:t>
            </a: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des bactéries bénéfiques </a:t>
            </a: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et est un antibiotique naturel</a:t>
            </a:r>
          </a:p>
          <a:p>
            <a:pPr rtl="0"/>
            <a:endParaRPr lang="en-CA"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Le lait maternel est sécuritaire, toujours à la bonne température et portable.</a:t>
            </a:r>
          </a:p>
          <a:p>
            <a:pPr marL="228600" indent="-228600" eaLnBrk="1" hangingPunct="1">
              <a:lnSpc>
                <a:spcPct val="90000"/>
              </a:lnSpc>
              <a:defRPr/>
            </a:pPr>
            <a:endParaRPr lang="en-CA" sz="1100" b="1" noProof="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2C09E10B-7F9D-48BF-8E7F-973A460BB52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68054E8-48F4-4F98-A987-8406ED81CE3A}"/>
              </a:ext>
            </a:extLst>
          </p:cNvPr>
          <p:cNvSpPr>
            <a:spLocks noGrp="1"/>
          </p:cNvSpPr>
          <p:nvPr>
            <p:ph type="body" idx="1"/>
          </p:nvPr>
        </p:nvSpPr>
        <p:spPr/>
        <p:txBody>
          <a:bodyPr>
            <a:normAutofit fontScale="62500" lnSpcReduction="20000"/>
          </a:bodyPr>
          <a:lstStyle/>
          <a:p>
            <a:pPr rtl="0"/>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Allaiter votre bébé</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La position</a:t>
            </a: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 peut faire une différence pour vous et votre bébé pendant les tétées. Il n’y a pas de règles précises, mais il existe des points de contrôle ou des conseils pour vous aider. L’objectif est que vous soyez à l’aise et que le bébé ait un accès facile aux seins et qu’il ait une bonne prise. </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Essayez différentes positions d’allaitement pour déterminer ce qui fonctionne le mieux pour vous et votre bébé. VEUILLEZ VOUS EXERCER AVEC UNE POUPÉE EN REGARDANT LES PROCHAINES DIAPOSITIVES. </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Les positions les plus courantes sont : semi-allongée ou « naturelle », madone inversée, ballon de football, madone, allongée sur le côté, et tandem.</a:t>
            </a:r>
          </a:p>
          <a:p>
            <a:pPr rtl="0"/>
            <a:endParaRPr lang="en-US" sz="1100" b="1" i="1" u="sng"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1" i="1" u="none" strike="noStrike" kern="1200" baseline="0" dirty="0">
                <a:solidFill>
                  <a:schemeClr val="tx1"/>
                </a:solidFill>
                <a:latin typeface="Arial" panose="020B0604020202020204" pitchFamily="34" charset="0"/>
                <a:ea typeface="+mn-ea"/>
                <a:cs typeface="Arial" panose="020B0604020202020204" pitchFamily="34" charset="0"/>
              </a:rPr>
              <a:t>Conseils :</a:t>
            </a:r>
          </a:p>
          <a:p>
            <a:pPr rtl="0"/>
            <a:endParaRPr lang="en-CA" sz="1100" b="1" i="1"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Trouvez une position qui vous convient. N’oubliez pas qu’alors que bébé apprend à se nourrir efficacement, vous pouvez être assise pendant un certain temps, c’est pourquoi le confort est important.</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Bonne posture et bon alignement du corps, les genoux étant légèrement plus hauts que les hanches. Vous aurez peut-être besoin d’utiliser quelque chose sous vos pieds. Vous asseoir sur une chaise peut être plus facile pour se placer, mais si vous n’êtes pas bien en position assise, vous serez peut-être mieux allongée.</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Essayez d’éviter de vous pencher vers l’avant pour allaiter. Amenez le bébé à vous et non pas votre sein au bébé.</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Un soutien pour votre dos et votre bras peut vous aider. Les oreillers peuvent être utilisés comme soutien. Un oreiller d’allaitement n’est pas obligatoire.</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1" i="1" u="none" strike="noStrike" kern="1200" baseline="0" dirty="0">
                <a:solidFill>
                  <a:schemeClr val="tx1"/>
                </a:solidFill>
                <a:latin typeface="Arial" panose="020B0604020202020204" pitchFamily="34" charset="0"/>
                <a:ea typeface="+mn-ea"/>
                <a:cs typeface="Arial" panose="020B0604020202020204" pitchFamily="34" charset="0"/>
              </a:rPr>
              <a:t>La position du bébé :</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La base de la tête et le corps sont soutenus.</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La tête est au niveau du sein ou légèrement en dessous.</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L’oreille, l’épaule et la hanche sont alignées.</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La tête et le cou être légèrement allongés en position d’inhalation. </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La poitrine fait face à votre poitrine (poitrine à poitrine et ventre à ventre).</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Le nez est face à votre mamelon et le menton du bébé touche votre sein.</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Ces conseils sont importants pour toutes les positions d’allaitement que vous utilisez.</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Essayer des positions en utilisant une poupée ou un ours en peluche jusqu’à l’arrivée du vrai bébé vous aidera à développer vos compétences et votre confiance!</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a:defRPr/>
            </a:pPr>
            <a:endParaRPr lang="en-US" dirty="0"/>
          </a:p>
        </p:txBody>
      </p:sp>
      <p:sp>
        <p:nvSpPr>
          <p:cNvPr id="29700" name="Slide Number Placeholder 3">
            <a:extLst>
              <a:ext uri="{FF2B5EF4-FFF2-40B4-BE49-F238E27FC236}">
                <a16:creationId xmlns:a16="http://schemas.microsoft.com/office/drawing/2014/main" id="{C66D0D42-115F-4339-84D9-3A0C555B912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fld id="{40196789-32A2-4C9C-9998-ABB1A2D7E6B2}" type="slidenum">
              <a:rPr lang="fr-CA" altLang="en-US" sz="1200"/>
              <a:pPr/>
              <a:t>11</a:t>
            </a:fld>
            <a:endParaRPr lang="fr-CA"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9B190B4D-FE3E-42F5-9771-EC3787AB2C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BB30C85-70BB-4F3D-9401-F0BD9FA70109}"/>
              </a:ext>
            </a:extLst>
          </p:cNvPr>
          <p:cNvSpPr>
            <a:spLocks noGrp="1"/>
          </p:cNvSpPr>
          <p:nvPr>
            <p:ph type="body" idx="1"/>
          </p:nvPr>
        </p:nvSpPr>
        <p:spPr/>
        <p:txBody>
          <a:bodyPr/>
          <a:lstStyle/>
          <a:p>
            <a:pPr rtl="0"/>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Semi-allongée ou « naturelle »</a:t>
            </a:r>
          </a:p>
          <a:p>
            <a:pPr rtl="0"/>
            <a:endParaRPr lang="en-US" sz="1100" b="1" i="1"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La position semi-allongée ou « naturelle » est une façon simple et naturelle de guider le bébé vers votre sein. </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Elle est utile lorsque le bébé apprend à téter, s’il ne boit pas bien ou si vos mamelons sont douloureux.</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Vous devez être à l’aise dans une position semi-allongée avec le bébé couché peau contre peau, son ventre vers vous et sur votre poitrine. </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Dans cette position, le bébé sera guidé par son instinct. Il commencera à chercher le sein et souvent, ouvrira grand sa bouche pour le prendre.</a:t>
            </a:r>
          </a:p>
          <a:p>
            <a:pPr rtl="0"/>
            <a:endParaRPr lang="en-US" sz="1100" b="0" i="1" u="none" strike="sng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1" u="none" strike="noStrike" kern="1200" baseline="0" dirty="0">
                <a:solidFill>
                  <a:schemeClr val="tx1"/>
                </a:solidFill>
                <a:latin typeface="Arial" panose="020B0604020202020204" pitchFamily="34" charset="0"/>
                <a:ea typeface="+mn-ea"/>
                <a:cs typeface="Arial" panose="020B0604020202020204" pitchFamily="34" charset="0"/>
              </a:rPr>
              <a:t>Exercez-vous avec une poupée ou un ours en peluche.</a:t>
            </a:r>
          </a:p>
          <a:p>
            <a:pPr rtl="0"/>
            <a:endParaRPr lang="fr-CA" sz="1100" b="0" i="1" u="none" strike="noStrike" kern="1200" baseline="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200" b="1" kern="1200" dirty="0">
                <a:solidFill>
                  <a:schemeClr val="tx1"/>
                </a:solidFill>
                <a:effectLst/>
                <a:latin typeface="+mn-lt"/>
                <a:ea typeface="+mn-ea"/>
                <a:cs typeface="+mn-cs"/>
              </a:rPr>
              <a:t>Cliquez sur le lien vidéo dans la diapositive</a:t>
            </a:r>
            <a:endParaRPr lang="en-CA" sz="1200" kern="1200" dirty="0">
              <a:solidFill>
                <a:schemeClr val="tx1"/>
              </a:solidFill>
              <a:effectLst/>
              <a:latin typeface="+mn-lt"/>
              <a:ea typeface="+mn-ea"/>
              <a:cs typeface="+mn-cs"/>
            </a:endParaRPr>
          </a:p>
          <a:p>
            <a:pPr>
              <a:defRPr/>
            </a:pPr>
            <a:endParaRPr lang="en-US" dirty="0"/>
          </a:p>
        </p:txBody>
      </p:sp>
      <p:sp>
        <p:nvSpPr>
          <p:cNvPr id="31748" name="Slide Number Placeholder 3">
            <a:extLst>
              <a:ext uri="{FF2B5EF4-FFF2-40B4-BE49-F238E27FC236}">
                <a16:creationId xmlns:a16="http://schemas.microsoft.com/office/drawing/2014/main" id="{0CF540EA-E178-46EA-BAD9-0646A5AA73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fld id="{E047DCD0-4E24-403D-AC9E-02FCF91C336D}" type="slidenum">
              <a:rPr lang="fr-CA" altLang="en-US" sz="1200"/>
              <a:pPr/>
              <a:t>12</a:t>
            </a:fld>
            <a:endParaRPr lang="fr-CA"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3C78008D-F5AE-4D35-A4A8-CC17B9B6C6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192F4C32-60E2-4810-B3A2-BFE3FE1B36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sz="1100" b="0" i="1" u="none" strike="noStrike" kern="1200" baseline="0" dirty="0">
                <a:solidFill>
                  <a:schemeClr val="tx1"/>
                </a:solidFill>
                <a:latin typeface="Arial" panose="020B0604020202020204" pitchFamily="34" charset="0"/>
                <a:ea typeface="+mn-ea"/>
                <a:cs typeface="Arial" panose="020B0604020202020204" pitchFamily="34" charset="0"/>
              </a:rPr>
              <a:t>Exercez-vous avec une poupée ou un ours en peluche.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A" sz="1100" b="0" i="1" u="none" strike="noStrike" kern="1200" baseline="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100" b="1" kern="1200" dirty="0">
                <a:solidFill>
                  <a:schemeClr val="tx1"/>
                </a:solidFill>
                <a:effectLst/>
                <a:latin typeface="+mn-lt"/>
                <a:ea typeface="+mn-ea"/>
                <a:cs typeface="+mn-cs"/>
              </a:rPr>
              <a:t>Cliquez sur le lien vidéo dans la diapositive</a:t>
            </a:r>
            <a:endParaRPr lang="en-CA" sz="11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A" sz="1100" b="0" i="1" u="none" strike="noStrike" kern="1200" baseline="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A" sz="1100" b="0" i="1" u="none" strike="noStrike" kern="1200" baseline="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A" sz="1100" b="0" i="1" u="none" strike="noStrike" kern="1200" baseline="0" dirty="0">
              <a:solidFill>
                <a:schemeClr val="tx1"/>
              </a:solidFill>
              <a:latin typeface="Arial" panose="020B0604020202020204" pitchFamily="34" charset="0"/>
              <a:ea typeface="+mn-ea"/>
              <a:cs typeface="Arial" panose="020B0604020202020204" pitchFamily="34" charset="0"/>
            </a:endParaRPr>
          </a:p>
          <a:p>
            <a:endParaRPr lang="fr-CA" i="1" dirty="0"/>
          </a:p>
        </p:txBody>
      </p:sp>
      <p:sp>
        <p:nvSpPr>
          <p:cNvPr id="33796" name="Slide Number Placeholder 3">
            <a:extLst>
              <a:ext uri="{FF2B5EF4-FFF2-40B4-BE49-F238E27FC236}">
                <a16:creationId xmlns:a16="http://schemas.microsoft.com/office/drawing/2014/main" id="{8861866B-71D1-4352-9F70-E452330283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fld id="{4A54B48D-DC65-4F2A-BD3E-B837E683248C}" type="slidenum">
              <a:rPr lang="fr-CA" altLang="en-US" sz="1200"/>
              <a:pPr/>
              <a:t>13</a:t>
            </a:fld>
            <a:endParaRPr lang="fr-CA"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C82BE001-6F78-4022-844F-854F1E7E13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DB26E74C-E629-4F35-9CA7-D05DAB98E8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i="1" dirty="0"/>
              <a:t>Exercez-vous avec une poupée ou un ours en peluche. </a:t>
            </a:r>
            <a:endParaRPr lang="fr-CA" sz="1200" b="0" i="1" kern="1200" dirty="0">
              <a:solidFill>
                <a:schemeClr val="tx1"/>
              </a:solidFill>
              <a:effectLst/>
              <a:latin typeface="+mn-lt"/>
              <a:ea typeface="+mn-ea"/>
              <a:cs typeface="+mn-cs"/>
            </a:endParaRPr>
          </a:p>
          <a:p>
            <a:endParaRPr lang="fr-CA" sz="1200" b="0" i="1"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Cliquez sur le lien vidéo dans la diapositive</a:t>
            </a:r>
            <a:endParaRPr lang="en-CA" sz="1200" kern="1200" dirty="0">
              <a:solidFill>
                <a:schemeClr val="tx1"/>
              </a:solidFill>
              <a:effectLst/>
              <a:latin typeface="+mn-lt"/>
              <a:ea typeface="+mn-ea"/>
              <a:cs typeface="+mn-cs"/>
            </a:endParaRPr>
          </a:p>
          <a:p>
            <a:endParaRPr lang="fr-CA" i="1" dirty="0"/>
          </a:p>
        </p:txBody>
      </p:sp>
      <p:sp>
        <p:nvSpPr>
          <p:cNvPr id="35844" name="Slide Number Placeholder 3">
            <a:extLst>
              <a:ext uri="{FF2B5EF4-FFF2-40B4-BE49-F238E27FC236}">
                <a16:creationId xmlns:a16="http://schemas.microsoft.com/office/drawing/2014/main" id="{9181B042-354F-46A3-996E-FE947F6488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fld id="{F8FF1161-755A-4B96-95DC-B441B8205259}" type="slidenum">
              <a:rPr lang="fr-CA" altLang="en-US" sz="1200"/>
              <a:pPr/>
              <a:t>14</a:t>
            </a:fld>
            <a:endParaRPr lang="fr-CA"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6DFCEB6D-4AF2-4270-A768-46DF1BB274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31D8FFB3-C0FF-4F55-B808-270326C89A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De nombreuses mères continuent à allaiter leur enfant pendant la grossesse et après la naissance d’un nouveau bébé. C’est ce qu’on appelle l’allaitement en tandem. Pour la majorité des personnes en bonne santé, c’est tout à fait sécuritaire. Parlez-en à votre fournisseur de soins primaires.</a:t>
            </a:r>
          </a:p>
          <a:p>
            <a:pPr rtl="0"/>
            <a:endParaRPr lang="en-CA"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Il est possible d’allaiter des jumeaux, et même des triplés ou des quadruplés. Si vous attendez plus d’un bébé, communiquez avec d’autres membres de votre collectivité pour savoir comment cela s’est pour eux. Pendant les premiers jours d’hospitalisation, le personnel vous aidera à vous assurer que chaque bébé sait bien prendre le sein et vous aidera ensuite à les nourrir ensemble si vous le souhaitez. </a:t>
            </a:r>
          </a:p>
          <a:p>
            <a:endParaRPr lang="fr-CA" noProof="0" dirty="0"/>
          </a:p>
          <a:p>
            <a:endParaRPr lang="fr-CA" noProof="0" dirty="0"/>
          </a:p>
        </p:txBody>
      </p:sp>
      <p:sp>
        <p:nvSpPr>
          <p:cNvPr id="37892" name="Slide Number Placeholder 3">
            <a:extLst>
              <a:ext uri="{FF2B5EF4-FFF2-40B4-BE49-F238E27FC236}">
                <a16:creationId xmlns:a16="http://schemas.microsoft.com/office/drawing/2014/main" id="{5E8C2ED7-B9EA-4EC9-85EC-8490385778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fld id="{B884827C-CFB4-4FC8-8B40-38EC4EBB0CE6}" type="slidenum">
              <a:rPr lang="fr-CA" altLang="en-US" sz="1200"/>
              <a:pPr/>
              <a:t>15</a:t>
            </a:fld>
            <a:endParaRPr lang="fr-CA"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00665755-5F27-4E4B-833A-29CE979BD0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7B5270A4-45FD-44F5-86B6-5EC6BB393A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i="1" dirty="0"/>
              <a:t>Exercez-vous avec une poupée ou un ours en peluche.</a:t>
            </a:r>
          </a:p>
          <a:p>
            <a:endParaRPr lang="fr-CA"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200" b="1" kern="1200" dirty="0">
                <a:solidFill>
                  <a:schemeClr val="tx1"/>
                </a:solidFill>
                <a:effectLst/>
                <a:latin typeface="+mn-lt"/>
                <a:ea typeface="+mn-ea"/>
                <a:cs typeface="+mn-cs"/>
              </a:rPr>
              <a:t>Cliquez sur le lien vidéo dans la diapositive</a:t>
            </a:r>
            <a:endParaRPr lang="en-CA" sz="1200" kern="1200" dirty="0">
              <a:solidFill>
                <a:schemeClr val="tx1"/>
              </a:solidFill>
              <a:effectLst/>
              <a:latin typeface="+mn-lt"/>
              <a:ea typeface="+mn-ea"/>
              <a:cs typeface="+mn-cs"/>
            </a:endParaRPr>
          </a:p>
          <a:p>
            <a:endParaRPr lang="fr-CA" altLang="en-US" dirty="0"/>
          </a:p>
        </p:txBody>
      </p:sp>
      <p:sp>
        <p:nvSpPr>
          <p:cNvPr id="39940" name="Slide Number Placeholder 3">
            <a:extLst>
              <a:ext uri="{FF2B5EF4-FFF2-40B4-BE49-F238E27FC236}">
                <a16:creationId xmlns:a16="http://schemas.microsoft.com/office/drawing/2014/main" id="{8D39FA15-74DB-448E-86B6-AEE8F25D36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fld id="{DAB0696F-7255-49AF-A52C-D83F6C7FDD33}" type="slidenum">
              <a:rPr lang="fr-CA" altLang="en-US" sz="1200"/>
              <a:pPr/>
              <a:t>16</a:t>
            </a:fld>
            <a:endParaRPr lang="fr-CA"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491032DD-6D51-4641-8A67-D3376D0C3F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fld id="{0AF3FC56-0FFC-4DCE-9939-7FEE41B53756}" type="slidenum">
              <a:rPr lang="fr-CA" altLang="en-US" sz="1200"/>
              <a:pPr/>
              <a:t>17</a:t>
            </a:fld>
            <a:endParaRPr lang="fr-CA" altLang="en-US" sz="1200"/>
          </a:p>
        </p:txBody>
      </p:sp>
      <p:sp>
        <p:nvSpPr>
          <p:cNvPr id="41987" name="Rectangle 2">
            <a:extLst>
              <a:ext uri="{FF2B5EF4-FFF2-40B4-BE49-F238E27FC236}">
                <a16:creationId xmlns:a16="http://schemas.microsoft.com/office/drawing/2014/main" id="{95A84AE1-2EEF-411B-A242-BE0FC21BB1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8" name="Rectangle 3">
            <a:extLst>
              <a:ext uri="{FF2B5EF4-FFF2-40B4-BE49-F238E27FC236}">
                <a16:creationId xmlns:a16="http://schemas.microsoft.com/office/drawing/2014/main" id="{48755156-7328-4622-9F75-182AA04A952B}"/>
              </a:ext>
            </a:extLst>
          </p:cNvPr>
          <p:cNvSpPr>
            <a:spLocks noGrp="1" noChangeArrowheads="1"/>
          </p:cNvSpPr>
          <p:nvPr>
            <p:ph type="body" idx="1"/>
          </p:nvPr>
        </p:nvSpPr>
        <p:spPr bwMode="auto">
          <a:xfrm>
            <a:off x="685800" y="4338320"/>
            <a:ext cx="5486400" cy="4260850"/>
          </a:xfrm>
        </p:spPr>
        <p:txBody>
          <a:bodyPr wrap="square" numCol="1" anchor="t" anchorCtr="0" compatLnSpc="1">
            <a:prstTxWarp prst="textNoShape">
              <a:avLst/>
            </a:prstTxWarp>
            <a:normAutofit fontScale="55000" lnSpcReduction="20000"/>
          </a:bodyPr>
          <a:lstStyle/>
          <a:p>
            <a:pPr rtl="0"/>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Une bonne prise du sein</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Une bonne prise du sein du bébé est importante pour de nombreuses raisons :</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Pour prévenir les mamelons douloureux. Les premières secondes de la prise du sein peuvent provoquer un </a:t>
            </a:r>
            <a:r>
              <a:rPr lang="fr-CA" sz="1100" b="0" i="0" u="sng" strike="noStrike" kern="1200" baseline="0" dirty="0">
                <a:solidFill>
                  <a:schemeClr val="tx1"/>
                </a:solidFill>
                <a:latin typeface="Arial" panose="020B0604020202020204" pitchFamily="34" charset="0"/>
                <a:ea typeface="+mn-ea"/>
                <a:cs typeface="Arial" panose="020B0604020202020204" pitchFamily="34" charset="0"/>
              </a:rPr>
              <a:t>léger</a:t>
            </a: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 inconfort, cependant, il ne devrait pas y avoir de </a:t>
            </a:r>
            <a:r>
              <a:rPr lang="fr-CA" sz="1100" b="0" i="1" u="none" strike="noStrike" kern="1200" baseline="0" dirty="0">
                <a:solidFill>
                  <a:schemeClr val="tx1"/>
                </a:solidFill>
                <a:latin typeface="Arial" panose="020B0604020202020204" pitchFamily="34" charset="0"/>
                <a:ea typeface="+mn-ea"/>
                <a:cs typeface="Arial" panose="020B0604020202020204" pitchFamily="34" charset="0"/>
              </a:rPr>
              <a:t>douleur. </a:t>
            </a: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Il y aura une sensation de tiraillement ou de traction lorsque le bébé tire le mamelon vers le palais mou. </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Pour s’assurer que le bébé peut facilement boire le lait. Imaginez une paille – lorsque la bouche du bébé est grande ouverte, c’est comme la paille ronde qui permet un bon écoulement du lait. Si la paille est pincée, cela demande plus de travail et prend plus de temps pour obtenir la même quantité de lait. De plus, le mamelon peut être endommagé.</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Pour établir une production abondante de lait. Le sein est bien vidé, ce qui lui indique de se remplir abondamment.</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1" i="1" u="none" strike="noStrike" kern="1200" baseline="0" dirty="0">
                <a:solidFill>
                  <a:schemeClr val="tx1"/>
                </a:solidFill>
                <a:latin typeface="Arial" panose="020B0604020202020204" pitchFamily="34" charset="0"/>
                <a:ea typeface="+mn-ea"/>
                <a:cs typeface="Arial" panose="020B0604020202020204" pitchFamily="34" charset="0"/>
              </a:rPr>
              <a:t>Comment obtenir une prise efficace : </a:t>
            </a:r>
          </a:p>
          <a:p>
            <a:pPr rtl="0"/>
            <a:endParaRPr lang="en-US" sz="1100" b="1" i="1"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Le contact devrait être peau à peau, le bébé bien installé.</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Tournez tout le corps du bébé (pas seulement la tête), pour avoir une position poitrine à poitrine, ventre à ventre.</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Soutenez le sein avec la main placée en C ou en U (selon ce qui convient) en gardant les doigts bien en arrière de l’aréole – « du pouce au nez ».</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Prise en « C » :</a:t>
            </a:r>
          </a:p>
          <a:p>
            <a:pPr lvl="3"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Les doigts sont à plat contre la paroi thoracique sous le sein, l’index (avec le majeur ou non) soutenant le sein.</a:t>
            </a:r>
          </a:p>
          <a:p>
            <a:pPr lvl="3"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Le pouce repose sur la partie supérieure du sein, au-dessus de l’aréole.</a:t>
            </a:r>
          </a:p>
          <a:p>
            <a:pPr lvl="2"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Prise en « U » :</a:t>
            </a:r>
          </a:p>
          <a:p>
            <a:pPr lvl="3"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La main est sous le sein, contre la paroi thoracique, la zone entre le pouce et l’index soutenant le sein.</a:t>
            </a:r>
          </a:p>
          <a:p>
            <a:pPr lvl="3"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Le pouce se positionne d’un côté du sein, les autres doigts se plaçant du côté opposé.</a:t>
            </a:r>
          </a:p>
          <a:p>
            <a:pPr lvl="3"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Le nez du bébé devrait être face au mamelon – « nez à mamelon ».</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Effleurez la lèvre supérieure (située sous le nez) du bébé avec le sein pour l’inciter à ouvrir grand la bouche. La lèvre inférieure sera ainsi suffisamment basse pour couvrir une grande partie de l’aréole.</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Attendez que le bébé ouvre grand la bouche, comme un bâillement.</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Rapprochez le bébé au sein.</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Le bébé doit être soutenu à la </a:t>
            </a:r>
            <a:r>
              <a:rPr lang="fr-CA" sz="1100" b="0" i="0" u="sng" strike="noStrike" kern="1200" baseline="0" dirty="0">
                <a:solidFill>
                  <a:schemeClr val="tx1"/>
                </a:solidFill>
                <a:latin typeface="Arial" panose="020B0604020202020204" pitchFamily="34" charset="0"/>
                <a:ea typeface="+mn-ea"/>
                <a:cs typeface="Arial" panose="020B0604020202020204" pitchFamily="34" charset="0"/>
              </a:rPr>
              <a:t>base</a:t>
            </a: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 de la tête et des épaules.</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Si le bébé a bien pris le sein, le bout du mamelon sera arrondi à la fin de la tétée. Il ne sera ni pincé ni aplati.</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Au début de l’allaitement, on contribue à maintenir une prise du sein suffisamment profonde, particulièrement s’il est lourd, en le soutenant tout au long de la tétée. Les femmes qui ont des seins plus </a:t>
            </a:r>
            <a:r>
              <a:rPr lang="fr-CA" sz="1100" b="0" i="0" u="sng" strike="noStrike" kern="1200" baseline="0" dirty="0">
                <a:solidFill>
                  <a:schemeClr val="tx1"/>
                </a:solidFill>
                <a:latin typeface="Arial" panose="020B0604020202020204" pitchFamily="34" charset="0"/>
                <a:ea typeface="+mn-ea"/>
                <a:cs typeface="Arial" panose="020B0604020202020204" pitchFamily="34" charset="0"/>
              </a:rPr>
              <a:t>volumineux</a:t>
            </a: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 peuvent choisir d’utiliser un petit rouleau sous le sein pour un soutien supplémentaire. Une fois que l’allaitement est établi et que le bébé peut maintenir une prise de sein profonde, un soutien pendant toute la durée de la tétée peut ne pas être nécessaire. Cependant, si à un moment donné, les mamelons deviennent douloureux, il convient de faire un retour au soutien du sein. </a:t>
            </a:r>
          </a:p>
          <a:p>
            <a:pPr rtl="0"/>
            <a:endParaRPr lang="en-US" sz="1100" b="1" i="1" u="none" strike="noStrike" kern="1200" baseline="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i="1" u="sng" strike="noStrike" kern="1200" baseline="0" dirty="0">
                <a:solidFill>
                  <a:schemeClr val="tx1"/>
                </a:solidFill>
                <a:latin typeface="Arial" panose="020B0604020202020204" pitchFamily="34" charset="0"/>
                <a:ea typeface="+mn-ea"/>
                <a:cs typeface="Arial" panose="020B0604020202020204" pitchFamily="34" charset="0"/>
              </a:rPr>
              <a:t>Comment </a:t>
            </a:r>
            <a:r>
              <a:rPr lang="en-US" sz="1100" b="1" i="1" u="sng" strike="noStrike" kern="1200" baseline="0" dirty="0" err="1">
                <a:solidFill>
                  <a:schemeClr val="tx1"/>
                </a:solidFill>
                <a:latin typeface="Arial" panose="020B0604020202020204" pitchFamily="34" charset="0"/>
                <a:ea typeface="+mn-ea"/>
                <a:cs typeface="Arial" panose="020B0604020202020204" pitchFamily="34" charset="0"/>
              </a:rPr>
              <a:t>obtenir</a:t>
            </a:r>
            <a:r>
              <a:rPr lang="en-US" sz="1100" b="1" i="1" u="sng" strike="noStrike" kern="1200" baseline="0" dirty="0">
                <a:solidFill>
                  <a:schemeClr val="tx1"/>
                </a:solidFill>
                <a:latin typeface="Arial" panose="020B0604020202020204" pitchFamily="34" charset="0"/>
                <a:ea typeface="+mn-ea"/>
                <a:cs typeface="Arial" panose="020B0604020202020204" pitchFamily="34" charset="0"/>
              </a:rPr>
              <a:t> </a:t>
            </a:r>
            <a:r>
              <a:rPr lang="en-US" sz="1100" b="1" i="1" u="sng" strike="noStrike" kern="1200" baseline="0" dirty="0" err="1">
                <a:solidFill>
                  <a:schemeClr val="tx1"/>
                </a:solidFill>
                <a:latin typeface="Arial" panose="020B0604020202020204" pitchFamily="34" charset="0"/>
                <a:ea typeface="+mn-ea"/>
                <a:cs typeface="Arial" panose="020B0604020202020204" pitchFamily="34" charset="0"/>
              </a:rPr>
              <a:t>une</a:t>
            </a:r>
            <a:r>
              <a:rPr lang="en-US" sz="1100" b="1" i="1" u="sng" strike="noStrike" kern="1200" baseline="0" dirty="0">
                <a:solidFill>
                  <a:schemeClr val="tx1"/>
                </a:solidFill>
                <a:latin typeface="Arial" panose="020B0604020202020204" pitchFamily="34" charset="0"/>
                <a:ea typeface="+mn-ea"/>
                <a:cs typeface="Arial" panose="020B0604020202020204" pitchFamily="34" charset="0"/>
              </a:rPr>
              <a:t> </a:t>
            </a:r>
            <a:r>
              <a:rPr lang="en-US" sz="1100" b="1" i="1" u="sng" strike="noStrike" kern="1200" baseline="0" dirty="0" err="1">
                <a:solidFill>
                  <a:schemeClr val="tx1"/>
                </a:solidFill>
                <a:latin typeface="Arial" panose="020B0604020202020204" pitchFamily="34" charset="0"/>
                <a:ea typeface="+mn-ea"/>
                <a:cs typeface="Arial" panose="020B0604020202020204" pitchFamily="34" charset="0"/>
              </a:rPr>
              <a:t>prise</a:t>
            </a:r>
            <a:r>
              <a:rPr lang="en-US" sz="1100" b="1" i="1" u="sng" strike="noStrike" kern="1200" baseline="0" dirty="0">
                <a:solidFill>
                  <a:schemeClr val="tx1"/>
                </a:solidFill>
                <a:latin typeface="Arial" panose="020B0604020202020204" pitchFamily="34" charset="0"/>
                <a:ea typeface="+mn-ea"/>
                <a:cs typeface="Arial" panose="020B0604020202020204" pitchFamily="34" charset="0"/>
              </a:rPr>
              <a:t> </a:t>
            </a:r>
            <a:r>
              <a:rPr lang="en-US" sz="1100" b="1" i="1" u="sng" strike="noStrike" kern="1200" baseline="0" dirty="0" err="1">
                <a:solidFill>
                  <a:schemeClr val="tx1"/>
                </a:solidFill>
                <a:latin typeface="Arial" panose="020B0604020202020204" pitchFamily="34" charset="0"/>
                <a:ea typeface="+mn-ea"/>
                <a:cs typeface="Arial" panose="020B0604020202020204" pitchFamily="34" charset="0"/>
              </a:rPr>
              <a:t>efficace</a:t>
            </a:r>
            <a:r>
              <a:rPr lang="en-US" sz="1100" b="1" i="1" u="sng" strike="noStrike" kern="1200" baseline="0" dirty="0">
                <a:solidFill>
                  <a:schemeClr val="tx1"/>
                </a:solidFill>
                <a:latin typeface="Arial" panose="020B0604020202020204" pitchFamily="34" charset="0"/>
                <a:ea typeface="+mn-ea"/>
                <a:cs typeface="Arial" panose="020B0604020202020204" pitchFamily="34" charset="0"/>
              </a:rPr>
              <a:t> : </a:t>
            </a:r>
            <a:r>
              <a:rPr lang="fr-CA" sz="1200" b="1" kern="1200" dirty="0">
                <a:solidFill>
                  <a:schemeClr val="tx1"/>
                </a:solidFill>
                <a:effectLst/>
                <a:latin typeface="+mn-lt"/>
                <a:ea typeface="+mn-ea"/>
                <a:cs typeface="+mn-cs"/>
              </a:rPr>
              <a:t>Cliquez sur le lien dans la diapositive.</a:t>
            </a:r>
            <a:endParaRPr lang="en-CA" sz="1200" b="1" kern="1200" dirty="0">
              <a:solidFill>
                <a:schemeClr val="tx1"/>
              </a:solidFill>
              <a:effectLst/>
              <a:latin typeface="+mn-lt"/>
              <a:ea typeface="+mn-ea"/>
              <a:cs typeface="+mn-cs"/>
            </a:endParaRP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endParaRPr lang="en-US" sz="1100" b="1" i="1" u="sng" strike="noStrike" kern="1200" baseline="0" dirty="0">
              <a:solidFill>
                <a:schemeClr val="tx1"/>
              </a:solidFill>
              <a:latin typeface="Arial" panose="020B0604020202020204" pitchFamily="34" charset="0"/>
              <a:ea typeface="+mn-ea"/>
              <a:cs typeface="Arial" panose="020B0604020202020204" pitchFamily="34" charset="0"/>
            </a:endParaRPr>
          </a:p>
          <a:p>
            <a:pPr eaLnBrk="1" hangingPunct="1">
              <a:buFont typeface="Wingdings" pitchFamily="2" charset="2"/>
              <a:buNone/>
              <a:defRPr/>
            </a:pPr>
            <a:endParaRPr lang="fr-CA"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B32C3E3D-B2B7-4C7F-836A-7943D2BA8F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fld id="{C08E8ADA-1BB8-4567-ABC1-9B584F1A01CA}" type="slidenum">
              <a:rPr lang="fr-CA" altLang="en-US" sz="1200"/>
              <a:pPr/>
              <a:t>18</a:t>
            </a:fld>
            <a:endParaRPr lang="fr-CA" altLang="en-US" sz="1200"/>
          </a:p>
        </p:txBody>
      </p:sp>
      <p:sp>
        <p:nvSpPr>
          <p:cNvPr id="44035" name="Rectangle 2">
            <a:extLst>
              <a:ext uri="{FF2B5EF4-FFF2-40B4-BE49-F238E27FC236}">
                <a16:creationId xmlns:a16="http://schemas.microsoft.com/office/drawing/2014/main" id="{A72EE907-57ED-4A25-B164-05A4EF8B1CE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a:extLst>
              <a:ext uri="{FF2B5EF4-FFF2-40B4-BE49-F238E27FC236}">
                <a16:creationId xmlns:a16="http://schemas.microsoft.com/office/drawing/2014/main" id="{DAC3BD5A-28C3-411F-BDB8-9CD402036CC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pPr rtl="0"/>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Quelles différences remarquez-vous entre une bonne prise et une mauvaise prise?</a:t>
            </a:r>
          </a:p>
          <a:p>
            <a:pPr rtl="0"/>
            <a:endParaRPr lang="en-CA" sz="1100" b="1"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Bonne prise :</a:t>
            </a:r>
          </a:p>
          <a:p>
            <a:pPr rtl="0"/>
            <a:endParaRPr lang="en-CA" sz="1100" b="1" i="0" u="none" strike="noStrike" kern="1200" baseline="0" dirty="0">
              <a:solidFill>
                <a:schemeClr val="tx1"/>
              </a:solidFill>
              <a:latin typeface="Arial" panose="020B0604020202020204" pitchFamily="34" charset="0"/>
              <a:ea typeface="+mn-ea"/>
              <a:cs typeface="Arial" panose="020B0604020202020204" pitchFamily="34" charset="0"/>
            </a:endParaRP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Le menton touche le sein.</a:t>
            </a: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Le nez est éloigné du sein.</a:t>
            </a: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La bouche est grande ouverte et les lèvres sont retroussées.</a:t>
            </a: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L’aréole est plus visible au-dessus qu’en dessous de la bouche. La prise est asymétrique.</a:t>
            </a:r>
          </a:p>
          <a:p>
            <a:pPr rtl="0"/>
            <a:endParaRPr lang="en-CA"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Mauvaise prise :</a:t>
            </a:r>
          </a:p>
          <a:p>
            <a:pPr rtl="0"/>
            <a:endParaRPr lang="en-CA" sz="1100" b="1" i="0" u="none" strike="noStrike" kern="1200" baseline="0" dirty="0">
              <a:solidFill>
                <a:schemeClr val="tx1"/>
              </a:solidFill>
              <a:latin typeface="Arial" panose="020B0604020202020204" pitchFamily="34" charset="0"/>
              <a:ea typeface="+mn-ea"/>
              <a:cs typeface="Arial" panose="020B0604020202020204" pitchFamily="34" charset="0"/>
            </a:endParaRP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Menton éloigné du sein.</a:t>
            </a: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La bouche n’est pas grande ouverte.</a:t>
            </a: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La lèvre inférieure est dirigée vers l’extérieur ou est rentrée.</a:t>
            </a: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L’aréole est plus visible en dessous de la bouche qu’au-dessus ou également visible.</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Si vous ressentez une douleur, retirez le bébé du sein. </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Pour ce faire, insérez doucement un doigt </a:t>
            </a:r>
            <a:r>
              <a:rPr lang="fr-CA" sz="1100" b="0" i="0" u="sng" strike="noStrike" kern="1200" baseline="0" dirty="0">
                <a:solidFill>
                  <a:schemeClr val="tx1"/>
                </a:solidFill>
                <a:latin typeface="Arial" panose="020B0604020202020204" pitchFamily="34" charset="0"/>
                <a:ea typeface="+mn-ea"/>
                <a:cs typeface="Arial" panose="020B0604020202020204" pitchFamily="34" charset="0"/>
              </a:rPr>
              <a:t>au coin </a:t>
            </a: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des lèvres, arrêtez la succion et retirez rapidement le bébé du sein pour éviter des dommages permanents. Cela indiquera également au bébé que la prise du sein n’était pas adéquate.</a:t>
            </a:r>
          </a:p>
          <a:p>
            <a:pPr rtl="0"/>
            <a:endParaRPr lang="en-CA"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eaLnBrk="1" hangingPunct="1">
              <a:lnSpc>
                <a:spcPct val="90000"/>
              </a:lnSpc>
            </a:pPr>
            <a:endParaRPr lang="en-CA" altLang="en-US" sz="1100" noProof="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AFFE1AFD-1CEF-4EED-A224-0B02895667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B7F85CA5-03C6-46C5-A1FD-C847C6BCC7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rtl="0"/>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Quelles différences observez-vous?</a:t>
            </a:r>
          </a:p>
          <a:p>
            <a:pPr rtl="0"/>
            <a:endParaRPr lang="en-CA" sz="1100" b="1"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Bonne prise :</a:t>
            </a:r>
          </a:p>
          <a:p>
            <a:pPr rtl="0"/>
            <a:endParaRPr lang="en-CA" sz="1100" b="1"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Le mamelon est arrondi</a:t>
            </a:r>
          </a:p>
          <a:p>
            <a:pPr rtl="0"/>
            <a:endParaRPr lang="en-CA"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Mauvaise prise</a:t>
            </a:r>
          </a:p>
          <a:p>
            <a:pPr rtl="0"/>
            <a:endParaRPr lang="en-CA" sz="1100" b="1"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Le mamelon est aplati et pincé </a:t>
            </a:r>
          </a:p>
          <a:p>
            <a:pPr rtl="0"/>
            <a:endParaRPr lang="en-CA"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Une mauvaise prise du sein peut faire en sorte que les mamelons soient douloureux, que le bébé soit affamé et que la production de lait maternel soit réduite. Si vous éprouvez de la douleur lorsque le bébé est au sein (pas un malaise passager), il se peut que le problème soit dû à une mauvaise prise du sein. </a:t>
            </a:r>
          </a:p>
          <a:p>
            <a:pPr rtl="0"/>
            <a:endParaRPr lang="en-CA"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Retirez doucement le bébé du sein et recommencez. </a:t>
            </a:r>
          </a:p>
          <a:p>
            <a:pPr rtl="0"/>
            <a:endParaRPr lang="en-CA"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Rappel :</a:t>
            </a: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 Pour retirer le bébé du sein et interrompre la succion, insérez doucement un doigt </a:t>
            </a:r>
            <a:r>
              <a:rPr lang="fr-CA" sz="1100" b="0" i="0" u="sng" strike="noStrike" kern="1200" baseline="0" dirty="0">
                <a:solidFill>
                  <a:schemeClr val="tx1"/>
                </a:solidFill>
                <a:latin typeface="Arial" panose="020B0604020202020204" pitchFamily="34" charset="0"/>
                <a:ea typeface="+mn-ea"/>
                <a:cs typeface="Arial" panose="020B0604020202020204" pitchFamily="34" charset="0"/>
              </a:rPr>
              <a:t>au coin </a:t>
            </a: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des lèvres du bébé et laissez-le dans la bouche du bébé entre les gencives jusqu’à ce que le bébé soit complètement retiré du sein. Si vous ne faites que « briser la succion », le bébé risque de fermer la bouche sur le mamelon au moment où il est retiré, ce qui pourrait endommager le mamelon. </a:t>
            </a:r>
          </a:p>
          <a:p>
            <a:endParaRPr lang="en-CA" altLang="en-US" noProof="0" dirty="0"/>
          </a:p>
        </p:txBody>
      </p:sp>
      <p:sp>
        <p:nvSpPr>
          <p:cNvPr id="46084" name="Slide Number Placeholder 3">
            <a:extLst>
              <a:ext uri="{FF2B5EF4-FFF2-40B4-BE49-F238E27FC236}">
                <a16:creationId xmlns:a16="http://schemas.microsoft.com/office/drawing/2014/main" id="{5BB1598A-3F52-46BA-9BD6-8368EFF0FA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fld id="{FC6A9E1C-7318-4AE0-9FB0-7EF9F0EFC21F}" type="slidenum">
              <a:rPr lang="fr-CA" altLang="en-US" sz="1200"/>
              <a:pPr/>
              <a:t>19</a:t>
            </a:fld>
            <a:endParaRPr lang="fr-CA"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C5B95288-E264-4D1E-8C1B-FB90B3DE83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B1997819-1EC9-485C-B322-C29CDCB3E7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r>
              <a:rPr lang="fr-CA" altLang="en-US" sz="1100" b="1" dirty="0">
                <a:latin typeface="Arial" panose="020B0604020202020204" pitchFamily="34" charset="0"/>
                <a:cs typeface="Arial" panose="020B0604020202020204" pitchFamily="34" charset="0"/>
              </a:rPr>
              <a:t>Voici les objectifs du cours : </a:t>
            </a:r>
          </a:p>
          <a:p>
            <a:endParaRPr lang="fr-CA" altLang="en-US" sz="11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altLang="en-US" sz="1100" dirty="0">
                <a:latin typeface="Arial" panose="020B0604020202020204" pitchFamily="34" charset="0"/>
                <a:cs typeface="Arial" panose="020B0604020202020204" pitchFamily="34" charset="0"/>
              </a:rPr>
              <a:t>L’importance de l’allaitement pour une meilleure santé </a:t>
            </a:r>
          </a:p>
          <a:p>
            <a:pPr marL="171450" indent="-171450">
              <a:buFont typeface="Arial" panose="020B0604020202020204" pitchFamily="34" charset="0"/>
              <a:buChar char="•"/>
            </a:pPr>
            <a:r>
              <a:rPr lang="fr-CA" altLang="en-US" sz="1100" dirty="0">
                <a:latin typeface="Arial" panose="020B0604020202020204" pitchFamily="34" charset="0"/>
                <a:cs typeface="Arial" panose="020B0604020202020204" pitchFamily="34" charset="0"/>
              </a:rPr>
              <a:t>Comment bien démarrer l’allaitement</a:t>
            </a:r>
          </a:p>
          <a:p>
            <a:pPr marL="171450" indent="-171450">
              <a:buFont typeface="Arial" panose="020B0604020202020204" pitchFamily="34" charset="0"/>
              <a:buChar char="•"/>
            </a:pPr>
            <a:r>
              <a:rPr lang="fr-CA" altLang="en-US" sz="1100" dirty="0">
                <a:latin typeface="Arial" panose="020B0604020202020204" pitchFamily="34" charset="0"/>
                <a:cs typeface="Arial" panose="020B0604020202020204" pitchFamily="34" charset="0"/>
              </a:rPr>
              <a:t>Des conseils pour faciliter l’allaitement</a:t>
            </a:r>
          </a:p>
          <a:p>
            <a:pPr marL="171450" indent="-171450">
              <a:buFont typeface="Arial" panose="020B0604020202020204" pitchFamily="34" charset="0"/>
              <a:buChar char="•"/>
            </a:pPr>
            <a:r>
              <a:rPr lang="fr-CA" altLang="en-US" sz="1100" dirty="0">
                <a:latin typeface="Arial" panose="020B0604020202020204" pitchFamily="34" charset="0"/>
                <a:cs typeface="Arial" panose="020B0604020202020204" pitchFamily="34" charset="0"/>
              </a:rPr>
              <a:t>L’importance du soutien familial et communautaire, et où le trouver</a:t>
            </a:r>
          </a:p>
          <a:p>
            <a:endParaRPr lang="fr-CA" altLang="en-US" sz="1100" dirty="0">
              <a:latin typeface="Arial" panose="020B0604020202020204" pitchFamily="34" charset="0"/>
              <a:cs typeface="Arial" panose="020B0604020202020204" pitchFamily="34" charset="0"/>
            </a:endParaRPr>
          </a:p>
          <a:p>
            <a:r>
              <a:rPr lang="fr-CA" altLang="en-US" sz="1100" dirty="0">
                <a:latin typeface="Arial" panose="020B0604020202020204" pitchFamily="34" charset="0"/>
                <a:cs typeface="Arial" panose="020B0604020202020204" pitchFamily="34" charset="0"/>
              </a:rPr>
              <a:t>Ce cours comporte des renseignements sur l’allaitement qui vous aideront à vous préparer avant la naissance de votre bébé, car le temps d’hospitalisation est généralement assez court et chargé. Être bien préparé est un premier pas positif.</a:t>
            </a:r>
          </a:p>
          <a:p>
            <a:endParaRPr lang="fr-CA" altLang="en-US" sz="1100" dirty="0">
              <a:latin typeface="Arial" panose="020B0604020202020204" pitchFamily="34" charset="0"/>
              <a:cs typeface="Arial" panose="020B0604020202020204" pitchFamily="34" charset="0"/>
            </a:endParaRPr>
          </a:p>
          <a:p>
            <a:r>
              <a:rPr lang="fr-CA" altLang="en-US" sz="1100" b="1" dirty="0">
                <a:latin typeface="Arial" panose="020B0604020202020204" pitchFamily="34" charset="0"/>
                <a:cs typeface="Arial" panose="020B0604020202020204" pitchFamily="34" charset="0"/>
              </a:rPr>
              <a:t>Votre séjour à l’hôpital :</a:t>
            </a:r>
          </a:p>
          <a:p>
            <a:r>
              <a:rPr lang="fr-CA" altLang="en-US" sz="1100" dirty="0">
                <a:latin typeface="Arial" panose="020B0604020202020204" pitchFamily="34" charset="0"/>
                <a:cs typeface="Arial" panose="020B0604020202020204" pitchFamily="34" charset="0"/>
              </a:rPr>
              <a:t>La plupart des mères restent à l’hôpital entre 24 et 72 heures. Cela dépend de la façon dont vous vous remettez de la naissance et de la façon dont votre bébé apprend à se nourrir. N’oubliez pas que l’équipe de soins de santé est là pour vous aider à vous familiariser avec votre nouveau rôle de parent.</a:t>
            </a:r>
          </a:p>
          <a:p>
            <a:endParaRPr lang="fr-CA" altLang="en-US" sz="1100" dirty="0">
              <a:latin typeface="Arial" panose="020B0604020202020204" pitchFamily="34" charset="0"/>
              <a:cs typeface="Arial" panose="020B0604020202020204" pitchFamily="34" charset="0"/>
            </a:endParaRPr>
          </a:p>
          <a:p>
            <a:r>
              <a:rPr lang="fr-CA" altLang="en-US" sz="1100" dirty="0">
                <a:latin typeface="Arial" panose="020B0604020202020204" pitchFamily="34" charset="0"/>
                <a:cs typeface="Arial" panose="020B0604020202020204" pitchFamily="34" charset="0"/>
              </a:rPr>
              <a:t>Les professionnels de la santé travaillant dans le service de maternité ont suivi un cours spécialisé sur l’allaitement. Ils peuvent vous guider pendant votre grossesse et dès la naissance de votre enfant. </a:t>
            </a:r>
          </a:p>
          <a:p>
            <a:endParaRPr lang="fr-CA" altLang="en-US" sz="1100" dirty="0">
              <a:latin typeface="Arial" panose="020B0604020202020204" pitchFamily="34" charset="0"/>
              <a:cs typeface="Arial" panose="020B0604020202020204" pitchFamily="34" charset="0"/>
            </a:endParaRPr>
          </a:p>
          <a:p>
            <a:r>
              <a:rPr lang="fr-CA" altLang="en-US" sz="1100" dirty="0">
                <a:latin typeface="Arial" panose="020B0604020202020204" pitchFamily="34" charset="0"/>
                <a:cs typeface="Arial" panose="020B0604020202020204" pitchFamily="34" charset="0"/>
              </a:rPr>
              <a:t>Des consultantes en lactation sont également disponibles pour des consultations. Elles sont qualifiées pour traiter des problèmes plus approfondis, s’ils surviennent, et sont en mesure de vous aider et de vous guider dans votre démarche d’allaitement. </a:t>
            </a:r>
          </a:p>
          <a:p>
            <a:endParaRPr lang="fr-CA" altLang="en-US" sz="1100" dirty="0">
              <a:latin typeface="Arial" panose="020B0604020202020204" pitchFamily="34" charset="0"/>
              <a:cs typeface="Arial" panose="020B0604020202020204" pitchFamily="34" charset="0"/>
            </a:endParaRPr>
          </a:p>
          <a:p>
            <a:r>
              <a:rPr lang="fr-CA" altLang="en-US" sz="1100" b="1" dirty="0">
                <a:latin typeface="Arial" panose="020B0604020202020204" pitchFamily="34" charset="0"/>
                <a:cs typeface="Arial" panose="020B0604020202020204" pitchFamily="34" charset="0"/>
              </a:rPr>
              <a:t>Rappelez-vous :</a:t>
            </a:r>
          </a:p>
          <a:p>
            <a:r>
              <a:rPr lang="fr-CA" altLang="en-US" sz="1100" dirty="0">
                <a:latin typeface="Arial" panose="020B0604020202020204" pitchFamily="34" charset="0"/>
                <a:cs typeface="Arial" panose="020B0604020202020204" pitchFamily="34" charset="0"/>
              </a:rPr>
              <a:t>Votre bébé va demander à boire souvent, le jour comme la nuit, il est donc important de vous reposer le plus possible pendant la journée. </a:t>
            </a:r>
          </a:p>
          <a:p>
            <a:r>
              <a:rPr lang="fr-CA" altLang="en-US" sz="1100" dirty="0">
                <a:latin typeface="Arial" panose="020B0604020202020204" pitchFamily="34" charset="0"/>
                <a:cs typeface="Arial" panose="020B0604020202020204" pitchFamily="34" charset="0"/>
              </a:rPr>
              <a:t>Si vous avez des inquiétudes ou des questions avant de retournez à la maison, parlez-en à votre infirmière.</a:t>
            </a:r>
          </a:p>
          <a:p>
            <a:endParaRPr lang="fr-CA" altLang="en-US" sz="1100" dirty="0">
              <a:latin typeface="Arial" panose="020B0604020202020204" pitchFamily="34" charset="0"/>
              <a:cs typeface="Arial" panose="020B0604020202020204" pitchFamily="34" charset="0"/>
            </a:endParaRPr>
          </a:p>
          <a:p>
            <a:endParaRPr lang="en-US" altLang="en-US" dirty="0"/>
          </a:p>
        </p:txBody>
      </p:sp>
      <p:sp>
        <p:nvSpPr>
          <p:cNvPr id="9220" name="Slide Number Placeholder 3">
            <a:extLst>
              <a:ext uri="{FF2B5EF4-FFF2-40B4-BE49-F238E27FC236}">
                <a16:creationId xmlns:a16="http://schemas.microsoft.com/office/drawing/2014/main" id="{630621F5-0802-4D57-ADFB-67111AA641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fld id="{D9007877-E721-4540-AD1D-2E94FA191795}" type="slidenum">
              <a:rPr lang="fr-CA" altLang="en-US" sz="1200"/>
              <a:pPr/>
              <a:t>2</a:t>
            </a:fld>
            <a:endParaRPr lang="fr-CA"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0E0797D6-2227-4E06-9843-236846B52C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824154AD-9CD6-4FE0-9934-C3007B36EC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rtl="0"/>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Que pouvez-vous observer?</a:t>
            </a:r>
          </a:p>
          <a:p>
            <a:pPr rtl="0"/>
            <a:endParaRPr lang="en-CA" sz="1100" b="1" i="1"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Image 1</a:t>
            </a:r>
          </a:p>
          <a:p>
            <a:pPr rtl="0"/>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Bonne prise :</a:t>
            </a:r>
          </a:p>
          <a:p>
            <a:pPr rtl="0"/>
            <a:endParaRPr lang="en-CA" sz="1100" b="1" i="0" u="none" strike="noStrike" kern="1200" baseline="0" dirty="0">
              <a:solidFill>
                <a:schemeClr val="tx1"/>
              </a:solidFill>
              <a:latin typeface="Arial" panose="020B0604020202020204" pitchFamily="34" charset="0"/>
              <a:ea typeface="+mn-ea"/>
              <a:cs typeface="Arial" panose="020B0604020202020204" pitchFamily="34" charset="0"/>
            </a:endParaRP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Le menton touche le sein.</a:t>
            </a: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Le nez est éloigné du sein.</a:t>
            </a: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La bouche est grande ouverte.</a:t>
            </a: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L’aréole est plus visible au-dessus qu’en dessous de la bouche.</a:t>
            </a: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Les joues semblent être pleines et arrondies (pas de creux).</a:t>
            </a:r>
          </a:p>
          <a:p>
            <a:pPr marL="171450" indent="-171450" rtl="0">
              <a:buFont typeface="Arial" panose="020B0604020202020204" pitchFamily="34" charset="0"/>
              <a:buChar char="•"/>
            </a:pPr>
            <a:endParaRPr lang="en-CA" sz="1100" b="1"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Image 2</a:t>
            </a:r>
          </a:p>
          <a:p>
            <a:pPr rtl="0"/>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Bonne prise :</a:t>
            </a:r>
          </a:p>
          <a:p>
            <a:pPr rtl="0"/>
            <a:endParaRPr lang="en-CA" sz="1100" b="1" i="0" u="none" strike="noStrike" kern="1200" baseline="0" dirty="0">
              <a:solidFill>
                <a:schemeClr val="tx1"/>
              </a:solidFill>
              <a:latin typeface="Arial" panose="020B0604020202020204" pitchFamily="34" charset="0"/>
              <a:ea typeface="+mn-ea"/>
              <a:cs typeface="Arial" panose="020B0604020202020204" pitchFamily="34" charset="0"/>
            </a:endParaRP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Le menton touche le sein.</a:t>
            </a: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La bouche est grande ouverte.</a:t>
            </a: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Les deux lèvres sont retroussées (tournées vers l’extérieur).</a:t>
            </a: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L’aréole est plus visible au-dessus qu’en dessous de la bouche.</a:t>
            </a: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Les joues semblent être pleines et arrondies (pas de creux).</a:t>
            </a:r>
          </a:p>
          <a:p>
            <a:pPr marL="171450" indent="-171450" rtl="0">
              <a:buFont typeface="Arial" panose="020B0604020202020204" pitchFamily="34" charset="0"/>
              <a:buChar char="•"/>
            </a:pPr>
            <a:endParaRPr lang="en-CA" sz="1200" b="0" i="0" u="none" strike="noStrike" kern="1200" baseline="0" dirty="0">
              <a:solidFill>
                <a:schemeClr val="tx1"/>
              </a:solidFill>
              <a:latin typeface="+mn-lt"/>
              <a:ea typeface="+mn-ea"/>
              <a:cs typeface="+mn-cs"/>
            </a:endParaRPr>
          </a:p>
          <a:p>
            <a:endParaRPr lang="fr-CA" altLang="en-US" dirty="0"/>
          </a:p>
        </p:txBody>
      </p:sp>
      <p:sp>
        <p:nvSpPr>
          <p:cNvPr id="48132" name="Slide Number Placeholder 3">
            <a:extLst>
              <a:ext uri="{FF2B5EF4-FFF2-40B4-BE49-F238E27FC236}">
                <a16:creationId xmlns:a16="http://schemas.microsoft.com/office/drawing/2014/main" id="{F6855C4A-DC43-4A11-A507-F1A4C12722A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fld id="{08C6C30E-17A3-4D16-BB08-2DF59D0D82C5}" type="slidenum">
              <a:rPr lang="fr-CA" altLang="en-US" sz="1200"/>
              <a:pPr/>
              <a:t>20</a:t>
            </a:fld>
            <a:endParaRPr lang="fr-CA"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B2AEE02D-8A21-4688-9035-C9E768F350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fld id="{25DD72FE-DE11-4E67-A661-30D457426E21}" type="slidenum">
              <a:rPr lang="fr-CA" altLang="en-US" sz="1200"/>
              <a:pPr/>
              <a:t>21</a:t>
            </a:fld>
            <a:endParaRPr lang="fr-CA" altLang="en-US" sz="1200"/>
          </a:p>
        </p:txBody>
      </p:sp>
      <p:sp>
        <p:nvSpPr>
          <p:cNvPr id="50179" name="Rectangle 2">
            <a:extLst>
              <a:ext uri="{FF2B5EF4-FFF2-40B4-BE49-F238E27FC236}">
                <a16:creationId xmlns:a16="http://schemas.microsoft.com/office/drawing/2014/main" id="{00EA401C-C2E0-428C-AF5C-D2B8EE282E2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a:extLst>
              <a:ext uri="{FF2B5EF4-FFF2-40B4-BE49-F238E27FC236}">
                <a16:creationId xmlns:a16="http://schemas.microsoft.com/office/drawing/2014/main" id="{4D65B0EA-EC7F-43E1-B283-66ABF7EEE4E1}"/>
              </a:ext>
            </a:extLst>
          </p:cNvPr>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10000"/>
          </a:bodyPr>
          <a:lstStyle/>
          <a:p>
            <a:pPr rtl="0"/>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Que pouvez-vous observer?</a:t>
            </a:r>
          </a:p>
          <a:p>
            <a:pPr rtl="0"/>
            <a:endParaRPr lang="en-CA" sz="1100" b="1" i="1"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Image 1</a:t>
            </a:r>
          </a:p>
          <a:p>
            <a:pPr rtl="0"/>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Mauvaise prise</a:t>
            </a:r>
          </a:p>
          <a:p>
            <a:pPr rtl="0"/>
            <a:endParaRPr lang="en-CA" sz="1100" b="1"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Le menton est loin du sein.</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La bouche n’est pas grande ouverte.</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L’aréole est plus visible en dessous de la bouche qu’au-dessus ou également visible.</a:t>
            </a:r>
          </a:p>
          <a:p>
            <a:pPr rtl="0"/>
            <a:endParaRPr lang="en-CA" sz="1100" b="1"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Image 2</a:t>
            </a:r>
          </a:p>
          <a:p>
            <a:pPr rtl="0"/>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Mauvaise prise</a:t>
            </a:r>
          </a:p>
          <a:p>
            <a:pPr rtl="0"/>
            <a:endParaRPr lang="en-CA" sz="1100" b="1"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La bouche n’est pas grande ouverte.</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La lèvre supérieure est tournée vers l’intérieur.</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L’aréole est plus visible en dessous de la bouche qu’au-dessus ou également visible.</a:t>
            </a:r>
          </a:p>
          <a:p>
            <a:pPr rtl="0"/>
            <a:endParaRPr lang="en-CA" sz="1100" b="1" i="1"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1" i="1" u="none" strike="noStrike" kern="1200" baseline="0" dirty="0">
                <a:solidFill>
                  <a:schemeClr val="tx1"/>
                </a:solidFill>
                <a:latin typeface="Arial" panose="020B0604020202020204" pitchFamily="34" charset="0"/>
                <a:ea typeface="+mn-ea"/>
                <a:cs typeface="Arial" panose="020B0604020202020204" pitchFamily="34" charset="0"/>
              </a:rPr>
              <a:t>Une mauvaise prise du sein est la principale cause des mamelons douloureux.</a:t>
            </a:r>
          </a:p>
          <a:p>
            <a:pPr rtl="0"/>
            <a:endParaRPr lang="en-CA" sz="1100" b="1" i="1"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1" i="1" u="none" strike="noStrike" kern="1200" baseline="0" dirty="0">
                <a:solidFill>
                  <a:schemeClr val="tx1"/>
                </a:solidFill>
                <a:latin typeface="Arial" panose="020B0604020202020204" pitchFamily="34" charset="0"/>
                <a:ea typeface="+mn-ea"/>
                <a:cs typeface="Arial" panose="020B0604020202020204" pitchFamily="34" charset="0"/>
              </a:rPr>
              <a:t>Comment traiter les mamelons douloureux :</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Ayez une bonne prise</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Exprimez le colostrum ou le lait et laissez-le sécher à l’air libre sur le mamelon.</a:t>
            </a:r>
          </a:p>
          <a:p>
            <a:pPr rtl="0"/>
            <a:endParaRPr lang="en-CA"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Le meilleur traitement pour la douleur aux mamelons est de la prévenir. Soyez patiente et attendez que le bébé ouvre sa bouche le plus possible. Observez-les lorsqu’ils bâillent ou lorsqu’ils montrent des signes de faim et qu’ils cherchent le mamelon – voyez comment leur bouche peut ouvrir grand.</a:t>
            </a:r>
          </a:p>
          <a:p>
            <a:pPr eaLnBrk="1" hangingPunct="1">
              <a:defRPr/>
            </a:pPr>
            <a:endParaRPr lang="fr-CA" altLang="en-US" b="1" dirty="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55514B54-281F-4691-AC56-CC9A0638C6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fld id="{DF584EFC-7586-4949-A3D3-1F8B99C72D2C}" type="slidenum">
              <a:rPr lang="fr-CA" altLang="en-US" sz="1200"/>
              <a:pPr/>
              <a:t>22</a:t>
            </a:fld>
            <a:endParaRPr lang="fr-CA" altLang="en-US" sz="1200"/>
          </a:p>
        </p:txBody>
      </p:sp>
      <p:sp>
        <p:nvSpPr>
          <p:cNvPr id="52227" name="Rectangle 2">
            <a:extLst>
              <a:ext uri="{FF2B5EF4-FFF2-40B4-BE49-F238E27FC236}">
                <a16:creationId xmlns:a16="http://schemas.microsoft.com/office/drawing/2014/main" id="{0D0F071B-8CAB-4AB9-AC5B-F88DB0F4A22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8" name="Rectangle 3">
            <a:extLst>
              <a:ext uri="{FF2B5EF4-FFF2-40B4-BE49-F238E27FC236}">
                <a16:creationId xmlns:a16="http://schemas.microsoft.com/office/drawing/2014/main" id="{A0C61261-272F-419E-9D31-0C865F35E6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rtl="0"/>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Pour bien démarrer l’allaitement</a:t>
            </a:r>
          </a:p>
          <a:p>
            <a:pPr rtl="0"/>
            <a:endParaRPr lang="en-CA"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Certaines pratiques aident vraiment à bien commencer l’allaitement alors que d’autres peuvent ralentir les choses. Même si ce n’est pas un début parfait, avec un peu de temps, de patience et de pratique, l’allaitement en vaut toujours la peine. Soyez gentil avec vous-même et donnez-vous du temps. </a:t>
            </a:r>
          </a:p>
          <a:p>
            <a:pPr rtl="0"/>
            <a:endParaRPr lang="en-CA" sz="1100" b="1" i="1" u="sng"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Les parents – les défenseurs :</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En tant que parents, il est important d’être bien informé de tout ce qui concerne le travail et l’accouchement et les effets sur l’allaitement. </a:t>
            </a:r>
          </a:p>
          <a:p>
            <a:pPr rtl="0"/>
            <a:endParaRPr lang="en-CA"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Par exemple, comprendre quels types d’interventions peuvent être utilisés et pourquoi. Il est également important d’établir un plan de naissance et d’en discuter avec votre fournisseur de soins primaires lors des visites prénatales et à l’admission. </a:t>
            </a:r>
          </a:p>
          <a:p>
            <a:pPr rtl="0"/>
            <a:endParaRPr lang="en-CA"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Cependant, vous devez également être conscient que des situations peuvent parfois se présenter et qu’il n’y a aucune garantie que tout se passera comme prévu.</a:t>
            </a:r>
          </a:p>
          <a:p>
            <a:endParaRPr lang="fr-CA" sz="1100" b="1" i="0" u="none" noProof="0" dirty="0">
              <a:latin typeface="Arial" panose="020B0604020202020204" pitchFamily="34" charset="0"/>
              <a:cs typeface="Arial" panose="020B0604020202020204" pitchFamily="34" charset="0"/>
            </a:endParaRPr>
          </a:p>
          <a:p>
            <a:endParaRPr lang="en-CA" altLang="en-US" sz="1100" noProof="0" dirty="0">
              <a:latin typeface="Arial" panose="020B0604020202020204" pitchFamily="34" charset="0"/>
              <a:cs typeface="Arial" panose="020B0604020202020204" pitchFamily="34" charset="0"/>
            </a:endParaRPr>
          </a:p>
          <a:p>
            <a:endParaRPr lang="en-CA"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238A6BBE-7454-4DB7-817E-E50DE83E20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9D4EE820-ECAF-4044-8F94-65F379F2B8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rtl="0"/>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Travail et accouchement</a:t>
            </a:r>
          </a:p>
          <a:p>
            <a:pPr rtl="0"/>
            <a:endParaRPr lang="en-CA" sz="1100" b="1"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Les méthodes non pharmacologiques pour le confort pendant l’accouchement sont une priorité. Les recherches montrent que certaines interventions pendant le travail (comme les médicaments et les actes médicaux) peuvent avoir un effet sur la vivacité du bébé, sa capacité à coordonner la succion, la déglutition et la respiration, qui sont nécessaires à un allaitement efficace. </a:t>
            </a:r>
          </a:p>
          <a:p>
            <a:pPr rtl="0"/>
            <a:endParaRPr lang="en-CA"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Discutez avec votre fournisseur de soins primaires des possibilités de soulagement de la douleur pendant le travail et l’accouchement. Posez des questions afin d’avoir les renseignements dont vous avez besoin avant le début du travail et prenez une décision éclairée en fonction de ce qui vous convient le mieux!</a:t>
            </a:r>
          </a:p>
          <a:p>
            <a:pPr rtl="0"/>
            <a:endParaRPr lang="en-CA"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Si vous avez besoin d’interventions qui rendent le bébé un peu plus somnolent après la naissance, gardez votre bébé avec vous, peau contre peau, autant que possible. Commencez l’expression manuelle fréquemment pour pouvoir utiliser votre colostrum lorsque le bébé est endormi et qu’il ne prendra peut-être pas le sein correctement. Cela aidera le bébé à s’éveiller et à téter plus efficacement. Aussi, le bébé recevra l’alimentation nécessaire et vous n’aurez pas à vous soucier de l’utilisation d’autres types de lait. </a:t>
            </a:r>
          </a:p>
          <a:p>
            <a:pPr rtl="0"/>
            <a:endParaRPr lang="en-CA"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La patience est une compétence parentale importante à avoir et vous pouvez la pratiquer pendant cette période de somnolence!</a:t>
            </a:r>
          </a:p>
          <a:p>
            <a:pPr rtl="0"/>
            <a:endParaRPr lang="en-CA" sz="1100" b="0" i="0" u="none" strike="noStrike" kern="1200" baseline="0" dirty="0">
              <a:solidFill>
                <a:schemeClr val="tx1"/>
              </a:solidFill>
              <a:latin typeface="Arial" panose="020B0604020202020204" pitchFamily="34" charset="0"/>
              <a:ea typeface="+mn-ea"/>
              <a:cs typeface="Arial" panose="020B0604020202020204" pitchFamily="34" charset="0"/>
            </a:endParaRPr>
          </a:p>
          <a:p>
            <a:endParaRPr lang="en-CA" altLang="en-US" b="1" noProof="0" dirty="0"/>
          </a:p>
        </p:txBody>
      </p:sp>
      <p:sp>
        <p:nvSpPr>
          <p:cNvPr id="80900" name="Slide Number Placeholder 3">
            <a:extLst>
              <a:ext uri="{FF2B5EF4-FFF2-40B4-BE49-F238E27FC236}">
                <a16:creationId xmlns:a16="http://schemas.microsoft.com/office/drawing/2014/main" id="{BF8D3FFB-5058-4113-B12F-FA1EA7697F9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A4A81E-6C59-4532-9B7E-FAFAFD82EDB9}" type="slidenum">
              <a:rPr kumimoji="0" lang="fr-CA"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fr-CA" altLang="en-US" sz="12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48" charset="-128"/>
              <a:cs typeface="+mn-cs"/>
            </a:endParaRPr>
          </a:p>
        </p:txBody>
      </p:sp>
    </p:spTree>
    <p:extLst>
      <p:ext uri="{BB962C8B-B14F-4D97-AF65-F5344CB8AC3E}">
        <p14:creationId xmlns:p14="http://schemas.microsoft.com/office/powerpoint/2010/main" val="2620772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6A915D72-4712-4685-82B4-E3B8B83F48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3213DA4A-2357-4DBC-8D40-4F5127A38363}"/>
              </a:ext>
            </a:extLst>
          </p:cNvPr>
          <p:cNvSpPr>
            <a:spLocks noGrp="1"/>
          </p:cNvSpPr>
          <p:nvPr>
            <p:ph type="body" idx="1"/>
          </p:nvPr>
        </p:nvSpPr>
        <p:spPr bwMode="auto"/>
        <p:txBody>
          <a:bodyPr wrap="square" numCol="1" anchor="t" anchorCtr="0" compatLnSpc="1">
            <a:prstTxWarp prst="textNoShape">
              <a:avLst/>
            </a:prstTxWarp>
            <a:normAutofit/>
          </a:bodyPr>
          <a:lstStyle/>
          <a:p>
            <a:pPr rtl="0"/>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Peau à peau</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Le contact de peau à peau est le début d’une relation extraordinaire entre vous et votre bébé.</a:t>
            </a:r>
          </a:p>
          <a:p>
            <a:pPr rtl="0"/>
            <a:endParaRPr lang="fr-CA"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1" i="1" u="none" strike="noStrike" kern="1200" baseline="0" dirty="0">
                <a:solidFill>
                  <a:schemeClr val="tx1"/>
                </a:solidFill>
                <a:latin typeface="Arial" panose="020B0604020202020204" pitchFamily="34" charset="0"/>
                <a:ea typeface="+mn-ea"/>
                <a:cs typeface="Arial" panose="020B0604020202020204" pitchFamily="34" charset="0"/>
              </a:rPr>
              <a:t>Il vous aide à : </a:t>
            </a:r>
          </a:p>
          <a:p>
            <a:pPr rtl="0"/>
            <a:endParaRPr lang="en-US" sz="1100" b="1" i="1" u="sng" strike="noStrike" kern="1200" baseline="0" dirty="0">
              <a:solidFill>
                <a:schemeClr val="tx1"/>
              </a:solidFill>
              <a:latin typeface="Arial" panose="020B0604020202020204" pitchFamily="34" charset="0"/>
              <a:ea typeface="+mn-ea"/>
              <a:cs typeface="Arial" panose="020B0604020202020204" pitchFamily="34" charset="0"/>
            </a:endParaRP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créer un sentiment d’attachement avec le bébé </a:t>
            </a: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vous sentir plus en confiance avec le bébé </a:t>
            </a: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récupérer après l’accouchement et réguler les hormones </a:t>
            </a: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reconnaître quand votre bébé a faim </a:t>
            </a: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l’allaitement et la production de lait </a:t>
            </a:r>
          </a:p>
          <a:p>
            <a:pPr marL="171450" indent="-171450" rtl="0">
              <a:buFont typeface="Arial" panose="020B0604020202020204" pitchFamily="34" charset="0"/>
              <a:buChar char="•"/>
            </a:pPr>
            <a:endParaRPr lang="fr-CA"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a:defRPr/>
            </a:pPr>
            <a:endParaRPr lang="en-US" dirty="0"/>
          </a:p>
        </p:txBody>
      </p:sp>
      <p:sp>
        <p:nvSpPr>
          <p:cNvPr id="54276" name="Slide Number Placeholder 3">
            <a:extLst>
              <a:ext uri="{FF2B5EF4-FFF2-40B4-BE49-F238E27FC236}">
                <a16:creationId xmlns:a16="http://schemas.microsoft.com/office/drawing/2014/main" id="{58694A90-99AC-4137-86F2-A8938CDF1F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8B9E186-988D-4246-8BF4-60028ABAD8E2}" type="slidenum">
              <a:rPr kumimoji="0" lang="fr-CA"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fr-CA" altLang="en-US" sz="12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48" charset="-128"/>
              <a:cs typeface="+mn-cs"/>
            </a:endParaRPr>
          </a:p>
        </p:txBody>
      </p:sp>
    </p:spTree>
    <p:extLst>
      <p:ext uri="{BB962C8B-B14F-4D97-AF65-F5344CB8AC3E}">
        <p14:creationId xmlns:p14="http://schemas.microsoft.com/office/powerpoint/2010/main" val="21945840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6A915D72-4712-4685-82B4-E3B8B83F48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3213DA4A-2357-4DBC-8D40-4F5127A38363}"/>
              </a:ext>
            </a:extLst>
          </p:cNvPr>
          <p:cNvSpPr>
            <a:spLocks noGrp="1"/>
          </p:cNvSpPr>
          <p:nvPr>
            <p:ph type="body" idx="1"/>
          </p:nvPr>
        </p:nvSpPr>
        <p:spPr bwMode="auto"/>
        <p:txBody>
          <a:bodyPr wrap="square" numCol="1" anchor="t" anchorCtr="0" compatLnSpc="1">
            <a:prstTxWarp prst="textNoShape">
              <a:avLst/>
            </a:prstTxWarp>
            <a:normAutofit fontScale="70000" lnSpcReduction="20000"/>
          </a:bodyPr>
          <a:lstStyle/>
          <a:p>
            <a:pPr rtl="0"/>
            <a:r>
              <a:rPr lang="fr-CA" sz="1100" b="1" i="1" u="sng" strike="noStrike" kern="1200" baseline="0" dirty="0">
                <a:solidFill>
                  <a:schemeClr val="tx1"/>
                </a:solidFill>
                <a:latin typeface="Arial" panose="020B0604020202020204" pitchFamily="34" charset="0"/>
                <a:ea typeface="+mn-ea"/>
                <a:cs typeface="Arial" panose="020B0604020202020204" pitchFamily="34" charset="0"/>
              </a:rPr>
              <a:t>Il aide votre bébé à:</a:t>
            </a:r>
          </a:p>
          <a:p>
            <a:pPr rtl="0"/>
            <a:endParaRPr lang="fr-CA" sz="1100" b="1" i="1" u="sng" strike="noStrike" kern="1200" baseline="0" dirty="0">
              <a:solidFill>
                <a:schemeClr val="tx1"/>
              </a:solidFill>
              <a:latin typeface="Arial" panose="020B0604020202020204" pitchFamily="34" charset="0"/>
              <a:ea typeface="+mn-ea"/>
              <a:cs typeface="Arial" panose="020B0604020202020204" pitchFamily="34" charset="0"/>
            </a:endParaRP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S’adapter à la vie extérieur</a:t>
            </a: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Stabiliser sa fréquence cardiaque, sa respiration et son taux de sucre dans le sang</a:t>
            </a: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Se garder au chaud et se sentir en sécurité</a:t>
            </a: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Développer une protection contre les bactéries nocives</a:t>
            </a: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Être calme et à moins pleurer</a:t>
            </a:r>
          </a:p>
          <a:p>
            <a:pPr marL="171450" indent="-171450" rtl="0">
              <a:buFont typeface="Arial" panose="020B0604020202020204" pitchFamily="34" charset="0"/>
              <a:buChar char="•"/>
            </a:pPr>
            <a:r>
              <a:rPr lang="en-US" sz="1100" b="0" i="0" u="none" strike="noStrike" kern="1200" baseline="0" dirty="0" err="1">
                <a:solidFill>
                  <a:schemeClr val="tx1"/>
                </a:solidFill>
                <a:latin typeface="Arial" panose="020B0604020202020204" pitchFamily="34" charset="0"/>
                <a:ea typeface="+mn-ea"/>
                <a:cs typeface="Arial" panose="020B0604020202020204" pitchFamily="34" charset="0"/>
              </a:rPr>
              <a:t>Contrôler</a:t>
            </a: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  la </a:t>
            </a:r>
            <a:r>
              <a:rPr lang="en-US" sz="1100" b="0" i="0" u="none" strike="noStrike" kern="1200" baseline="0" dirty="0" err="1">
                <a:solidFill>
                  <a:schemeClr val="tx1"/>
                </a:solidFill>
                <a:latin typeface="Arial" panose="020B0604020202020204" pitchFamily="34" charset="0"/>
                <a:ea typeface="+mn-ea"/>
                <a:cs typeface="Arial" panose="020B0604020202020204" pitchFamily="34" charset="0"/>
              </a:rPr>
              <a:t>douleur</a:t>
            </a:r>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marL="171450" indent="-171450" rtl="0">
              <a:buFont typeface="Arial" panose="020B0604020202020204" pitchFamily="34" charset="0"/>
              <a:buChar char="•"/>
            </a:pPr>
            <a:r>
              <a:rPr lang="en-US" sz="1100" b="0" i="0" u="none" strike="noStrike" kern="1200" baseline="0" dirty="0" err="1">
                <a:solidFill>
                  <a:schemeClr val="tx1"/>
                </a:solidFill>
                <a:latin typeface="Arial" panose="020B0604020202020204" pitchFamily="34" charset="0"/>
                <a:ea typeface="+mn-ea"/>
                <a:cs typeface="Arial" panose="020B0604020202020204" pitchFamily="34" charset="0"/>
              </a:rPr>
              <a:t>Apprendre</a:t>
            </a: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 à </a:t>
            </a:r>
            <a:r>
              <a:rPr lang="en-US" sz="1100" b="0" i="0" u="none" strike="noStrike" kern="1200" baseline="0" dirty="0" err="1">
                <a:solidFill>
                  <a:schemeClr val="tx1"/>
                </a:solidFill>
                <a:latin typeface="Arial" panose="020B0604020202020204" pitchFamily="34" charset="0"/>
                <a:ea typeface="+mn-ea"/>
                <a:cs typeface="Arial" panose="020B0604020202020204" pitchFamily="34" charset="0"/>
              </a:rPr>
              <a:t>téter</a:t>
            </a: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100" b="0" i="0" u="none" strike="noStrike" kern="1200" baseline="0" dirty="0" err="1">
                <a:solidFill>
                  <a:schemeClr val="tx1"/>
                </a:solidFill>
                <a:latin typeface="Arial" panose="020B0604020202020204" pitchFamily="34" charset="0"/>
                <a:ea typeface="+mn-ea"/>
                <a:cs typeface="Arial" panose="020B0604020202020204" pitchFamily="34" charset="0"/>
              </a:rPr>
              <a:t>naturellement</a:t>
            </a:r>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endParaRPr lang="fr-CA" sz="1100" b="1" i="1" u="none" strike="noStrike" kern="1200" baseline="0" dirty="0">
              <a:solidFill>
                <a:schemeClr val="tx1"/>
              </a:solidFill>
              <a:latin typeface="Arial" panose="020B0604020202020204" pitchFamily="34" charset="0"/>
              <a:ea typeface="+mn-ea"/>
              <a:cs typeface="Arial" panose="020B0604020202020204" pitchFamily="34" charset="0"/>
            </a:endParaRPr>
          </a:p>
          <a:p>
            <a:pPr rtl="0"/>
            <a:endParaRPr lang="fr-CA" sz="1100" b="1" i="1"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1" i="1" u="none" strike="noStrike" kern="1200" baseline="0" dirty="0">
                <a:solidFill>
                  <a:schemeClr val="tx1"/>
                </a:solidFill>
                <a:latin typeface="Arial" panose="020B0604020202020204" pitchFamily="34" charset="0"/>
                <a:ea typeface="+mn-ea"/>
                <a:cs typeface="Arial" panose="020B0604020202020204" pitchFamily="34" charset="0"/>
              </a:rPr>
              <a:t>Un contact peau à peau en sécurité</a:t>
            </a:r>
          </a:p>
          <a:p>
            <a:pPr rtl="0"/>
            <a:endParaRPr lang="en-US" sz="1100" b="1" i="1" u="sng"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Le contact et les soins peau à peau devraient commencer </a:t>
            </a:r>
            <a:r>
              <a:rPr lang="fr-CA" sz="1100" b="1" i="1" u="none" strike="noStrike" kern="1200" baseline="0" dirty="0">
                <a:solidFill>
                  <a:schemeClr val="tx1"/>
                </a:solidFill>
                <a:latin typeface="Arial" panose="020B0604020202020204" pitchFamily="34" charset="0"/>
                <a:ea typeface="+mn-ea"/>
                <a:cs typeface="Arial" panose="020B0604020202020204" pitchFamily="34" charset="0"/>
              </a:rPr>
              <a:t>immédiatement</a:t>
            </a: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 après la naissance pour </a:t>
            </a:r>
            <a:r>
              <a:rPr lang="fr-CA" sz="1100" b="1" i="1" u="none" strike="noStrike" kern="1200" baseline="0" dirty="0">
                <a:solidFill>
                  <a:schemeClr val="tx1"/>
                </a:solidFill>
                <a:latin typeface="Arial" panose="020B0604020202020204" pitchFamily="34" charset="0"/>
                <a:ea typeface="+mn-ea"/>
                <a:cs typeface="Arial" panose="020B0604020202020204" pitchFamily="34" charset="0"/>
              </a:rPr>
              <a:t>tous les</a:t>
            </a:r>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 bébés STABLES</a:t>
            </a: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 et </a:t>
            </a:r>
            <a:r>
              <a:rPr lang="fr-CA" sz="1100" b="1" i="1" u="none" strike="noStrike" kern="1200" baseline="0" dirty="0">
                <a:solidFill>
                  <a:schemeClr val="tx1"/>
                </a:solidFill>
                <a:latin typeface="Arial" panose="020B0604020202020204" pitchFamily="34" charset="0"/>
                <a:ea typeface="+mn-ea"/>
                <a:cs typeface="Arial" panose="020B0604020202020204" pitchFamily="34" charset="0"/>
              </a:rPr>
              <a:t>ne devrait pas être interrompu</a:t>
            </a:r>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 </a:t>
            </a: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(sauf pour une raison médicale) pendant les une à deux premières heures, ou jusqu’à ce que la première tétée soit terminée, ou jusqu’à ce que vous vouliez arrêter. Tous les points positifs énumérés ci-dessus se produisent lorsque la mère et le bébé sont ensemble. </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Votre partenaire ou la personne de soutien peut également offrir un contact de peau à peau,</a:t>
            </a:r>
            <a:r>
              <a:rPr lang="fr-CA" sz="1100" b="0" i="1" u="none" strike="noStrike" kern="1200" baseline="0" dirty="0">
                <a:solidFill>
                  <a:schemeClr val="tx1"/>
                </a:solidFill>
                <a:latin typeface="Arial" panose="020B0604020202020204" pitchFamily="34" charset="0"/>
                <a:ea typeface="+mn-ea"/>
                <a:cs typeface="Arial" panose="020B0604020202020204" pitchFamily="34" charset="0"/>
              </a:rPr>
              <a:t> si </a:t>
            </a: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vous ne pouvez pas ou n’êtes pas disponible, et que c’est convenu d’un commun accord. </a:t>
            </a:r>
          </a:p>
          <a:p>
            <a:pPr rtl="0"/>
            <a:endParaRPr lang="en-CA"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Bébé se sent en sécurité en reconnaissant les battements de votre cœur, votre voix et votre odeur. C’est un moment privilégié entre vous et votre bébé. C’est une bonne idée de retarder l’arrivée des visiteurs, des appels, et des envois de courriels ou de SMS. On peut peser, mesurer et baigner le bébé après la première ou les deux premières tétées. Les procédures hospitalières de routine (vitamine K, évaluation, etc.) peuvent être effectuées avec le bébé sur votre poitrine, peau à peau.</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Les soins et le contact peau à peau consistent à placer le bébé sur le ventre, sur votre poitrine nue, avec une couche, immédiatement après la naissance et pendant les premières semaines et les premiers mois de vie. Le bébé devrait être recouvert d’une couverture légère et porter un chapeau (un chapeau est bénéfique pendant les premières heures jusqu’à ce que la température soit régulée et ne devrait pas être nécessaire à long terme). </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a:defRPr/>
            </a:pPr>
            <a:endParaRPr lang="en-US" dirty="0"/>
          </a:p>
        </p:txBody>
      </p:sp>
      <p:sp>
        <p:nvSpPr>
          <p:cNvPr id="54276" name="Slide Number Placeholder 3">
            <a:extLst>
              <a:ext uri="{FF2B5EF4-FFF2-40B4-BE49-F238E27FC236}">
                <a16:creationId xmlns:a16="http://schemas.microsoft.com/office/drawing/2014/main" id="{58694A90-99AC-4137-86F2-A8938CDF1F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8B9E186-988D-4246-8BF4-60028ABAD8E2}" type="slidenum">
              <a:rPr kumimoji="0" lang="fr-CA"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fr-CA" altLang="en-US" sz="12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48" charset="-128"/>
              <a:cs typeface="+mn-cs"/>
            </a:endParaRPr>
          </a:p>
        </p:txBody>
      </p:sp>
    </p:spTree>
    <p:extLst>
      <p:ext uri="{BB962C8B-B14F-4D97-AF65-F5344CB8AC3E}">
        <p14:creationId xmlns:p14="http://schemas.microsoft.com/office/powerpoint/2010/main" val="38847085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2DB2DC02-8B61-4F54-8E98-EF4F22F554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086D311-B482-4D65-B61D-AADC7BE277BF}"/>
              </a:ext>
            </a:extLst>
          </p:cNvPr>
          <p:cNvSpPr>
            <a:spLocks noGrp="1"/>
          </p:cNvSpPr>
          <p:nvPr>
            <p:ph type="body" idx="1"/>
          </p:nvPr>
        </p:nvSpPr>
        <p:spPr/>
        <p:txBody>
          <a:bodyPr>
            <a:normAutofit fontScale="85000" lnSpcReduction="10000"/>
          </a:bodyPr>
          <a:lstStyle/>
          <a:p>
            <a:pPr rtl="0"/>
            <a:r>
              <a:rPr lang="fr-CA" sz="1200" b="1" i="0" u="none" strike="noStrike" kern="1200" baseline="0" dirty="0">
                <a:solidFill>
                  <a:schemeClr val="tx1"/>
                </a:solidFill>
                <a:latin typeface="+mn-lt"/>
                <a:ea typeface="+mn-ea"/>
                <a:cs typeface="+mn-cs"/>
              </a:rPr>
              <a:t>Contact peau à peau sécuritaire</a:t>
            </a:r>
          </a:p>
          <a:p>
            <a:pPr rtl="0"/>
            <a:endParaRPr lang="en-US" sz="1200" b="0" i="0" u="none" strike="noStrike" kern="1200" baseline="0" dirty="0">
              <a:solidFill>
                <a:schemeClr val="tx1"/>
              </a:solidFill>
              <a:latin typeface="+mn-lt"/>
              <a:ea typeface="+mn-ea"/>
              <a:cs typeface="+mn-cs"/>
            </a:endParaRPr>
          </a:p>
          <a:p>
            <a:pPr rtl="0"/>
            <a:r>
              <a:rPr lang="fr-CA" sz="1200" b="0" i="0" u="none" strike="noStrike" kern="1200" baseline="0" dirty="0">
                <a:solidFill>
                  <a:schemeClr val="tx1"/>
                </a:solidFill>
                <a:latin typeface="+mn-lt"/>
                <a:ea typeface="+mn-ea"/>
                <a:cs typeface="+mn-cs"/>
              </a:rPr>
              <a:t>Essayez des positions avec une poupée ou un ours en peluche. </a:t>
            </a:r>
          </a:p>
          <a:p>
            <a:pPr rtl="0"/>
            <a:endParaRPr lang="en-US" sz="1200" b="1" i="1" u="sng" strike="noStrike" kern="1200" baseline="0" dirty="0">
              <a:solidFill>
                <a:schemeClr val="tx1"/>
              </a:solidFill>
              <a:latin typeface="+mn-lt"/>
              <a:ea typeface="+mn-ea"/>
              <a:cs typeface="+mn-cs"/>
            </a:endParaRPr>
          </a:p>
          <a:p>
            <a:pPr rtl="0"/>
            <a:r>
              <a:rPr lang="fr-CA" sz="1200" b="1" i="0" u="none" strike="noStrike" kern="1200" baseline="0" dirty="0">
                <a:solidFill>
                  <a:schemeClr val="tx1"/>
                </a:solidFill>
                <a:latin typeface="+mn-lt"/>
                <a:ea typeface="+mn-ea"/>
                <a:cs typeface="+mn-cs"/>
              </a:rPr>
              <a:t>Chaque</a:t>
            </a:r>
            <a:r>
              <a:rPr lang="fr-CA" sz="1200" b="0" i="0" u="none" strike="noStrike" kern="1200" baseline="0" dirty="0">
                <a:solidFill>
                  <a:schemeClr val="tx1"/>
                </a:solidFill>
                <a:latin typeface="+mn-lt"/>
                <a:ea typeface="+mn-ea"/>
                <a:cs typeface="+mn-cs"/>
              </a:rPr>
              <a:t> fois que le bébé est en contact peau à peau, il est important de suivre les points suivants :</a:t>
            </a:r>
          </a:p>
          <a:p>
            <a:pPr rtl="0"/>
            <a:r>
              <a:rPr lang="fr-CA" sz="1200" b="0" i="0" u="none" strike="noStrike" kern="1200" baseline="0" dirty="0">
                <a:solidFill>
                  <a:schemeClr val="tx1"/>
                </a:solidFill>
                <a:latin typeface="+mn-lt"/>
                <a:ea typeface="+mn-ea"/>
                <a:cs typeface="+mn-cs"/>
              </a:rPr>
              <a:t> </a:t>
            </a:r>
          </a:p>
          <a:p>
            <a:pPr marL="171450" indent="-171450" rtl="0">
              <a:buFont typeface="Arial" panose="020B0604020202020204" pitchFamily="34" charset="0"/>
              <a:buChar char="•"/>
            </a:pPr>
            <a:r>
              <a:rPr lang="fr-CA" sz="1200" b="0" i="0" u="none" strike="noStrike" kern="1200" baseline="0" dirty="0">
                <a:solidFill>
                  <a:schemeClr val="tx1"/>
                </a:solidFill>
                <a:latin typeface="+mn-lt"/>
                <a:ea typeface="+mn-ea"/>
                <a:cs typeface="+mn-cs"/>
              </a:rPr>
              <a:t>Les épaules, la poitrine et les hanches du bébé vous font face </a:t>
            </a:r>
          </a:p>
          <a:p>
            <a:pPr marL="171450" indent="-171450" rtl="0">
              <a:buFont typeface="Arial" panose="020B0604020202020204" pitchFamily="34" charset="0"/>
              <a:buChar char="•"/>
            </a:pPr>
            <a:r>
              <a:rPr lang="fr-CA" sz="1200" b="0" i="0" u="none" strike="noStrike" kern="1200" baseline="0" dirty="0">
                <a:solidFill>
                  <a:schemeClr val="tx1"/>
                </a:solidFill>
                <a:latin typeface="+mn-lt"/>
                <a:ea typeface="+mn-ea"/>
                <a:cs typeface="+mn-cs"/>
              </a:rPr>
              <a:t>Vous pouvez voir le visage du bébé </a:t>
            </a:r>
          </a:p>
          <a:p>
            <a:pPr marL="171450" indent="-171450" rtl="0">
              <a:buFont typeface="Arial" panose="020B0604020202020204" pitchFamily="34" charset="0"/>
              <a:buChar char="•"/>
            </a:pPr>
            <a:r>
              <a:rPr lang="fr-CA" sz="1200" b="0" i="0" u="none" strike="noStrike" kern="1200" baseline="0" dirty="0">
                <a:solidFill>
                  <a:schemeClr val="tx1"/>
                </a:solidFill>
                <a:latin typeface="+mn-lt"/>
                <a:ea typeface="+mn-ea"/>
                <a:cs typeface="+mn-cs"/>
              </a:rPr>
              <a:t>La tête du bébé est en haut (en position de « reniflement »), non vers le bas </a:t>
            </a:r>
          </a:p>
          <a:p>
            <a:pPr marL="171450" indent="-171450" rtl="0">
              <a:buFont typeface="Arial" panose="020B0604020202020204" pitchFamily="34" charset="0"/>
              <a:buChar char="•"/>
            </a:pPr>
            <a:r>
              <a:rPr lang="fr-CA" sz="1200" b="0" i="0" u="none" strike="noStrike" kern="1200" baseline="0" dirty="0">
                <a:solidFill>
                  <a:schemeClr val="tx1"/>
                </a:solidFill>
                <a:latin typeface="+mn-lt"/>
                <a:ea typeface="+mn-ea"/>
                <a:cs typeface="+mn-cs"/>
              </a:rPr>
              <a:t>Le nez et la bouche du bébé ne sont pas couverts </a:t>
            </a:r>
          </a:p>
          <a:p>
            <a:pPr marL="171450" indent="-171450" rtl="0">
              <a:buFont typeface="Arial" panose="020B0604020202020204" pitchFamily="34" charset="0"/>
              <a:buChar char="•"/>
            </a:pPr>
            <a:r>
              <a:rPr lang="fr-CA" sz="1200" b="0" i="0" u="none" strike="noStrike" kern="1200" baseline="0" dirty="0">
                <a:solidFill>
                  <a:schemeClr val="tx1"/>
                </a:solidFill>
                <a:latin typeface="+mn-lt"/>
                <a:ea typeface="+mn-ea"/>
                <a:cs typeface="+mn-cs"/>
              </a:rPr>
              <a:t>La tête du bébé est tournée vers un côté </a:t>
            </a:r>
          </a:p>
          <a:p>
            <a:pPr marL="171450" indent="-171450" rtl="0">
              <a:buFont typeface="Arial" panose="020B0604020202020204" pitchFamily="34" charset="0"/>
              <a:buChar char="•"/>
            </a:pPr>
            <a:r>
              <a:rPr lang="fr-CA" sz="1200" b="0" i="0" u="none" strike="noStrike" kern="1200" baseline="0" dirty="0">
                <a:solidFill>
                  <a:schemeClr val="tx1"/>
                </a:solidFill>
                <a:latin typeface="+mn-lt"/>
                <a:ea typeface="+mn-ea"/>
                <a:cs typeface="+mn-cs"/>
              </a:rPr>
              <a:t>Le cou du bébé est droit, pas plié </a:t>
            </a:r>
          </a:p>
          <a:p>
            <a:pPr marL="171450" indent="-171450" rtl="0">
              <a:buFont typeface="Arial" panose="020B0604020202020204" pitchFamily="34" charset="0"/>
              <a:buChar char="•"/>
            </a:pPr>
            <a:r>
              <a:rPr lang="fr-CA" sz="1200" b="0" i="0" u="none" strike="noStrike" kern="1200" baseline="0" dirty="0">
                <a:solidFill>
                  <a:schemeClr val="tx1"/>
                </a:solidFill>
                <a:latin typeface="+mn-lt"/>
                <a:ea typeface="+mn-ea"/>
                <a:cs typeface="+mn-cs"/>
              </a:rPr>
              <a:t>Les jambes du bébé sont en position de grenouille </a:t>
            </a:r>
          </a:p>
          <a:p>
            <a:pPr marL="171450" indent="-171450" rtl="0">
              <a:buFont typeface="Arial" panose="020B0604020202020204" pitchFamily="34" charset="0"/>
              <a:buChar char="•"/>
            </a:pPr>
            <a:r>
              <a:rPr lang="fr-CA" sz="1200" b="0" i="0" u="none" strike="noStrike" kern="1200" baseline="0" dirty="0">
                <a:solidFill>
                  <a:schemeClr val="tx1"/>
                </a:solidFill>
                <a:latin typeface="+mn-lt"/>
                <a:ea typeface="+mn-ea"/>
                <a:cs typeface="+mn-cs"/>
              </a:rPr>
              <a:t>Le dos du bébé est recouvert d’une couverture – NE PAS LE SURCHAUFFER </a:t>
            </a:r>
          </a:p>
          <a:p>
            <a:pPr rtl="0"/>
            <a:endParaRPr lang="en-US" sz="1200" b="0" i="0" u="none" strike="noStrike" kern="1200" baseline="0" dirty="0">
              <a:solidFill>
                <a:schemeClr val="tx1"/>
              </a:solidFill>
              <a:latin typeface="+mn-lt"/>
              <a:ea typeface="+mn-ea"/>
              <a:cs typeface="+mn-cs"/>
            </a:endParaRPr>
          </a:p>
          <a:p>
            <a:pPr rtl="0"/>
            <a:r>
              <a:rPr lang="fr-CA" sz="1200" b="0" i="0" u="none" strike="noStrike" kern="1200" baseline="0" dirty="0">
                <a:solidFill>
                  <a:schemeClr val="tx1"/>
                </a:solidFill>
                <a:latin typeface="+mn-lt"/>
                <a:ea typeface="+mn-ea"/>
                <a:cs typeface="+mn-cs"/>
              </a:rPr>
              <a:t>Si vous avez sommeil, placez le bébé dans le berceau ou en contact peau à peau avec quelqu’un d’autre qui est éveillé et alerte</a:t>
            </a:r>
          </a:p>
          <a:p>
            <a:pPr rtl="0"/>
            <a:endParaRPr lang="en-US" sz="1200" b="0" i="0" u="none" strike="noStrike" kern="1200" baseline="0" dirty="0">
              <a:solidFill>
                <a:schemeClr val="tx1"/>
              </a:solidFill>
              <a:latin typeface="+mn-lt"/>
              <a:ea typeface="+mn-ea"/>
              <a:cs typeface="+mn-cs"/>
            </a:endParaRPr>
          </a:p>
          <a:p>
            <a:pPr rtl="0"/>
            <a:r>
              <a:rPr lang="fr-CA" sz="1200" b="0" i="0" u="none" strike="noStrike" kern="1200" baseline="0" dirty="0">
                <a:solidFill>
                  <a:schemeClr val="tx1"/>
                </a:solidFill>
                <a:latin typeface="+mn-lt"/>
                <a:ea typeface="+mn-ea"/>
                <a:cs typeface="+mn-cs"/>
              </a:rPr>
              <a:t>À l’hôpital, vous serez suivie en continu par le personnel de la salle d’accouchement et régulièrement dans l’unité de soins postpartum.</a:t>
            </a:r>
          </a:p>
          <a:p>
            <a:pPr rtl="0"/>
            <a:endParaRPr lang="en-CA" sz="1200" b="1" i="1" u="sng" strike="noStrike" kern="1200" baseline="0" dirty="0">
              <a:solidFill>
                <a:schemeClr val="tx1"/>
              </a:solidFill>
              <a:latin typeface="+mn-lt"/>
              <a:ea typeface="+mn-ea"/>
              <a:cs typeface="+mn-cs"/>
            </a:endParaRPr>
          </a:p>
          <a:p>
            <a:pPr rtl="0"/>
            <a:r>
              <a:rPr lang="fr-CA" sz="1200" b="1" i="1" u="none" strike="noStrike" kern="1200" baseline="0" dirty="0">
                <a:solidFill>
                  <a:schemeClr val="tx1"/>
                </a:solidFill>
                <a:latin typeface="+mn-lt"/>
                <a:ea typeface="+mn-ea"/>
                <a:cs typeface="+mn-cs"/>
              </a:rPr>
              <a:t>Quels sont les éléments dans ces images qui rendent le contact peau à peau sécuritaire ou non sécuritaire? </a:t>
            </a:r>
          </a:p>
          <a:p>
            <a:pPr>
              <a:defRPr/>
            </a:pPr>
            <a:endParaRPr lang="en-US" dirty="0"/>
          </a:p>
        </p:txBody>
      </p:sp>
      <p:sp>
        <p:nvSpPr>
          <p:cNvPr id="56324" name="Slide Number Placeholder 3">
            <a:extLst>
              <a:ext uri="{FF2B5EF4-FFF2-40B4-BE49-F238E27FC236}">
                <a16:creationId xmlns:a16="http://schemas.microsoft.com/office/drawing/2014/main" id="{7284F40D-CEC8-4BDD-9E55-280EB97460F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73EDD01-833D-47A4-8D6C-F76729724DB9}" type="slidenum">
              <a:rPr kumimoji="0" lang="fr-CA"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fr-CA" altLang="en-US" sz="12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48" charset="-128"/>
              <a:cs typeface="+mn-cs"/>
            </a:endParaRPr>
          </a:p>
        </p:txBody>
      </p:sp>
    </p:spTree>
    <p:extLst>
      <p:ext uri="{BB962C8B-B14F-4D97-AF65-F5344CB8AC3E}">
        <p14:creationId xmlns:p14="http://schemas.microsoft.com/office/powerpoint/2010/main" val="29209645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BB39F89D-2E78-4A4F-85B1-AD7F54CC9A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09F652C-5260-4DCD-AB80-4A1719DDA6C1}" type="slidenum">
              <a:rPr kumimoji="0" lang="fr-CA"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fr-CA" altLang="en-US" sz="12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48" charset="-128"/>
              <a:cs typeface="+mn-cs"/>
            </a:endParaRPr>
          </a:p>
        </p:txBody>
      </p:sp>
      <p:sp>
        <p:nvSpPr>
          <p:cNvPr id="58371" name="Rectangle 2">
            <a:extLst>
              <a:ext uri="{FF2B5EF4-FFF2-40B4-BE49-F238E27FC236}">
                <a16:creationId xmlns:a16="http://schemas.microsoft.com/office/drawing/2014/main" id="{FE1FA2DD-F223-4465-A8DA-5EF9EA7BC7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a:extLst>
              <a:ext uri="{FF2B5EF4-FFF2-40B4-BE49-F238E27FC236}">
                <a16:creationId xmlns:a16="http://schemas.microsoft.com/office/drawing/2014/main" id="{936B02DE-483A-436B-A41B-E59C3EC341F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rtl="0"/>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Offrir le sein peu après la naissance</a:t>
            </a:r>
          </a:p>
          <a:p>
            <a:pPr rtl="0"/>
            <a:endParaRPr lang="en-CA" sz="1100" b="1" i="0" u="sng"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La plupart des bébés sont prêts à téter dans les 30 à 60 minutes après la naissance. Surveillez les signes ou les indices vous informant que le bébé est prêt à téter et profitez de ce moment. Assurez-vous que le bébé prend le sein correctement laissez-le téter jusqu’à ce qu’il soit rassasié. En général, l’infirmière est avec vous pendant cette période, alors posez-lui toutes les questions qui vous viennent à l’esprit. Ces tétées précoces permettront de stabiliser la glycémie du bébé et l’aideront à passer ses premières selles de méconium.</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Une fois cette première période, les bébés ont généralement une période de sommeil plus longue, d’environ 3 à 5 heures. Reposez-vous pendant cette période, car une fois que le bébé se réveille à nouveau, les tétées peuvent être assez fréquentes, y compris pendant la nuit.</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Des tétées précoces, </a:t>
            </a:r>
            <a:r>
              <a:rPr lang="fr-CA" sz="1100" b="0" i="0" u="sng" strike="noStrike" kern="1200" baseline="0" dirty="0">
                <a:solidFill>
                  <a:schemeClr val="tx1"/>
                </a:solidFill>
                <a:latin typeface="Arial" panose="020B0604020202020204" pitchFamily="34" charset="0"/>
                <a:ea typeface="+mn-ea"/>
                <a:cs typeface="Arial" panose="020B0604020202020204" pitchFamily="34" charset="0"/>
              </a:rPr>
              <a:t>fréquentes et/ou plus longues assurent une bonne production de lait.</a:t>
            </a:r>
            <a:endParaRPr lang="en-US" sz="1100" b="0" i="0" u="sng" strike="noStrike" kern="1200" baseline="0" dirty="0">
              <a:solidFill>
                <a:schemeClr val="tx1"/>
              </a:solidFill>
              <a:latin typeface="Arial" panose="020B0604020202020204" pitchFamily="34" charset="0"/>
              <a:ea typeface="+mn-ea"/>
              <a:cs typeface="Arial" panose="020B0604020202020204" pitchFamily="34" charset="0"/>
            </a:endParaRPr>
          </a:p>
          <a:p>
            <a:pPr eaLnBrk="1" hangingPunct="1"/>
            <a:endParaRPr lang="en-US"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C4677032-43C4-43D8-A59F-80E8E82971B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0ED5CB1C-CF76-4EE5-8AA6-17E32962EAB3}"/>
              </a:ext>
            </a:extLst>
          </p:cNvPr>
          <p:cNvSpPr>
            <a:spLocks noGrp="1"/>
          </p:cNvSpPr>
          <p:nvPr>
            <p:ph type="body" idx="1"/>
          </p:nvPr>
        </p:nvSpPr>
        <p:spPr bwMode="auto"/>
        <p:txBody>
          <a:bodyPr wrap="square" numCol="1" anchor="t" anchorCtr="0" compatLnSpc="1">
            <a:prstTxWarp prst="textNoShape">
              <a:avLst/>
            </a:prstTxWarp>
            <a:normAutofit fontScale="85000" lnSpcReduction="10000"/>
          </a:bodyPr>
          <a:lstStyle/>
          <a:p>
            <a:pPr rtl="0"/>
            <a:r>
              <a:rPr lang="en-US" sz="1100" b="1" i="0" u="none" strike="noStrike" kern="1200" baseline="0" dirty="0" err="1">
                <a:solidFill>
                  <a:schemeClr val="tx1"/>
                </a:solidFill>
                <a:latin typeface="Arial" panose="020B0604020202020204" pitchFamily="34" charset="0"/>
                <a:ea typeface="+mn-ea"/>
                <a:cs typeface="Arial" panose="020B0604020202020204" pitchFamily="34" charset="0"/>
              </a:rPr>
              <a:t>Garder</a:t>
            </a:r>
            <a:r>
              <a:rPr lang="en-US" sz="1100" b="1" i="0" u="none" strike="noStrike" kern="1200" baseline="0" dirty="0">
                <a:solidFill>
                  <a:schemeClr val="tx1"/>
                </a:solidFill>
                <a:latin typeface="Arial" panose="020B0604020202020204" pitchFamily="34" charset="0"/>
                <a:ea typeface="+mn-ea"/>
                <a:cs typeface="Arial" panose="020B0604020202020204" pitchFamily="34" charset="0"/>
              </a:rPr>
              <a:t> son </a:t>
            </a:r>
            <a:r>
              <a:rPr lang="en-US" sz="1100" b="1" i="0" u="none" strike="noStrike" kern="1200" baseline="0" dirty="0" err="1">
                <a:solidFill>
                  <a:schemeClr val="tx1"/>
                </a:solidFill>
                <a:latin typeface="Arial" panose="020B0604020202020204" pitchFamily="34" charset="0"/>
                <a:ea typeface="+mn-ea"/>
                <a:cs typeface="Arial" panose="020B0604020202020204" pitchFamily="34" charset="0"/>
              </a:rPr>
              <a:t>bébé</a:t>
            </a:r>
            <a:r>
              <a:rPr lang="en-US" sz="1100" b="1"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100" b="1" i="0" u="none" strike="noStrike" kern="1200" baseline="0" dirty="0" err="1">
                <a:solidFill>
                  <a:schemeClr val="tx1"/>
                </a:solidFill>
                <a:latin typeface="Arial" panose="020B0604020202020204" pitchFamily="34" charset="0"/>
                <a:ea typeface="+mn-ea"/>
                <a:cs typeface="Arial" panose="020B0604020202020204" pitchFamily="34" charset="0"/>
              </a:rPr>
              <a:t>près</a:t>
            </a:r>
            <a:r>
              <a:rPr lang="en-US" sz="1100" b="1" i="0" u="none" strike="noStrike" kern="1200" baseline="0" dirty="0">
                <a:solidFill>
                  <a:schemeClr val="tx1"/>
                </a:solidFill>
                <a:latin typeface="Arial" panose="020B0604020202020204" pitchFamily="34" charset="0"/>
                <a:ea typeface="+mn-ea"/>
                <a:cs typeface="Arial" panose="020B0604020202020204" pitchFamily="34" charset="0"/>
              </a:rPr>
              <a:t> de </a:t>
            </a:r>
            <a:r>
              <a:rPr lang="en-US" sz="1100" b="1" i="0" u="none" strike="noStrike" kern="1200" baseline="0" dirty="0" err="1">
                <a:solidFill>
                  <a:schemeClr val="tx1"/>
                </a:solidFill>
                <a:latin typeface="Arial" panose="020B0604020202020204" pitchFamily="34" charset="0"/>
                <a:ea typeface="+mn-ea"/>
                <a:cs typeface="Arial" panose="020B0604020202020204" pitchFamily="34" charset="0"/>
              </a:rPr>
              <a:t>soi</a:t>
            </a:r>
            <a:r>
              <a:rPr lang="en-US" sz="1100" b="1" i="0" u="none" strike="noStrike" kern="1200" baseline="0" dirty="0">
                <a:solidFill>
                  <a:schemeClr val="tx1"/>
                </a:solidFill>
                <a:latin typeface="Arial" panose="020B0604020202020204" pitchFamily="34" charset="0"/>
                <a:ea typeface="+mn-ea"/>
                <a:cs typeface="Arial" panose="020B0604020202020204" pitchFamily="34" charset="0"/>
              </a:rPr>
              <a:t>/cohabitation 24 </a:t>
            </a:r>
            <a:r>
              <a:rPr lang="en-US" sz="1100" b="1" i="0" u="none" strike="noStrike" kern="1200" baseline="0" dirty="0" err="1">
                <a:solidFill>
                  <a:schemeClr val="tx1"/>
                </a:solidFill>
                <a:latin typeface="Arial" panose="020B0604020202020204" pitchFamily="34" charset="0"/>
                <a:ea typeface="+mn-ea"/>
                <a:cs typeface="Arial" panose="020B0604020202020204" pitchFamily="34" charset="0"/>
              </a:rPr>
              <a:t>heures</a:t>
            </a:r>
            <a:r>
              <a:rPr lang="en-US" sz="1100" b="1" i="0" u="none" strike="noStrike" kern="1200" baseline="0" dirty="0">
                <a:solidFill>
                  <a:schemeClr val="tx1"/>
                </a:solidFill>
                <a:latin typeface="Arial" panose="020B0604020202020204" pitchFamily="34" charset="0"/>
                <a:ea typeface="+mn-ea"/>
                <a:cs typeface="Arial" panose="020B0604020202020204" pitchFamily="34" charset="0"/>
              </a:rPr>
              <a:t> sur 24</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 </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La cohabitation désigne la pratique selon laquelle le bébé reste avec vous, dans la même chambre pendant le séjour à l’hôpital et dans la même chambre à la maison pendant les six premiers mois de la vie. Pendant votre séjour à l’hôpital, nous vous encourageons à vous reposer et à faire une sieste pendant que votre bébé dort dans son berceau. </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À l’hôpital, la plupart des procédures médicales peuvent être effectuées pendant que vous allaitez ou que vous êtes en contact peau à peau. À la maison, vous pouvez apporter le lit de bébé dans votre chambre.</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Pourquoi garder votre bébé près de vous?</a:t>
            </a:r>
          </a:p>
          <a:p>
            <a:pPr rtl="0"/>
            <a:endParaRPr lang="en-US" sz="1100" b="1"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L’allaitement maternel est facilité</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Vous avez plus confiance dans votre capacité de vous occuper de votre bébé et de l’allaiter.</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Vous apprenez les signes de la faim de votre bébé et pouvez réagir plus rapidement. En réagissant plus rapidement, le bébé pleure moins, il utilise moins ses réserves d’énergie et vous êtes moins tenté de donner le biberon.</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L’attachement parents-enfants est favorisé.</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Votre bébé est exposé aux bactéries normales de votre corps, ce qui lui procure une protection immunitaire supplémentaire.</a:t>
            </a:r>
          </a:p>
          <a:p>
            <a:pPr rtl="0"/>
            <a:endParaRPr lang="en-US" sz="1100" b="0" i="0" u="sng"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La cohabitation est une mesure de sécurité supplémentaire pendant l’hospitalisation</a:t>
            </a:r>
          </a:p>
          <a:p>
            <a:pPr rtl="0"/>
            <a:endParaRPr lang="en-US" sz="1100" b="1" i="1"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N’hésitez pas à demander une pièce d’identité à toute personne qui entre dans votre chambre et vous dit qu’elle emmène le bébé pour des tests ou à tout autre endroit en dehors de votre champ de vision. </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Vous pouvez demander d’accompagner le bébé s’il doit être sorti de la chambre</a:t>
            </a:r>
            <a:endParaRPr lang="en-US" dirty="0">
              <a:latin typeface="Arial" panose="020B0604020202020204" pitchFamily="34" charset="0"/>
              <a:cs typeface="Arial" panose="020B0604020202020204" pitchFamily="34" charset="0"/>
            </a:endParaRPr>
          </a:p>
        </p:txBody>
      </p:sp>
      <p:sp>
        <p:nvSpPr>
          <p:cNvPr id="60420" name="Slide Number Placeholder 3">
            <a:extLst>
              <a:ext uri="{FF2B5EF4-FFF2-40B4-BE49-F238E27FC236}">
                <a16:creationId xmlns:a16="http://schemas.microsoft.com/office/drawing/2014/main" id="{FA5F78B9-F02D-42B8-9579-058B01164BD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6DB5E6E-AF24-4D23-B3D4-2DAAEEA26EC4}" type="slidenum">
              <a:rPr kumimoji="0" lang="fr-CA"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fr-CA" altLang="en-US" sz="12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48" charset="-128"/>
              <a:cs typeface="+mn-cs"/>
            </a:endParaRPr>
          </a:p>
        </p:txBody>
      </p:sp>
    </p:spTree>
    <p:extLst>
      <p:ext uri="{BB962C8B-B14F-4D97-AF65-F5344CB8AC3E}">
        <p14:creationId xmlns:p14="http://schemas.microsoft.com/office/powerpoint/2010/main" val="33398800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79A3937F-1B7D-4959-BC95-E4AF9071A1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1CCF356F-730A-476D-821F-DF5FE8A8D0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rtl="0"/>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Pratiques qui favorisent l’allaitement</a:t>
            </a:r>
          </a:p>
          <a:p>
            <a:pPr rtl="0"/>
            <a:endParaRPr lang="en-US" sz="1100" b="1"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Quelques points clés :</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Les bébés ont besoin de manger souvent. Ils doivent manger au moins huit fois ou plus par 24 heures pendant les premières semaines, </a:t>
            </a:r>
            <a:r>
              <a:rPr lang="fr-CA" sz="1100" b="0" i="0" u="sng" strike="noStrike" kern="1200" baseline="0" dirty="0">
                <a:solidFill>
                  <a:schemeClr val="tx1"/>
                </a:solidFill>
                <a:latin typeface="Arial" panose="020B0604020202020204" pitchFamily="34" charset="0"/>
                <a:ea typeface="+mn-ea"/>
                <a:cs typeface="Arial" panose="020B0604020202020204" pitchFamily="34" charset="0"/>
              </a:rPr>
              <a:t>y compris la nuit</a:t>
            </a: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 Ils doivent également se nourrir jusqu’à ce qu’ils soient rassasiés, comme le font les adultes.</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Parfois, les parents entendent dire que les bébés devraient avoir une routine et manger selon un horaire précis. Cependant, il est important de nourrir le bébé aussi souvent qu’il montre des signes de faim. Certains bébés auront trois ou quatre tétées rapprochées et se reposeront ensuite plus longtemps. C’est normal. </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Les tétées fréquentes :</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sont normales</a:t>
            </a: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aident à contrôler l’ictère physiologique </a:t>
            </a: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limitent la perte de poids</a:t>
            </a: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encouragent la prise de poids précoce </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Des tétées fréquentes ne signifient pas qu’il n’y a pas assez de lait, ou que le lait n’est pas assez bon.</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La production de lait maternel fonctionne selon le principe « on s’en sert ou on le perd ». Des tétées fréquentes où le sein est vidé sont la clé d’une bonne production de lait. </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endParaRPr lang="en-US" altLang="en-US" dirty="0"/>
          </a:p>
        </p:txBody>
      </p:sp>
      <p:sp>
        <p:nvSpPr>
          <p:cNvPr id="62468" name="Slide Number Placeholder 3">
            <a:extLst>
              <a:ext uri="{FF2B5EF4-FFF2-40B4-BE49-F238E27FC236}">
                <a16:creationId xmlns:a16="http://schemas.microsoft.com/office/drawing/2014/main" id="{ADD629D2-99E9-40D7-83C4-9A0784511B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C9E8F55-07D8-4DD4-8496-B0BF21F6DBC8}" type="slidenum">
              <a:rPr kumimoji="0" lang="fr-CA"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fr-CA" altLang="en-US" sz="12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48" charset="-128"/>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F22D1383-7E1F-49AC-9D0E-1928C25831C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FCE630A1-F964-442E-B95E-C17799C06E60}"/>
              </a:ext>
            </a:extLst>
          </p:cNvPr>
          <p:cNvSpPr>
            <a:spLocks noGrp="1"/>
          </p:cNvSpPr>
          <p:nvPr>
            <p:ph type="body" idx="1"/>
          </p:nvPr>
        </p:nvSpPr>
        <p:spPr/>
        <p:txBody>
          <a:bodyPr>
            <a:normAutofit lnSpcReduction="10000"/>
          </a:bodyPr>
          <a:lstStyle/>
          <a:p>
            <a:pPr>
              <a:defRPr/>
            </a:pPr>
            <a:r>
              <a:rPr lang="fr-CA" sz="1100" b="1" dirty="0">
                <a:latin typeface="Arial" panose="020B0604020202020204" pitchFamily="34" charset="0"/>
                <a:cs typeface="Arial" panose="020B0604020202020204" pitchFamily="34" charset="0"/>
              </a:rPr>
              <a:t>Qu’est-ce que l’Initiative Amis des bébés?</a:t>
            </a:r>
          </a:p>
          <a:p>
            <a:pPr>
              <a:defRPr/>
            </a:pPr>
            <a:endParaRPr lang="fr-CA" sz="1100" dirty="0">
              <a:latin typeface="Arial" panose="020B0604020202020204" pitchFamily="34" charset="0"/>
              <a:cs typeface="Arial" panose="020B0604020202020204" pitchFamily="34" charset="0"/>
            </a:endParaRPr>
          </a:p>
          <a:p>
            <a:pPr>
              <a:defRPr/>
            </a:pPr>
            <a:r>
              <a:rPr lang="fr-CA" sz="1100" dirty="0">
                <a:latin typeface="Arial" panose="020B0604020202020204" pitchFamily="34" charset="0"/>
                <a:cs typeface="Arial" panose="020B0604020202020204" pitchFamily="34" charset="0"/>
              </a:rPr>
              <a:t>L’Initiative Hôpitaux Amis des bébés (IHAB) est une initiative de l’Organisation mondiale de la santé et de l’UNICEF qui a été crée dans le but d’assurer une amélioration de la qualité des soins et des services dans les hôpitaux et les services de santé communautaire.  Au canada, nous utilisons l’expression Initiative Amis des bébés pour reconnaître que le continuum de soins est homogène entre les services hospitaliers et communautaires.</a:t>
            </a:r>
          </a:p>
          <a:p>
            <a:pPr>
              <a:defRPr/>
            </a:pPr>
            <a:r>
              <a:rPr lang="fr-CA" sz="1100" dirty="0">
                <a:latin typeface="Arial" panose="020B0604020202020204" pitchFamily="34" charset="0"/>
                <a:cs typeface="Arial" panose="020B0604020202020204" pitchFamily="34" charset="0"/>
              </a:rPr>
              <a:t> </a:t>
            </a:r>
          </a:p>
          <a:p>
            <a:pPr>
              <a:defRPr/>
            </a:pPr>
            <a:r>
              <a:rPr lang="fr-CA" sz="1100" dirty="0">
                <a:latin typeface="Arial" panose="020B0604020202020204" pitchFamily="34" charset="0"/>
                <a:cs typeface="Arial" panose="020B0604020202020204" pitchFamily="34" charset="0"/>
              </a:rPr>
              <a:t>Les établissements Amis des bébés créent un environnement où les décisions des femmes et de leurs familles sont protégées et soutenues. Au cours des dernières décennies, les données probantes confirment que l’Initiative Amis des bébés améliore les taux d’allaitement, c’est pourquoi au Nouveau-Brunswick, tous les établissements de soins de santé s’efforcent d’obtenir la désignation d’Initiative Amis des bébés (IAB). </a:t>
            </a:r>
          </a:p>
          <a:p>
            <a:pPr>
              <a:defRPr/>
            </a:pPr>
            <a:endParaRPr lang="fr-CA" sz="1100" dirty="0">
              <a:latin typeface="Arial" panose="020B0604020202020204" pitchFamily="34" charset="0"/>
              <a:cs typeface="Arial" panose="020B0604020202020204" pitchFamily="34" charset="0"/>
            </a:endParaRPr>
          </a:p>
          <a:p>
            <a:pPr>
              <a:defRPr/>
            </a:pPr>
            <a:r>
              <a:rPr lang="fr-CA" sz="1100" dirty="0">
                <a:latin typeface="Arial" panose="020B0604020202020204" pitchFamily="34" charset="0"/>
                <a:cs typeface="Arial" panose="020B0604020202020204" pitchFamily="34" charset="0"/>
              </a:rPr>
              <a:t>Ce que cela signifie pour les parents : vous apprendrez les bases de l’allaitement, les soins sécuritaires peau à peau, l’alimentation réactive basée sur des signes de faim et le soutien aux nourrissons qui subissent des interventions douloureuses.</a:t>
            </a:r>
          </a:p>
          <a:p>
            <a:pPr>
              <a:defRPr/>
            </a:pPr>
            <a:endParaRPr lang="fr-CA" sz="11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100" dirty="0">
                <a:latin typeface="Arial" panose="020B0604020202020204" pitchFamily="34" charset="0"/>
                <a:cs typeface="Arial" panose="020B0604020202020204" pitchFamily="34" charset="0"/>
              </a:rPr>
              <a:t>Si vous souhaitez en savoir plus sur l’Initiative Amis des bébés, </a:t>
            </a:r>
            <a:r>
              <a:rPr lang="fr-CA" sz="1200" b="1" kern="1200" dirty="0">
                <a:solidFill>
                  <a:schemeClr val="tx1"/>
                </a:solidFill>
                <a:effectLst/>
                <a:latin typeface="+mn-lt"/>
                <a:ea typeface="+mn-ea"/>
                <a:cs typeface="+mn-cs"/>
              </a:rPr>
              <a:t>cliquez sur le lien dans la diapositive.</a:t>
            </a:r>
            <a:endParaRPr lang="en-CA" sz="1200" b="1"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A" dirty="0"/>
          </a:p>
          <a:p>
            <a:pPr>
              <a:defRPr/>
            </a:pPr>
            <a:endParaRPr lang="fr-CA" dirty="0"/>
          </a:p>
          <a:p>
            <a:pPr>
              <a:defRPr/>
            </a:pPr>
            <a:endParaRPr lang="fr-CA" dirty="0"/>
          </a:p>
          <a:p>
            <a:pPr>
              <a:defRPr/>
            </a:pPr>
            <a:endParaRPr lang="en-US" dirty="0"/>
          </a:p>
        </p:txBody>
      </p:sp>
      <p:sp>
        <p:nvSpPr>
          <p:cNvPr id="11268" name="Slide Number Placeholder 3">
            <a:extLst>
              <a:ext uri="{FF2B5EF4-FFF2-40B4-BE49-F238E27FC236}">
                <a16:creationId xmlns:a16="http://schemas.microsoft.com/office/drawing/2014/main" id="{3C4EC4D9-9645-4178-A2FA-E23511247F9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fld id="{98D1E3EE-ED95-4B9E-8ACB-9BD79493EF21}" type="slidenum">
              <a:rPr lang="fr-CA" altLang="en-US" sz="1200"/>
              <a:pPr/>
              <a:t>3</a:t>
            </a:fld>
            <a:endParaRPr lang="fr-CA" alt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ADEE7369-C8F7-4DD6-B6E6-3A03BAF732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13DAA1B-A5F9-4E4A-85DA-D3090E74E4C2}" type="slidenum">
              <a:rPr kumimoji="0" lang="fr-CA"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fr-CA" altLang="en-US" sz="12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48" charset="-128"/>
              <a:cs typeface="+mn-cs"/>
            </a:endParaRPr>
          </a:p>
        </p:txBody>
      </p:sp>
      <p:sp>
        <p:nvSpPr>
          <p:cNvPr id="64515" name="Rectangle 2">
            <a:extLst>
              <a:ext uri="{FF2B5EF4-FFF2-40B4-BE49-F238E27FC236}">
                <a16:creationId xmlns:a16="http://schemas.microsoft.com/office/drawing/2014/main" id="{D1737968-115C-47C9-96DD-7D65B1344B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a:extLst>
              <a:ext uri="{FF2B5EF4-FFF2-40B4-BE49-F238E27FC236}">
                <a16:creationId xmlns:a16="http://schemas.microsoft.com/office/drawing/2014/main" id="{B4DFFCF1-4A50-457B-AFBE-A5BC8437FB1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rtl="0"/>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Les premiers signes de la faim</a:t>
            </a:r>
          </a:p>
          <a:p>
            <a:pPr rtl="0"/>
            <a:endParaRPr lang="en-US" sz="1100" b="1"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 Une vigilance accrue, des mouvements pendant le sommeil ou un sommeil paradoxal</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 Le bébé fait du bruit avec la bouche ou se lèche les lèvres</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 Il ouvre et ferme sa bouche</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 Il suce ses lèvres, sa langue, ses mains, ses doigts, ses orteils, ses jouets ou ses vêtements</a:t>
            </a:r>
          </a:p>
          <a:p>
            <a:pPr eaLnBrk="1" hangingPunct="1"/>
            <a:endParaRPr lang="en-US"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175276C0-16DE-4894-98AE-3A5C8175D1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05CEAD1C-61C6-4416-8FA1-46E2F8A69E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rtl="0"/>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Signes de faim actifs</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		</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 Il tourne la tête vers la poitrine de la personne qui le tient</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 Il essaie de se mettre en position pour téter, soit en s’allongeant, soit en tirant sur les vêtements</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 Il se tortille</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 Il vous frappe au bras ou à la poitrine de manière répétée</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 Il s’agite ou respire rapidement</a:t>
            </a:r>
          </a:p>
          <a:p>
            <a:endParaRPr lang="en-US" altLang="en-US" dirty="0"/>
          </a:p>
        </p:txBody>
      </p:sp>
      <p:sp>
        <p:nvSpPr>
          <p:cNvPr id="66564" name="Slide Number Placeholder 3">
            <a:extLst>
              <a:ext uri="{FF2B5EF4-FFF2-40B4-BE49-F238E27FC236}">
                <a16:creationId xmlns:a16="http://schemas.microsoft.com/office/drawing/2014/main" id="{B2E0BF86-CBD0-46C8-821B-86034F8FA1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C5F9357-3E64-4DCE-B7C7-751C9C949E74}" type="slidenum">
              <a:rPr kumimoji="0" lang="fr-CA"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fr-CA" altLang="en-US" sz="12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48" charset="-128"/>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3E3D4F42-3A48-44B4-8B62-5EEF959943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76DA0EB0-FCE6-4610-9428-18F9E998A6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rtl="0"/>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Signes de faim tardifs</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 Il bouge la tête frénétiquement d’un côté à l’autre</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 Il pleure – c’est un signal tardif</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 L’allaitement est beaucoup plus calme et plus facile lorsque vous répondez aux premiers signes de faim du bébé.</a:t>
            </a:r>
          </a:p>
          <a:p>
            <a:endParaRPr lang="en-US" altLang="en-US" dirty="0"/>
          </a:p>
        </p:txBody>
      </p:sp>
      <p:sp>
        <p:nvSpPr>
          <p:cNvPr id="68612" name="Slide Number Placeholder 3">
            <a:extLst>
              <a:ext uri="{FF2B5EF4-FFF2-40B4-BE49-F238E27FC236}">
                <a16:creationId xmlns:a16="http://schemas.microsoft.com/office/drawing/2014/main" id="{0A429FB4-4003-4BC7-940E-3A36E5AFB9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BA4752-4223-40BD-9032-656D175022B5}" type="slidenum">
              <a:rPr kumimoji="0" lang="fr-CA"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fr-CA" altLang="en-US" sz="12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48" charset="-128"/>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1FBE428B-DA43-4DB1-AB35-F027FB3004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012C73A3-FA42-4FF9-A726-8C7EB713EDC4}"/>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rtl="0"/>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Votre alimentation par rapport à celle de votre nouveau-né</a:t>
            </a:r>
          </a:p>
          <a:p>
            <a:pPr rtl="0"/>
            <a:endParaRPr lang="en-CA" sz="1100" b="1" i="1" u="sng"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Prenez un moment et pensez à une journée où vous avez eu accès à la nourriture à volonté</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Pensez à la fréquence à laquelle vous avez </a:t>
            </a:r>
            <a:r>
              <a:rPr lang="fr-CA" sz="1100" b="0" i="0" u="sng" strike="noStrike" kern="1200" baseline="0" dirty="0">
                <a:solidFill>
                  <a:schemeClr val="tx1"/>
                </a:solidFill>
                <a:latin typeface="Arial" panose="020B0604020202020204" pitchFamily="34" charset="0"/>
                <a:ea typeface="+mn-ea"/>
                <a:cs typeface="Arial" panose="020B0604020202020204" pitchFamily="34" charset="0"/>
              </a:rPr>
              <a:t>mangé</a:t>
            </a: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 ou </a:t>
            </a:r>
            <a:r>
              <a:rPr lang="fr-CA" sz="1100" b="0" i="0" u="sng" strike="noStrike" kern="1200" baseline="0" dirty="0">
                <a:solidFill>
                  <a:schemeClr val="tx1"/>
                </a:solidFill>
                <a:latin typeface="Arial" panose="020B0604020202020204" pitchFamily="34" charset="0"/>
                <a:ea typeface="+mn-ea"/>
                <a:cs typeface="Arial" panose="020B0604020202020204" pitchFamily="34" charset="0"/>
              </a:rPr>
              <a:t>bu</a:t>
            </a: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 et au temps que vous avez pris pour terminer votre collation, boisson ou repas</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Décrivez comment vous vous êtes senti lorsque vous aviez vraiment faim ou soif et que vous n’aviez pas accès à de la nourriture ou boisson</a:t>
            </a:r>
          </a:p>
          <a:p>
            <a:pPr rtl="0"/>
            <a:endParaRPr lang="en-CA"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sng" strike="noStrike" kern="1200" baseline="0" dirty="0">
                <a:solidFill>
                  <a:schemeClr val="tx1"/>
                </a:solidFill>
                <a:latin typeface="Arial" panose="020B0604020202020204" pitchFamily="34" charset="0"/>
                <a:ea typeface="+mn-ea"/>
                <a:cs typeface="Arial" panose="020B0604020202020204" pitchFamily="34" charset="0"/>
              </a:rPr>
              <a:t>Répondez maintenant aux questions suivantes</a:t>
            </a: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 :</a:t>
            </a:r>
          </a:p>
          <a:p>
            <a:pPr rtl="0"/>
            <a:endParaRPr lang="en-CA"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Combien de fois avez-vous mangé? </a:t>
            </a:r>
            <a:r>
              <a:rPr lang="fr-CA" sz="1100" b="0" i="1" u="none" strike="noStrike" kern="1200" baseline="0" dirty="0">
                <a:solidFill>
                  <a:schemeClr val="tx1"/>
                </a:solidFill>
                <a:latin typeface="Arial" panose="020B0604020202020204" pitchFamily="34" charset="0"/>
                <a:ea typeface="+mn-ea"/>
                <a:cs typeface="Arial" panose="020B0604020202020204" pitchFamily="34" charset="0"/>
              </a:rPr>
              <a:t>(la moyenne est d’environ toutes les 1 à 3 heures</a:t>
            </a: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 ou combien de fois en 24 heures? </a:t>
            </a:r>
            <a:r>
              <a:rPr lang="fr-CA" sz="1100" b="0" i="1" u="none" strike="noStrike" kern="1200" baseline="0" dirty="0">
                <a:solidFill>
                  <a:schemeClr val="tx1"/>
                </a:solidFill>
                <a:latin typeface="Arial" panose="020B0604020202020204" pitchFamily="34" charset="0"/>
                <a:ea typeface="+mn-ea"/>
                <a:cs typeface="Arial" panose="020B0604020202020204" pitchFamily="34" charset="0"/>
              </a:rPr>
              <a:t>(la moyenne est de 8 à 12 fois</a:t>
            </a: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Quelle a été la durée des repas? </a:t>
            </a:r>
            <a:r>
              <a:rPr lang="fr-CA" sz="1100" b="0" i="1" u="none" strike="noStrike" kern="1200" baseline="0" dirty="0">
                <a:solidFill>
                  <a:schemeClr val="tx1"/>
                </a:solidFill>
                <a:latin typeface="Arial" panose="020B0604020202020204" pitchFamily="34" charset="0"/>
                <a:ea typeface="+mn-ea"/>
                <a:cs typeface="Arial" panose="020B0604020202020204" pitchFamily="34" charset="0"/>
              </a:rPr>
              <a:t>(La moyenne est de 20 à 30 min</a:t>
            </a: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Y a-t-il des moments où vous prendriez plus de temps pour un repas? </a:t>
            </a:r>
            <a:r>
              <a:rPr lang="fr-CA" sz="1100" b="0" i="1" u="none" strike="noStrike" kern="1200" baseline="0" dirty="0">
                <a:solidFill>
                  <a:schemeClr val="tx1"/>
                </a:solidFill>
                <a:latin typeface="Arial" panose="020B0604020202020204" pitchFamily="34" charset="0"/>
                <a:ea typeface="+mn-ea"/>
                <a:cs typeface="Arial" panose="020B0604020202020204" pitchFamily="34" charset="0"/>
              </a:rPr>
              <a:t>(Conversation, temps social, détente, etc</a:t>
            </a: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Comment vous sentez-vous quand vous avez très faim ou soif et que vous n’avez ni nourriture ni eau? Vous sentez-vous en colère et avez-vous l’impression de ne pas avoir d’énergie? Vous avez peut-être un mal de tête?</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Lorsque vous manquez un repas, cela vous apprend-il à tenir plus longtemps sans nourriture, ou, au contraire, cela accroît-il votre besoin de vous alimenter?</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Essayez-vous de prendre du poids? </a:t>
            </a:r>
            <a:r>
              <a:rPr lang="fr-CA" sz="1100" b="0" i="1" u="none" strike="noStrike" kern="1200" baseline="0" dirty="0">
                <a:solidFill>
                  <a:schemeClr val="tx1"/>
                </a:solidFill>
                <a:latin typeface="Arial" panose="020B0604020202020204" pitchFamily="34" charset="0"/>
                <a:ea typeface="+mn-ea"/>
                <a:cs typeface="Arial" panose="020B0604020202020204" pitchFamily="34" charset="0"/>
              </a:rPr>
              <a:t>(Les bébés doivent doubler leur poids en 4 à 6 mois</a:t>
            </a: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a:t>
            </a:r>
          </a:p>
          <a:p>
            <a:pPr rtl="0"/>
            <a:endParaRPr lang="en-CA"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Que feriez-vous différemment si vous deviez doubler votre poids?</a:t>
            </a:r>
          </a:p>
          <a:p>
            <a:pPr rtl="0"/>
            <a:endParaRPr lang="en-CA"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Les bébés doivent prendre du poids et avoir doublé leur poids de naissance vers l’âge de 6 mois. Cela signifie qu’ils doivent manger souvent, y compris la nuit, et qu’ils doivent avoir une alimentation riche en calories (lait de fin de tétée). </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Reporter ou retarder les tétées, donner des calories « vides » (de l’eau au lieu du lait), raccourcir les repas et laisser les bébés « pleurer » ne favorisent la prise de poids. </a:t>
            </a:r>
          </a:p>
          <a:p>
            <a:pPr rtl="0"/>
            <a:endParaRPr lang="en-CA"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N’oubliez pas qu’il n’y a pas de calories dans une suce et qu’il n’y a JAMAIS d’avantage à garder un bébé affamé quand il a besoin de manger. Seul le bébé peut déterminer quand il a faim et quand il est rassasié.</a:t>
            </a:r>
          </a:p>
          <a:p>
            <a:pPr>
              <a:defRPr/>
            </a:pPr>
            <a:endParaRPr lang="fr-CA" altLang="en-US" dirty="0"/>
          </a:p>
        </p:txBody>
      </p:sp>
      <p:sp>
        <p:nvSpPr>
          <p:cNvPr id="70660" name="Slide Number Placeholder 3">
            <a:extLst>
              <a:ext uri="{FF2B5EF4-FFF2-40B4-BE49-F238E27FC236}">
                <a16:creationId xmlns:a16="http://schemas.microsoft.com/office/drawing/2014/main" id="{6DEAB703-7ECC-4116-809E-D6206B3E0F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3F827CC-E96C-4ADA-9F66-B6AD47D28400}" type="slidenum">
              <a:rPr kumimoji="0" lang="fr-CA"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fr-CA" altLang="en-US" sz="12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48" charset="-128"/>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F74A9EC5-57EE-41B1-BBA1-4C92C7BE73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474C7767-F7EE-4E18-83D3-30807E56C0A1}"/>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rtl="0"/>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Taille de l’estomac du nouveau-né</a:t>
            </a:r>
          </a:p>
          <a:p>
            <a:pPr rtl="0"/>
            <a:r>
              <a:rPr lang="fr-CA" sz="1100" b="1" i="1" u="sng" strike="noStrike" kern="1200" baseline="0" dirty="0">
                <a:solidFill>
                  <a:schemeClr val="tx1"/>
                </a:solidFill>
                <a:latin typeface="Arial" panose="020B0604020202020204" pitchFamily="34" charset="0"/>
                <a:ea typeface="+mn-ea"/>
                <a:cs typeface="Arial" panose="020B0604020202020204" pitchFamily="34" charset="0"/>
              </a:rPr>
              <a:t> </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La taille et le poids des bébés varient grandement, et ils ont tous de très petits estomacs à la naissance. </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Leur estomac a une capacité limitée, surtout les premiers jours.</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Ils doivent se nourrir au minimum 8 fois sur une période de 24 heures. </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Il est important de suivre les signes de faim du bébé. N’oubliez pas de surveiller ces signes, car ils sont parfois très subtils. Si votre bébé a eu un long travail ou un accouchement compliqué, il peut avoir besoin d’un rappel discret de se nourrir fréquemment.</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Chaque bébé est différent et a des habitudes alimentaires différentes. </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L’alimentation varie d’un jour à l’autre en fonction de nombreux facteurs, notamment : la capacité de l’estomac, l’activité, la poussée de croissance, la faim, la quantité de lait extraite et la quantité disponible. </a:t>
            </a:r>
          </a:p>
          <a:p>
            <a:pPr rtl="0"/>
            <a:endParaRPr lang="en-CA" sz="1100" b="0" i="0" u="none" strike="sng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Qu’est-ce que cela signifie par rapport à la quantité de lait que le bébé a besoin et à la fréquence d’allaitement?</a:t>
            </a:r>
          </a:p>
          <a:p>
            <a:pPr rtl="0"/>
            <a:endParaRPr lang="en-CA"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L’estomac d’un nouveau-né (1 ou 2 jours) a à peu près la taille d’une </a:t>
            </a:r>
            <a:r>
              <a:rPr lang="fr-CA" sz="1100" b="0" i="0" u="sng" strike="noStrike" kern="1200" baseline="0" dirty="0">
                <a:solidFill>
                  <a:schemeClr val="tx1"/>
                </a:solidFill>
                <a:latin typeface="Arial" panose="020B0604020202020204" pitchFamily="34" charset="0"/>
                <a:ea typeface="+mn-ea"/>
                <a:cs typeface="Arial" panose="020B0604020202020204" pitchFamily="34" charset="0"/>
              </a:rPr>
              <a:t>cerise</a:t>
            </a: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a:t>
            </a:r>
            <a:r>
              <a:rPr lang="fr-CA" sz="1100" b="0" i="0" u="sng" strike="noStrike" kern="1200" baseline="0" dirty="0">
                <a:solidFill>
                  <a:schemeClr val="tx1"/>
                </a:solidFill>
                <a:latin typeface="Arial" panose="020B0604020202020204" pitchFamily="34" charset="0"/>
                <a:ea typeface="+mn-ea"/>
                <a:cs typeface="Arial" panose="020B0604020202020204" pitchFamily="34" charset="0"/>
              </a:rPr>
              <a:t> </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Au bout de 3 à 4 jours, il atteint approximativement la taille d’une </a:t>
            </a:r>
            <a:r>
              <a:rPr lang="fr-CA" sz="1100" b="0" i="0" u="sng" strike="noStrike" kern="1200" baseline="0" dirty="0">
                <a:solidFill>
                  <a:schemeClr val="tx1"/>
                </a:solidFill>
                <a:latin typeface="Arial" panose="020B0604020202020204" pitchFamily="34" charset="0"/>
                <a:ea typeface="+mn-ea"/>
                <a:cs typeface="Arial" panose="020B0604020202020204" pitchFamily="34" charset="0"/>
              </a:rPr>
              <a:t>noix</a:t>
            </a: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 </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Après 5 ou 6 jours, l’estomac a la taille d’un </a:t>
            </a:r>
            <a:r>
              <a:rPr lang="fr-CA" sz="1100" b="0" i="0" u="sng" strike="noStrike" kern="1200" baseline="0" dirty="0">
                <a:solidFill>
                  <a:schemeClr val="tx1"/>
                </a:solidFill>
                <a:latin typeface="Arial" panose="020B0604020202020204" pitchFamily="34" charset="0"/>
                <a:ea typeface="+mn-ea"/>
                <a:cs typeface="Arial" panose="020B0604020202020204" pitchFamily="34" charset="0"/>
              </a:rPr>
              <a:t>abricot</a:t>
            </a: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 ou d’une </a:t>
            </a:r>
            <a:r>
              <a:rPr lang="fr-CA" sz="1100" b="0" i="0" u="sng" strike="noStrike" kern="1200" baseline="0" dirty="0">
                <a:solidFill>
                  <a:schemeClr val="tx1"/>
                </a:solidFill>
                <a:latin typeface="Arial" panose="020B0604020202020204" pitchFamily="34" charset="0"/>
                <a:ea typeface="+mn-ea"/>
                <a:cs typeface="Arial" panose="020B0604020202020204" pitchFamily="34" charset="0"/>
              </a:rPr>
              <a:t>balle de ping-pong</a:t>
            </a: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 </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Au bout de 1 à 3 semaines, sa taille ressemblerait à celle d’un </a:t>
            </a:r>
            <a:r>
              <a:rPr lang="fr-CA" sz="1100" b="0" i="0" u="sng" strike="noStrike" kern="1200" baseline="0" dirty="0">
                <a:solidFill>
                  <a:schemeClr val="tx1"/>
                </a:solidFill>
                <a:latin typeface="Arial" panose="020B0604020202020204" pitchFamily="34" charset="0"/>
                <a:ea typeface="+mn-ea"/>
                <a:cs typeface="Arial" panose="020B0604020202020204" pitchFamily="34" charset="0"/>
              </a:rPr>
              <a:t>œuf</a:t>
            </a: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 </a:t>
            </a:r>
          </a:p>
          <a:p>
            <a:pPr rtl="0"/>
            <a:endParaRPr lang="en-CA"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Au fur et à mesure que le bébé grandit, la quantité de lait que l’estomac peut contenir change. Faites confiance au bébé pour vous dire quand il est plein.</a:t>
            </a:r>
          </a:p>
          <a:p>
            <a:pPr>
              <a:buFontTx/>
              <a:buChar char="-"/>
              <a:defRPr/>
            </a:pPr>
            <a:endParaRPr lang="fr-CA" altLang="en-US" dirty="0"/>
          </a:p>
        </p:txBody>
      </p:sp>
      <p:sp>
        <p:nvSpPr>
          <p:cNvPr id="72708" name="Slide Number Placeholder 3">
            <a:extLst>
              <a:ext uri="{FF2B5EF4-FFF2-40B4-BE49-F238E27FC236}">
                <a16:creationId xmlns:a16="http://schemas.microsoft.com/office/drawing/2014/main" id="{DFD32186-6129-48F4-8343-8B0C373CF1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17606EF-B66C-4AF9-8A6E-CCDAA3BD66D2}" type="slidenum">
              <a:rPr kumimoji="0" lang="fr-CA"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fr-CA" altLang="en-US" sz="12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48" charset="-128"/>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9BF22A85-1E65-4F52-95C0-8900178A09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15A431-0FCE-461B-9455-711B4D3C25F3}" type="slidenum">
              <a:rPr kumimoji="0" lang="fr-CA"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fr-CA" altLang="en-US" sz="12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48" charset="-128"/>
              <a:cs typeface="+mn-cs"/>
            </a:endParaRPr>
          </a:p>
        </p:txBody>
      </p:sp>
      <p:sp>
        <p:nvSpPr>
          <p:cNvPr id="74755" name="Rectangle 2">
            <a:extLst>
              <a:ext uri="{FF2B5EF4-FFF2-40B4-BE49-F238E27FC236}">
                <a16:creationId xmlns:a16="http://schemas.microsoft.com/office/drawing/2014/main" id="{B0F1D28B-6D5C-41B8-A437-856D24AD71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8" name="Rectangle 3">
            <a:extLst>
              <a:ext uri="{FF2B5EF4-FFF2-40B4-BE49-F238E27FC236}">
                <a16:creationId xmlns:a16="http://schemas.microsoft.com/office/drawing/2014/main" id="{E1B1E1EA-AA08-4740-88C6-D6455FC37BF6}"/>
              </a:ext>
            </a:extLst>
          </p:cNvPr>
          <p:cNvSpPr>
            <a:spLocks noGrp="1" noChangeArrowheads="1"/>
          </p:cNvSpPr>
          <p:nvPr>
            <p:ph type="body" idx="1"/>
          </p:nvPr>
        </p:nvSpPr>
        <p:spPr bwMode="auto">
          <a:xfrm>
            <a:off x="457200" y="4415790"/>
            <a:ext cx="6096000" cy="457073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rtl="0"/>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Tétines artificielles</a:t>
            </a:r>
          </a:p>
          <a:p>
            <a:pPr rtl="0"/>
            <a:endParaRPr lang="en-CA" sz="1100" b="1" i="1" u="sng"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L’utilisation de tétines artificielles (biberons ou suces) </a:t>
            </a:r>
            <a:r>
              <a:rPr lang="fr-CA" sz="1100" b="0" i="0" u="sng" strike="noStrike" kern="1200" baseline="0" dirty="0">
                <a:solidFill>
                  <a:schemeClr val="tx1"/>
                </a:solidFill>
                <a:latin typeface="Arial" panose="020B0604020202020204" pitchFamily="34" charset="0"/>
                <a:ea typeface="+mn-ea"/>
                <a:cs typeface="Arial" panose="020B0604020202020204" pitchFamily="34" charset="0"/>
              </a:rPr>
              <a:t>doivent</a:t>
            </a: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 être évitée jusqu’à ce que le bébé ait appris à bien téter!</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L’utilisation de tétines artificielles et de biberons avant que la prise du sein ne soit bien établie peut empêcher le bébé d’apprendre à prendre le sein correctement. Cela peut entraîner </a:t>
            </a:r>
            <a:r>
              <a:rPr lang="fr-CA" sz="1100" b="0" i="0" u="sng" strike="noStrike" kern="1200" baseline="0" dirty="0">
                <a:solidFill>
                  <a:schemeClr val="tx1"/>
                </a:solidFill>
                <a:latin typeface="Arial" panose="020B0604020202020204" pitchFamily="34" charset="0"/>
                <a:ea typeface="+mn-ea"/>
                <a:cs typeface="Arial" panose="020B0604020202020204" pitchFamily="34" charset="0"/>
              </a:rPr>
              <a:t>des mamelons douloureux, des blessures aux mamelons ou un refus de se nourrir.  </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Si vous prenez la décision d’utiliser des tétines artificielles, essayez d’attendre que l’allaitement soit bien établi, à environ six semaines.</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N’oubliez pas que tous les bébés apprennent à des vitesses différentes. La prise du sein de certains bébés est rapide, tandis que d’autres peuvent prendre plus de temps. Ne les poussez pas à essayer d’apprendre trop de choses en même temps.</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Les tétines artificielles ont une forme rigide, contrairement aux seins qui sont mous et flexibles. Pour téter efficacement, un bébé doit avoir la bouche grande ouverte, le mamelon étant placé à l’arrière de la bouche, loin du mouvement des gencives et de la langue. </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Une tétine artificielle s’insère facilement dans la bouche d’un bébé, même lorsqu’elle est presque fermée. La mécanique des muscles utilisés pour la tétée diffère également lorsqu’un bébé boit au sein plutôt qu’au biberon.</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Un bébé qui satisfait son besoin de succion à l’aide d’une suce passera moins de temps à stimuler le sein, ce qui pourrait diminuer la production de lait.</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Il est également trop facile de donner trop de lait au biberon, car un bébé au ventre plein peut continuer à boire si son besoin de téter n’est pas satisfait.</a:t>
            </a:r>
          </a:p>
          <a:p>
            <a:pPr rtl="0"/>
            <a:endParaRPr lang="en-CA" sz="1100" b="0" i="1" u="sng" strike="noStrike" kern="1200" baseline="0" dirty="0">
              <a:solidFill>
                <a:schemeClr val="tx1"/>
              </a:solidFill>
              <a:latin typeface="Arial" panose="020B0604020202020204" pitchFamily="34" charset="0"/>
              <a:ea typeface="+mn-ea"/>
              <a:cs typeface="Arial" panose="020B0604020202020204" pitchFamily="34" charset="0"/>
            </a:endParaRPr>
          </a:p>
          <a:p>
            <a:pPr eaLnBrk="1" hangingPunct="1">
              <a:lnSpc>
                <a:spcPct val="90000"/>
              </a:lnSpc>
              <a:defRPr/>
            </a:pPr>
            <a:endParaRPr lang="fr-CA"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2A05F182-C268-40F7-BEF8-EC4ADF2092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FC59EE6-BB82-4123-90E0-9C712CB5E312}" type="slidenum">
              <a:rPr kumimoji="0" lang="fr-CA"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fr-CA" altLang="en-US" sz="12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48" charset="-128"/>
              <a:cs typeface="+mn-cs"/>
            </a:endParaRPr>
          </a:p>
        </p:txBody>
      </p:sp>
      <p:sp>
        <p:nvSpPr>
          <p:cNvPr id="76803" name="Rectangle 2">
            <a:extLst>
              <a:ext uri="{FF2B5EF4-FFF2-40B4-BE49-F238E27FC236}">
                <a16:creationId xmlns:a16="http://schemas.microsoft.com/office/drawing/2014/main" id="{60BE786C-9C7E-4A1B-99E3-1132585F743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2" name="Rectangle 3">
            <a:extLst>
              <a:ext uri="{FF2B5EF4-FFF2-40B4-BE49-F238E27FC236}">
                <a16:creationId xmlns:a16="http://schemas.microsoft.com/office/drawing/2014/main" id="{9122F147-95B1-4F20-82C3-90B53F759F47}"/>
              </a:ext>
            </a:extLst>
          </p:cNvPr>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62500" lnSpcReduction="20000"/>
          </a:bodyPr>
          <a:lstStyle/>
          <a:p>
            <a:pPr eaLnBrk="1" hangingPunct="1">
              <a:defRPr/>
            </a:pPr>
            <a:r>
              <a:rPr lang="fr-CA" sz="1100" b="1" i="0" u="none" noProof="0" dirty="0">
                <a:latin typeface="Arial" panose="020B0604020202020204" pitchFamily="34" charset="0"/>
                <a:cs typeface="Arial" panose="020B0604020202020204" pitchFamily="34" charset="0"/>
              </a:rPr>
              <a:t>Donner des suppléments, sans raisons médicale:</a:t>
            </a:r>
          </a:p>
          <a:p>
            <a:pPr eaLnBrk="1" hangingPunct="1">
              <a:defRPr/>
            </a:pPr>
            <a:r>
              <a:rPr lang="fr-CA" sz="1100" b="1" i="0" u="none" noProof="0" dirty="0">
                <a:latin typeface="Arial" panose="020B0604020202020204" pitchFamily="34" charset="0"/>
                <a:cs typeface="Arial" panose="020B0604020202020204" pitchFamily="34" charset="0"/>
              </a:rPr>
              <a:t>L’utilisation de préparations pour nourrissons lorsque cela n’est pas indiqué peut influencer négativement la production de lait de la mère.  </a:t>
            </a:r>
          </a:p>
          <a:p>
            <a:pPr eaLnBrk="1" hangingPunct="1">
              <a:defRPr/>
            </a:pPr>
            <a:endParaRPr lang="en-CA" altLang="en-US" sz="1100" b="1" i="1" u="sng" noProof="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100" noProof="0" dirty="0">
                <a:latin typeface="Arial" panose="020B0604020202020204" pitchFamily="34" charset="0"/>
                <a:cs typeface="Arial" panose="020B0604020202020204" pitchFamily="34" charset="0"/>
              </a:rPr>
              <a:t>Si votre bébé a besoin de recevoir plus de lait, le lait maternel de la mère, fraîchement exprimé à la main ou à l’aide d’un tire-lait est recommandé.  Les premiers jours, vous pouvez exprimer votre lait à la main et en donner à votre bébé même s’il tète bien au sein. L’expression manuelle du lait maternel fréquente vous aidera à augmenter votre production de lait. </a:t>
            </a:r>
          </a:p>
          <a:p>
            <a:pPr>
              <a:defRPr/>
            </a:pPr>
            <a:endParaRPr lang="fr-CA" sz="1100" noProof="0" dirty="0">
              <a:latin typeface="Arial" panose="020B0604020202020204" pitchFamily="34" charset="0"/>
              <a:cs typeface="Arial" panose="020B0604020202020204" pitchFamily="34" charset="0"/>
            </a:endParaRPr>
          </a:p>
          <a:p>
            <a:pPr>
              <a:defRPr/>
            </a:pPr>
            <a:r>
              <a:rPr lang="fr-CA" sz="1100" noProof="0" dirty="0">
                <a:latin typeface="Arial" panose="020B0604020202020204" pitchFamily="34" charset="0"/>
                <a:cs typeface="Arial" panose="020B0604020202020204" pitchFamily="34" charset="0"/>
              </a:rPr>
              <a:t>Lorsque, pour des raisons médicales, un bébé a besoin de plus de lait, il est recommandé de donner le lait maternel de la mère, fraîchement exprimé en premier lieu.    Si la mère ne réussi pas à exprimer suffisamment de lait, le lait d’une donneuse provenant d’une banque de lait est conseillé.  Si un don de lait n’est pas disponible, il est possible que certains bébés nécessites l’utilisation de préparations commerciales pour nourrissons de façon temporaire.  Si c’est le cas, le personnel de soins en discutera avec vous afin de vous expliquer les raisons, vous soutenir et vous aider à utiliser les suppléments  de façon sécuritaire, pour la plus courte durée possible. </a:t>
            </a:r>
          </a:p>
          <a:p>
            <a:pPr>
              <a:defRPr/>
            </a:pPr>
            <a:endParaRPr lang="en-CA" sz="1100" noProof="0" dirty="0">
              <a:latin typeface="Arial" panose="020B0604020202020204" pitchFamily="34" charset="0"/>
              <a:cs typeface="Arial" panose="020B0604020202020204" pitchFamily="34" charset="0"/>
            </a:endParaRPr>
          </a:p>
          <a:p>
            <a:pPr>
              <a:defRPr/>
            </a:pPr>
            <a:r>
              <a:rPr lang="fr-CA" sz="1100" noProof="0" dirty="0">
                <a:latin typeface="Arial" panose="020B0604020202020204" pitchFamily="34" charset="0"/>
                <a:cs typeface="Arial" panose="020B0604020202020204" pitchFamily="34" charset="0"/>
              </a:rPr>
              <a:t>Vous recevrez de l’information sur les façons de supplémenter qui auront moins d’impact sur l’allaitement.  Vous pourrez choisir la façon qui vous convient le mieux.  </a:t>
            </a:r>
          </a:p>
          <a:p>
            <a:pPr>
              <a:defRPr/>
            </a:pPr>
            <a:r>
              <a:rPr lang="fr-CA" sz="1100" noProof="0" dirty="0">
                <a:latin typeface="Arial" panose="020B0604020202020204" pitchFamily="34" charset="0"/>
                <a:cs typeface="Arial" panose="020B0604020202020204" pitchFamily="34" charset="0"/>
              </a:rPr>
              <a:t>Les renseignements comment préparer, donner et conserver les préparations pour nourrissons en toute sécurité vous seront donnés. Vous recevrez également des renseignements imprimés.  Les quantités approximatives nécessaires seront examinés et discutés avec vous au fil des jours. Un suivi étroit sera effectué pour s’assurez que vous et votre bébé reprenez l’allaitement exclusif de manière sécuritaire le plus rapidement possible. </a:t>
            </a:r>
          </a:p>
          <a:p>
            <a:pPr>
              <a:defRPr/>
            </a:pPr>
            <a:r>
              <a:rPr lang="fr-CA" sz="1100" noProof="0" dirty="0">
                <a:latin typeface="Arial" panose="020B0604020202020204" pitchFamily="34" charset="0"/>
                <a:cs typeface="Arial" panose="020B0604020202020204" pitchFamily="34" charset="0"/>
              </a:rPr>
              <a:t> </a:t>
            </a:r>
          </a:p>
          <a:p>
            <a:pPr>
              <a:defRPr/>
            </a:pPr>
            <a:r>
              <a:rPr lang="fr-CA" sz="1100" noProof="0" dirty="0">
                <a:latin typeface="Arial" panose="020B0604020202020204" pitchFamily="34" charset="0"/>
                <a:cs typeface="Arial" panose="020B0604020202020204" pitchFamily="34" charset="0"/>
              </a:rPr>
              <a:t>Voici quelques façons de supplémenter autre que la bouteille:</a:t>
            </a:r>
          </a:p>
          <a:p>
            <a:pPr marL="171450" indent="-171450">
              <a:buFont typeface="Arial" panose="020B0604020202020204" pitchFamily="34" charset="0"/>
              <a:buChar char="•"/>
              <a:defRPr/>
            </a:pPr>
            <a:r>
              <a:rPr lang="fr-CA" sz="1100" noProof="0" dirty="0">
                <a:latin typeface="Arial" panose="020B0604020202020204" pitchFamily="34" charset="0"/>
                <a:cs typeface="Arial" panose="020B0604020202020204" pitchFamily="34" charset="0"/>
              </a:rPr>
              <a:t>le gobelet</a:t>
            </a:r>
          </a:p>
          <a:p>
            <a:pPr marL="171450" indent="-171450">
              <a:buFont typeface="Arial" panose="020B0604020202020204" pitchFamily="34" charset="0"/>
              <a:buChar char="•"/>
              <a:defRPr/>
            </a:pPr>
            <a:r>
              <a:rPr lang="fr-CA" sz="1100" noProof="0" dirty="0">
                <a:latin typeface="Arial" panose="020B0604020202020204" pitchFamily="34" charset="0"/>
                <a:cs typeface="Arial" panose="020B0604020202020204" pitchFamily="34" charset="0"/>
              </a:rPr>
              <a:t>le dispositif d’aide à l’allaitement (tube au sein ou avec le doigt)</a:t>
            </a:r>
          </a:p>
          <a:p>
            <a:pPr marL="171450" indent="-171450">
              <a:buFont typeface="Arial" panose="020B0604020202020204" pitchFamily="34" charset="0"/>
              <a:buChar char="•"/>
              <a:defRPr/>
            </a:pPr>
            <a:r>
              <a:rPr lang="fr-CA" sz="1100" noProof="0" dirty="0">
                <a:latin typeface="Arial" panose="020B0604020202020204" pitchFamily="34" charset="0"/>
                <a:cs typeface="Arial" panose="020B0604020202020204" pitchFamily="34" charset="0"/>
              </a:rPr>
              <a:t>la cuillère</a:t>
            </a:r>
          </a:p>
          <a:p>
            <a:pPr>
              <a:defRPr/>
            </a:pPr>
            <a:r>
              <a:rPr lang="fr-CA" sz="1100" noProof="0" dirty="0">
                <a:latin typeface="Arial" panose="020B0604020202020204" pitchFamily="34" charset="0"/>
                <a:cs typeface="Arial" panose="020B0604020202020204" pitchFamily="34" charset="0"/>
              </a:rPr>
              <a:t> </a:t>
            </a:r>
          </a:p>
          <a:p>
            <a:pPr>
              <a:defRPr/>
            </a:pPr>
            <a:r>
              <a:rPr lang="fr-CA" sz="1100" strike="noStrike" noProof="0" dirty="0">
                <a:latin typeface="Arial" panose="020B0604020202020204" pitchFamily="34" charset="0"/>
                <a:cs typeface="Arial" panose="020B0604020202020204" pitchFamily="34" charset="0"/>
              </a:rPr>
              <a:t>Si vous êtes inquiète que votre bébé ne reçoive pas suffisamment de lait,  parlez-en avec votre infirmière ou votre fournisseur de soins de santé primaire.  Ils vous aideront à évaluer les signes que votre bébé se nourrit bien.   Si votre bébé prend bien le sein, tète vigoureusement et que vous l’entendez avaler, il n’a surement pas besoin d’alimentation supplémentaire.  Il a peut-être seulement besoin d’être réconforté et près de vous.   Les bébés pleurent pour diverses raisons, c’est leur façon de s’exprimer.</a:t>
            </a:r>
          </a:p>
          <a:p>
            <a:pPr>
              <a:defRPr/>
            </a:pPr>
            <a:r>
              <a:rPr lang="fr-CA" sz="1100" strike="noStrike" noProof="0" dirty="0">
                <a:latin typeface="Arial" panose="020B0604020202020204" pitchFamily="34" charset="0"/>
                <a:cs typeface="Arial" panose="020B0604020202020204" pitchFamily="34" charset="0"/>
              </a:rPr>
              <a:t>  </a:t>
            </a:r>
          </a:p>
          <a:p>
            <a:pPr>
              <a:defRPr/>
            </a:pPr>
            <a:r>
              <a:rPr lang="fr-CA" sz="1100" noProof="0" dirty="0">
                <a:latin typeface="Arial" panose="020B0604020202020204" pitchFamily="34" charset="0"/>
                <a:cs typeface="Arial" panose="020B0604020202020204" pitchFamily="34" charset="0"/>
              </a:rPr>
              <a:t>La brochure provinciale « Allaiter votre bébé » contient de nombreux renseignements, notamment sur le stockage et la congélation du lait.  </a:t>
            </a:r>
          </a:p>
          <a:p>
            <a:pPr>
              <a:defRPr/>
            </a:pPr>
            <a:endParaRPr lang="en-US" sz="1100" noProof="0" dirty="0">
              <a:latin typeface="Arial" panose="020B0604020202020204" pitchFamily="34" charset="0"/>
              <a:cs typeface="Arial" panose="020B0604020202020204" pitchFamily="34" charset="0"/>
            </a:endParaRPr>
          </a:p>
          <a:p>
            <a:pPr>
              <a:defRPr/>
            </a:pPr>
            <a:endParaRPr lang="fr-CA" sz="1100" noProof="0" dirty="0">
              <a:latin typeface="Arial" panose="020B0604020202020204" pitchFamily="34" charset="0"/>
              <a:cs typeface="Arial" panose="020B0604020202020204" pitchFamily="34" charset="0"/>
            </a:endParaRPr>
          </a:p>
          <a:p>
            <a:pPr eaLnBrk="1" hangingPunct="1">
              <a:defRPr/>
            </a:pPr>
            <a:endParaRPr lang="en-CA" altLang="en-US" b="1" i="1" u="sng" noProof="0" dirty="0"/>
          </a:p>
          <a:p>
            <a:pPr eaLnBrk="1" hangingPunct="1">
              <a:defRPr/>
            </a:pPr>
            <a:endParaRPr lang="fr-CA" altLang="en-US" dirty="0"/>
          </a:p>
        </p:txBody>
      </p:sp>
    </p:spTree>
    <p:extLst>
      <p:ext uri="{BB962C8B-B14F-4D97-AF65-F5344CB8AC3E}">
        <p14:creationId xmlns:p14="http://schemas.microsoft.com/office/powerpoint/2010/main" val="2074016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2E9EFAD1-11D9-4558-9365-4C3AF5E7A3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AFE9E109-D74F-4B96-B163-07556823DD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r>
              <a:rPr lang="fr-CA" sz="1100" noProof="0" dirty="0">
                <a:latin typeface="Arial" panose="020B0604020202020204" pitchFamily="34" charset="0"/>
                <a:cs typeface="Arial" panose="020B0604020202020204" pitchFamily="34" charset="0"/>
              </a:rPr>
              <a:t>L’emmaillotement a été utilisé comme méthode pour aider à calmer les bébés dans l’espoir qu’ils s’endorment plus rapidement et qu’ils dorment plus longtemps. </a:t>
            </a:r>
          </a:p>
          <a:p>
            <a:endParaRPr lang="en-CA" altLang="en-US" sz="1100" noProof="0" dirty="0">
              <a:latin typeface="Arial" panose="020B0604020202020204" pitchFamily="34" charset="0"/>
              <a:cs typeface="Arial" panose="020B0604020202020204" pitchFamily="34" charset="0"/>
            </a:endParaRPr>
          </a:p>
          <a:p>
            <a:r>
              <a:rPr lang="fr-CA" sz="1100" noProof="0" dirty="0">
                <a:latin typeface="Arial" panose="020B0604020202020204" pitchFamily="34" charset="0"/>
                <a:cs typeface="Arial" panose="020B0604020202020204" pitchFamily="34" charset="0"/>
              </a:rPr>
              <a:t>Cependant, au cours des premiers mois, les bébés ne devraient pas dormir toute la nuit. Ils ont besoin de téter pour vous aider à construire une bonne production de lait.  Les bébés communiquent leurs besoins de téter, en bougeant, en apportant leurs mains à la bouche, et en pleurant(signe tardif). </a:t>
            </a:r>
          </a:p>
          <a:p>
            <a:pPr rtl="0"/>
            <a:endParaRPr lang="fr-CA" sz="1100" b="1"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Les bébés emmaillotés :</a:t>
            </a: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Tètent moins souvent.</a:t>
            </a:r>
            <a:endParaRPr lang="fr-CA" sz="1100" b="1" i="0" u="none" strike="noStrike" kern="1200" baseline="0" dirty="0">
              <a:solidFill>
                <a:schemeClr val="tx1"/>
              </a:solidFill>
              <a:latin typeface="Arial" panose="020B0604020202020204" pitchFamily="34" charset="0"/>
              <a:ea typeface="+mn-ea"/>
              <a:cs typeface="Arial" panose="020B0604020202020204" pitchFamily="34" charset="0"/>
            </a:endParaRP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Ne peuvent pas démontrer leurs signes de faim.</a:t>
            </a: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Ne peuvent pas bouger librement ou apporter leurs mains à la bouche.</a:t>
            </a: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Ont des cycles de sommeils plus irréguliers.</a:t>
            </a: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Consomment moins de lait et perdent plus de poids.</a:t>
            </a:r>
          </a:p>
          <a:p>
            <a:endParaRPr lang="en-CA" altLang="en-US" sz="1100" noProof="0" dirty="0">
              <a:latin typeface="Arial" panose="020B0604020202020204" pitchFamily="34" charset="0"/>
              <a:cs typeface="Arial" panose="020B0604020202020204" pitchFamily="34" charset="0"/>
            </a:endParaRPr>
          </a:p>
          <a:p>
            <a:r>
              <a:rPr lang="fr-CA" sz="1100" noProof="0" dirty="0">
                <a:latin typeface="Arial" panose="020B0604020202020204" pitchFamily="34" charset="0"/>
                <a:cs typeface="Arial" panose="020B0604020202020204" pitchFamily="34" charset="0"/>
              </a:rPr>
              <a:t>Des recherches ont démontré que l’emmaillotement à la naissance et après peut être nuisible, car l’absence de contact peau à peau diminue les hormones qui sont produites lors de ce contact. Cette pratique peut également rendre la prise du sein plus difficile et interférer avec l’allaitement. </a:t>
            </a:r>
          </a:p>
          <a:p>
            <a:endParaRPr lang="en-CA" altLang="en-US" sz="1100" noProof="0" dirty="0">
              <a:latin typeface="Arial" panose="020B0604020202020204" pitchFamily="34" charset="0"/>
              <a:cs typeface="Arial" panose="020B0604020202020204" pitchFamily="34" charset="0"/>
            </a:endParaRPr>
          </a:p>
          <a:p>
            <a:r>
              <a:rPr lang="fr-CA" sz="1100" noProof="0" dirty="0">
                <a:latin typeface="Arial" panose="020B0604020202020204" pitchFamily="34" charset="0"/>
                <a:cs typeface="Arial" panose="020B0604020202020204" pitchFamily="34" charset="0"/>
              </a:rPr>
              <a:t>L’emmaillotement serré sur une longue période a été lié à la dysplasie de la hanche et aux difficultés respiratoires.</a:t>
            </a:r>
          </a:p>
          <a:p>
            <a:endParaRPr lang="en-CA" altLang="en-US" sz="1100" noProof="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100" noProof="0" dirty="0">
                <a:latin typeface="Arial" panose="020B0604020202020204" pitchFamily="34" charset="0"/>
                <a:cs typeface="Arial" panose="020B0604020202020204" pitchFamily="34" charset="0"/>
              </a:rPr>
              <a:t>Les parents doivent suivre les recommandations de Santé Canada et de l’Agence de la santé publique du Canada pour assurer un sommeil sécuritaire à leur bébé : </a:t>
            </a:r>
            <a:r>
              <a:rPr lang="fr-CA" sz="1200" b="1" kern="1200" dirty="0">
                <a:solidFill>
                  <a:schemeClr val="tx1"/>
                </a:solidFill>
                <a:effectLst/>
                <a:latin typeface="+mn-lt"/>
                <a:ea typeface="+mn-ea"/>
                <a:cs typeface="+mn-cs"/>
              </a:rPr>
              <a:t>Cliquez sur l’image dans la diapositive.</a:t>
            </a:r>
            <a:endParaRPr lang="en-CA" sz="1200" b="1" kern="1200" dirty="0">
              <a:solidFill>
                <a:schemeClr val="tx1"/>
              </a:solidFill>
              <a:effectLst/>
              <a:latin typeface="+mn-lt"/>
              <a:ea typeface="+mn-ea"/>
              <a:cs typeface="+mn-cs"/>
            </a:endParaRPr>
          </a:p>
          <a:p>
            <a:endParaRPr lang="fr-CA" sz="1100" dirty="0">
              <a:latin typeface="Arial" panose="020B0604020202020204" pitchFamily="34" charset="0"/>
              <a:cs typeface="Arial" panose="020B0604020202020204" pitchFamily="34" charset="0"/>
              <a:hlinkClick r:id="rId3"/>
            </a:endParaRPr>
          </a:p>
          <a:p>
            <a:endParaRPr lang="en-CA" altLang="en-US" noProof="0" dirty="0"/>
          </a:p>
        </p:txBody>
      </p:sp>
      <p:sp>
        <p:nvSpPr>
          <p:cNvPr id="78852" name="Slide Number Placeholder 3">
            <a:extLst>
              <a:ext uri="{FF2B5EF4-FFF2-40B4-BE49-F238E27FC236}">
                <a16:creationId xmlns:a16="http://schemas.microsoft.com/office/drawing/2014/main" id="{B56575AB-F0E5-4B8F-8509-98A766A292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53C2935-7C40-4008-9FF6-637FB86E8EC5}" type="slidenum">
              <a:rPr kumimoji="0" lang="fr-CA"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fr-CA" altLang="en-US" sz="12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48" charset="-128"/>
              <a:cs typeface="+mn-cs"/>
            </a:endParaRPr>
          </a:p>
        </p:txBody>
      </p:sp>
    </p:spTree>
    <p:extLst>
      <p:ext uri="{BB962C8B-B14F-4D97-AF65-F5344CB8AC3E}">
        <p14:creationId xmlns:p14="http://schemas.microsoft.com/office/powerpoint/2010/main" val="3696877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359CAD0A-7075-4354-8B58-463FDAF564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7AE7F98-73E9-4062-9371-F45E77EAA094}"/>
              </a:ext>
            </a:extLst>
          </p:cNvPr>
          <p:cNvSpPr>
            <a:spLocks noGrp="1"/>
          </p:cNvSpPr>
          <p:nvPr>
            <p:ph type="body" idx="1"/>
          </p:nvPr>
        </p:nvSpPr>
        <p:spPr/>
        <p:txBody>
          <a:bodyPr>
            <a:normAutofit fontScale="40000" lnSpcReduction="20000"/>
          </a:bodyPr>
          <a:lstStyle/>
          <a:p>
            <a:pPr>
              <a:defRPr/>
            </a:pPr>
            <a:r>
              <a:rPr lang="fr-CA" sz="1100" b="1" i="0" u="none" noProof="0" dirty="0">
                <a:latin typeface="Arial" panose="020B0604020202020204" pitchFamily="34" charset="0"/>
                <a:cs typeface="Arial" panose="020B0604020202020204" pitchFamily="34" charset="0"/>
              </a:rPr>
              <a:t>La deuxième nuit</a:t>
            </a:r>
          </a:p>
          <a:p>
            <a:pPr>
              <a:defRPr/>
            </a:pPr>
            <a:endParaRPr lang="en-CA" sz="1100" b="1" i="0" u="none" noProof="0" dirty="0">
              <a:latin typeface="Arial" panose="020B0604020202020204" pitchFamily="34" charset="0"/>
              <a:cs typeface="Arial" panose="020B0604020202020204" pitchFamily="34" charset="0"/>
            </a:endParaRPr>
          </a:p>
          <a:p>
            <a:pPr>
              <a:defRPr/>
            </a:pPr>
            <a:r>
              <a:rPr lang="fr-CA" sz="1100" noProof="0" dirty="0">
                <a:latin typeface="Arial" panose="020B0604020202020204" pitchFamily="34" charset="0"/>
                <a:cs typeface="Arial" panose="020B0604020202020204" pitchFamily="34" charset="0"/>
              </a:rPr>
              <a:t>Les premiers jours de la vie avec un nouveau-né sont une expérience d’apprentissage. Chaque nouveau-né est unique.  Lors de la deuxième nuit, il se peut que votre bébé soit difficile à consoler, parce qu'il:</a:t>
            </a:r>
          </a:p>
          <a:p>
            <a:pPr marL="171450" lvl="0" indent="-171450">
              <a:buFont typeface="Arial" panose="020B0604020202020204" pitchFamily="34" charset="0"/>
              <a:buChar char="•"/>
            </a:pPr>
            <a:r>
              <a:rPr lang="fr-CA" sz="1100" kern="1200" dirty="0">
                <a:solidFill>
                  <a:schemeClr val="tx1"/>
                </a:solidFill>
                <a:effectLst/>
                <a:latin typeface="Arial" panose="020B0604020202020204" pitchFamily="34" charset="0"/>
                <a:ea typeface="+mn-ea"/>
                <a:cs typeface="Arial" panose="020B0604020202020204" pitchFamily="34" charset="0"/>
              </a:rPr>
              <a:t>vient de quitter le confort de votre utérus et il se trouve dans un nouvel environnement;</a:t>
            </a:r>
            <a:endParaRPr lang="en-CA" sz="11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fr-CA" sz="1100" kern="1200" dirty="0">
                <a:solidFill>
                  <a:schemeClr val="tx1"/>
                </a:solidFill>
                <a:effectLst/>
                <a:latin typeface="Arial" panose="020B0604020202020204" pitchFamily="34" charset="0"/>
                <a:ea typeface="+mn-ea"/>
                <a:cs typeface="Arial" panose="020B0604020202020204" pitchFamily="34" charset="0"/>
              </a:rPr>
              <a:t>a mal au ventre. La digestion du lait et les gaz sont des nouvelles sensations pour votre bébé;</a:t>
            </a:r>
            <a:endParaRPr lang="en-CA" sz="11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fr-CA" sz="1100" kern="1200" dirty="0">
                <a:solidFill>
                  <a:schemeClr val="tx1"/>
                </a:solidFill>
                <a:effectLst/>
                <a:latin typeface="Arial" panose="020B0604020202020204" pitchFamily="34" charset="0"/>
                <a:ea typeface="+mn-ea"/>
                <a:cs typeface="Arial" panose="020B0604020202020204" pitchFamily="34" charset="0"/>
              </a:rPr>
              <a:t>est maintenant plus éveillé;</a:t>
            </a:r>
            <a:endParaRPr lang="en-CA" sz="11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fr-CA" sz="1100" kern="1200" dirty="0">
                <a:solidFill>
                  <a:schemeClr val="tx1"/>
                </a:solidFill>
                <a:effectLst/>
                <a:latin typeface="Arial" panose="020B0604020202020204" pitchFamily="34" charset="0"/>
                <a:ea typeface="+mn-ea"/>
                <a:cs typeface="Arial" panose="020B0604020202020204" pitchFamily="34" charset="0"/>
              </a:rPr>
              <a:t>Il a envie d'être au sein ou en peau à peau, car c'est l'endroit où il se sent le plus en sécurité.</a:t>
            </a:r>
            <a:endParaRPr lang="en-CA" sz="1100" kern="1200" dirty="0">
              <a:solidFill>
                <a:schemeClr val="tx1"/>
              </a:solidFill>
              <a:effectLst/>
              <a:latin typeface="Arial" panose="020B0604020202020204" pitchFamily="34" charset="0"/>
              <a:ea typeface="+mn-ea"/>
              <a:cs typeface="Arial" panose="020B0604020202020204" pitchFamily="34" charset="0"/>
            </a:endParaRPr>
          </a:p>
          <a:p>
            <a:r>
              <a:rPr lang="fr-CA" sz="1100" b="1" i="1" kern="1200" dirty="0">
                <a:solidFill>
                  <a:schemeClr val="tx1"/>
                </a:solidFill>
                <a:effectLst/>
                <a:latin typeface="Arial" panose="020B0604020202020204" pitchFamily="34" charset="0"/>
                <a:ea typeface="+mn-ea"/>
                <a:cs typeface="Arial" panose="020B0604020202020204" pitchFamily="34" charset="0"/>
              </a:rPr>
              <a:t>La nature fait bien les choses puisqu'en réclamant le sein souvent, il stimule la montée de lait.</a:t>
            </a:r>
            <a:endParaRPr lang="en-CA" sz="1100" kern="1200" dirty="0">
              <a:solidFill>
                <a:schemeClr val="tx1"/>
              </a:solidFill>
              <a:effectLst/>
              <a:latin typeface="Arial" panose="020B0604020202020204" pitchFamily="34" charset="0"/>
              <a:ea typeface="+mn-ea"/>
              <a:cs typeface="Arial" panose="020B0604020202020204" pitchFamily="34" charset="0"/>
            </a:endParaRPr>
          </a:p>
          <a:p>
            <a:r>
              <a:rPr lang="fr-CA" sz="1100" b="1" i="1" kern="1200" dirty="0">
                <a:solidFill>
                  <a:schemeClr val="tx1"/>
                </a:solidFill>
                <a:effectLst/>
                <a:latin typeface="Arial" panose="020B0604020202020204" pitchFamily="34" charset="0"/>
                <a:ea typeface="+mn-ea"/>
                <a:cs typeface="Arial" panose="020B0604020202020204" pitchFamily="34" charset="0"/>
              </a:rPr>
              <a:t> </a:t>
            </a:r>
            <a:endParaRPr lang="en-CA" sz="1100" kern="1200" dirty="0">
              <a:solidFill>
                <a:schemeClr val="tx1"/>
              </a:solidFill>
              <a:effectLst/>
              <a:latin typeface="Arial" panose="020B0604020202020204" pitchFamily="34" charset="0"/>
              <a:ea typeface="+mn-ea"/>
              <a:cs typeface="Arial" panose="020B0604020202020204" pitchFamily="34" charset="0"/>
            </a:endParaRPr>
          </a:p>
          <a:p>
            <a:r>
              <a:rPr lang="fr-CA" sz="1100" b="1" kern="1200" dirty="0">
                <a:solidFill>
                  <a:schemeClr val="tx1"/>
                </a:solidFill>
                <a:effectLst/>
                <a:latin typeface="Arial" panose="020B0604020202020204" pitchFamily="34" charset="0"/>
                <a:ea typeface="+mn-ea"/>
                <a:cs typeface="Arial" panose="020B0604020202020204" pitchFamily="34" charset="0"/>
              </a:rPr>
              <a:t>Il se peut que vous...</a:t>
            </a:r>
            <a:endParaRPr lang="en-CA" sz="1100" dirty="0">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100" kern="1200" dirty="0" err="1">
                <a:solidFill>
                  <a:schemeClr val="tx1"/>
                </a:solidFill>
                <a:effectLst/>
                <a:latin typeface="Arial" panose="020B0604020202020204" pitchFamily="34" charset="0"/>
                <a:ea typeface="+mn-ea"/>
                <a:cs typeface="Arial" panose="020B0604020202020204" pitchFamily="34" charset="0"/>
              </a:rPr>
              <a:t>soyez</a:t>
            </a:r>
            <a:r>
              <a:rPr lang="en-US" sz="1100" kern="1200" dirty="0">
                <a:solidFill>
                  <a:schemeClr val="tx1"/>
                </a:solidFill>
                <a:effectLst/>
                <a:latin typeface="Arial" panose="020B0604020202020204" pitchFamily="34" charset="0"/>
                <a:ea typeface="+mn-ea"/>
                <a:cs typeface="Arial" panose="020B0604020202020204" pitchFamily="34" charset="0"/>
              </a:rPr>
              <a:t> plus </a:t>
            </a:r>
            <a:r>
              <a:rPr lang="en-US" sz="1100" kern="1200" dirty="0" err="1">
                <a:solidFill>
                  <a:schemeClr val="tx1"/>
                </a:solidFill>
                <a:effectLst/>
                <a:latin typeface="Arial" panose="020B0604020202020204" pitchFamily="34" charset="0"/>
                <a:ea typeface="+mn-ea"/>
                <a:cs typeface="Arial" panose="020B0604020202020204" pitchFamily="34" charset="0"/>
              </a:rPr>
              <a:t>fatiguée</a:t>
            </a:r>
            <a:r>
              <a:rPr lang="en-US" sz="1100" kern="1200" dirty="0">
                <a:solidFill>
                  <a:schemeClr val="tx1"/>
                </a:solidFill>
                <a:effectLst/>
                <a:latin typeface="Arial" panose="020B0604020202020204" pitchFamily="34" charset="0"/>
                <a:ea typeface="+mn-ea"/>
                <a:cs typeface="Arial" panose="020B0604020202020204" pitchFamily="34" charset="0"/>
              </a:rPr>
              <a:t>;</a:t>
            </a:r>
            <a:endParaRPr lang="en-CA" sz="11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fr-CA" sz="1100" kern="1200" dirty="0">
                <a:solidFill>
                  <a:schemeClr val="tx1"/>
                </a:solidFill>
                <a:effectLst/>
                <a:latin typeface="Arial" panose="020B0604020202020204" pitchFamily="34" charset="0"/>
                <a:ea typeface="+mn-ea"/>
                <a:cs typeface="Arial" panose="020B0604020202020204" pitchFamily="34" charset="0"/>
              </a:rPr>
              <a:t>vous sentez frustrée et/ou découragée;</a:t>
            </a:r>
            <a:endParaRPr lang="en-CA" sz="11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fr-CA" sz="1100" kern="1200" dirty="0">
                <a:solidFill>
                  <a:schemeClr val="tx1"/>
                </a:solidFill>
                <a:effectLst/>
                <a:latin typeface="Arial" panose="020B0604020202020204" pitchFamily="34" charset="0"/>
                <a:ea typeface="+mn-ea"/>
                <a:cs typeface="Arial" panose="020B0604020202020204" pitchFamily="34" charset="0"/>
              </a:rPr>
              <a:t>vous sentez impuissants devant les pleurs de votre bébé.</a:t>
            </a:r>
            <a:endParaRPr lang="en-CA" sz="1100" kern="1200" dirty="0">
              <a:solidFill>
                <a:schemeClr val="tx1"/>
              </a:solidFill>
              <a:effectLst/>
              <a:latin typeface="Arial" panose="020B0604020202020204" pitchFamily="34" charset="0"/>
              <a:ea typeface="+mn-ea"/>
              <a:cs typeface="Arial" panose="020B0604020202020204" pitchFamily="34" charset="0"/>
            </a:endParaRPr>
          </a:p>
          <a:p>
            <a:r>
              <a:rPr lang="fr-CA" sz="1100" kern="1200" dirty="0">
                <a:solidFill>
                  <a:schemeClr val="tx1"/>
                </a:solidFill>
                <a:effectLst/>
                <a:latin typeface="Arial" panose="020B0604020202020204" pitchFamily="34" charset="0"/>
                <a:ea typeface="+mn-ea"/>
                <a:cs typeface="Arial" panose="020B0604020202020204" pitchFamily="34" charset="0"/>
              </a:rPr>
              <a:t> </a:t>
            </a:r>
            <a:r>
              <a:rPr lang="fr-CA" sz="1100" b="1" i="1" kern="1200" dirty="0">
                <a:solidFill>
                  <a:schemeClr val="tx1"/>
                </a:solidFill>
                <a:effectLst/>
                <a:latin typeface="Arial" panose="020B0604020202020204" pitchFamily="34" charset="0"/>
                <a:ea typeface="+mn-ea"/>
                <a:cs typeface="Arial" panose="020B0604020202020204" pitchFamily="34" charset="0"/>
              </a:rPr>
              <a:t>N’oubliez pas qu’il s’agit d’une période passagère, votre bébé s’adapte à son nouvel environnement.</a:t>
            </a:r>
            <a:endParaRPr lang="en-CA" sz="1100" kern="1200" dirty="0">
              <a:solidFill>
                <a:schemeClr val="tx1"/>
              </a:solidFill>
              <a:effectLst/>
              <a:latin typeface="Arial" panose="020B0604020202020204" pitchFamily="34" charset="0"/>
              <a:ea typeface="+mn-ea"/>
              <a:cs typeface="Arial" panose="020B0604020202020204" pitchFamily="34" charset="0"/>
            </a:endParaRPr>
          </a:p>
          <a:p>
            <a:endParaRPr lang="en-US" sz="1100" b="1" kern="1200" dirty="0">
              <a:solidFill>
                <a:schemeClr val="tx1"/>
              </a:solidFill>
              <a:effectLst/>
              <a:latin typeface="Arial" panose="020B0604020202020204" pitchFamily="34" charset="0"/>
              <a:ea typeface="+mn-ea"/>
              <a:cs typeface="Arial" panose="020B0604020202020204" pitchFamily="34" charset="0"/>
            </a:endParaRPr>
          </a:p>
          <a:p>
            <a:r>
              <a:rPr lang="en-US" sz="1100" b="1" kern="1200" dirty="0" err="1">
                <a:solidFill>
                  <a:schemeClr val="tx1"/>
                </a:solidFill>
                <a:effectLst/>
                <a:latin typeface="Arial" panose="020B0604020202020204" pitchFamily="34" charset="0"/>
                <a:ea typeface="+mn-ea"/>
                <a:cs typeface="Arial" panose="020B0604020202020204" pitchFamily="34" charset="0"/>
              </a:rPr>
              <a:t>Vous</a:t>
            </a:r>
            <a:r>
              <a:rPr lang="en-US" sz="1100" b="1" kern="1200" dirty="0">
                <a:solidFill>
                  <a:schemeClr val="tx1"/>
                </a:solidFill>
                <a:effectLst/>
                <a:latin typeface="Arial" panose="020B0604020202020204" pitchFamily="34" charset="0"/>
                <a:ea typeface="+mn-ea"/>
                <a:cs typeface="Arial" panose="020B0604020202020204" pitchFamily="34" charset="0"/>
              </a:rPr>
              <a:t> </a:t>
            </a:r>
            <a:r>
              <a:rPr lang="en-US" sz="1100" b="1" kern="1200" dirty="0" err="1">
                <a:solidFill>
                  <a:schemeClr val="tx1"/>
                </a:solidFill>
                <a:effectLst/>
                <a:latin typeface="Arial" panose="020B0604020202020204" pitchFamily="34" charset="0"/>
                <a:ea typeface="+mn-ea"/>
                <a:cs typeface="Arial" panose="020B0604020202020204" pitchFamily="34" charset="0"/>
              </a:rPr>
              <a:t>pouvez</a:t>
            </a:r>
            <a:r>
              <a:rPr lang="en-US" sz="1100" b="1" kern="1200" dirty="0">
                <a:solidFill>
                  <a:schemeClr val="tx1"/>
                </a:solidFill>
                <a:effectLst/>
                <a:latin typeface="Arial" panose="020B0604020202020204" pitchFamily="34" charset="0"/>
                <a:ea typeface="+mn-ea"/>
                <a:cs typeface="Arial" panose="020B0604020202020204" pitchFamily="34" charset="0"/>
              </a:rPr>
              <a:t>...</a:t>
            </a:r>
            <a:endParaRPr lang="en-CA" sz="1100" dirty="0">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100" b="0" kern="1200" dirty="0">
                <a:solidFill>
                  <a:schemeClr val="tx1"/>
                </a:solidFill>
                <a:effectLst/>
                <a:latin typeface="Arial" panose="020B0604020202020204" pitchFamily="34" charset="0"/>
                <a:ea typeface="+mn-ea"/>
                <a:cs typeface="Arial" panose="020B0604020202020204" pitchFamily="34" charset="0"/>
              </a:rPr>
              <a:t>pl</a:t>
            </a:r>
            <a:r>
              <a:rPr lang="fr-CA" sz="1100" kern="1200" dirty="0">
                <a:solidFill>
                  <a:schemeClr val="tx1"/>
                </a:solidFill>
                <a:effectLst/>
                <a:latin typeface="Arial" panose="020B0604020202020204" pitchFamily="34" charset="0"/>
                <a:ea typeface="+mn-ea"/>
                <a:cs typeface="Arial" panose="020B0604020202020204" pitchFamily="34" charset="0"/>
              </a:rPr>
              <a:t>acer votre bébé en peau à peau ou votre partenaire peut le faire;</a:t>
            </a:r>
            <a:endParaRPr lang="en-CA" sz="11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fr-CA" sz="1100" kern="1200" dirty="0">
                <a:solidFill>
                  <a:schemeClr val="tx1"/>
                </a:solidFill>
                <a:effectLst/>
                <a:latin typeface="Arial" panose="020B0604020202020204" pitchFamily="34" charset="0"/>
                <a:ea typeface="+mn-ea"/>
                <a:cs typeface="Arial" panose="020B0604020202020204" pitchFamily="34" charset="0"/>
              </a:rPr>
              <a:t>lui donner le sein souvent et le laisser téter jusqu'à ce qu'il s'endorme;</a:t>
            </a:r>
            <a:endParaRPr lang="en-CA" sz="11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fr-CA" sz="1100" kern="1200" dirty="0">
                <a:solidFill>
                  <a:schemeClr val="tx1"/>
                </a:solidFill>
                <a:effectLst/>
                <a:latin typeface="Arial" panose="020B0604020202020204" pitchFamily="34" charset="0"/>
                <a:ea typeface="+mn-ea"/>
                <a:cs typeface="Arial" panose="020B0604020202020204" pitchFamily="34" charset="0"/>
              </a:rPr>
              <a:t>exprimer quelques gouttes de colostrum et les déposer dans sa bouche ou sur ses lèvres;</a:t>
            </a:r>
            <a:endParaRPr lang="en-CA" sz="11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fr-CA" sz="1100" kern="1200" dirty="0">
                <a:solidFill>
                  <a:schemeClr val="tx1"/>
                </a:solidFill>
                <a:effectLst/>
                <a:latin typeface="Arial" panose="020B0604020202020204" pitchFamily="34" charset="0"/>
                <a:ea typeface="+mn-ea"/>
                <a:cs typeface="Arial" panose="020B0604020202020204" pitchFamily="34" charset="0"/>
              </a:rPr>
              <a:t>demander à votre partenaire de la promener ou de le bercer.</a:t>
            </a:r>
            <a:endParaRPr lang="en-CA" sz="1100" kern="1200" dirty="0">
              <a:solidFill>
                <a:schemeClr val="tx1"/>
              </a:solidFill>
              <a:effectLst/>
              <a:latin typeface="Arial" panose="020B0604020202020204" pitchFamily="34" charset="0"/>
              <a:ea typeface="+mn-ea"/>
              <a:cs typeface="Arial" panose="020B0604020202020204" pitchFamily="34" charset="0"/>
            </a:endParaRPr>
          </a:p>
          <a:p>
            <a:r>
              <a:rPr lang="fr-CA" sz="1100" kern="1200" dirty="0">
                <a:solidFill>
                  <a:schemeClr val="tx1"/>
                </a:solidFill>
                <a:effectLst/>
                <a:latin typeface="Arial" panose="020B0604020202020204" pitchFamily="34" charset="0"/>
                <a:ea typeface="+mn-ea"/>
                <a:cs typeface="Arial" panose="020B0604020202020204" pitchFamily="34" charset="0"/>
              </a:rPr>
              <a:t> </a:t>
            </a:r>
            <a:endParaRPr lang="en-CA" sz="1100" kern="1200" dirty="0">
              <a:solidFill>
                <a:schemeClr val="tx1"/>
              </a:solidFill>
              <a:effectLst/>
              <a:latin typeface="Arial" panose="020B0604020202020204" pitchFamily="34" charset="0"/>
              <a:ea typeface="+mn-ea"/>
              <a:cs typeface="Arial" panose="020B0604020202020204" pitchFamily="34" charset="0"/>
            </a:endParaRPr>
          </a:p>
          <a:p>
            <a:r>
              <a:rPr lang="en-US" sz="1100" b="1" kern="1200" dirty="0">
                <a:solidFill>
                  <a:schemeClr val="tx1"/>
                </a:solidFill>
                <a:effectLst/>
                <a:latin typeface="Arial" panose="020B0604020202020204" pitchFamily="34" charset="0"/>
                <a:ea typeface="+mn-ea"/>
                <a:cs typeface="Arial" panose="020B0604020202020204" pitchFamily="34" charset="0"/>
              </a:rPr>
              <a:t>Pour </a:t>
            </a:r>
            <a:r>
              <a:rPr lang="en-US" sz="1100" b="1" kern="1200" dirty="0" err="1">
                <a:solidFill>
                  <a:schemeClr val="tx1"/>
                </a:solidFill>
                <a:effectLst/>
                <a:latin typeface="Arial" panose="020B0604020202020204" pitchFamily="34" charset="0"/>
                <a:ea typeface="+mn-ea"/>
                <a:cs typeface="Arial" panose="020B0604020202020204" pitchFamily="34" charset="0"/>
              </a:rPr>
              <a:t>récupérer</a:t>
            </a:r>
            <a:r>
              <a:rPr lang="en-US" sz="1100" b="1" kern="1200" dirty="0">
                <a:solidFill>
                  <a:schemeClr val="tx1"/>
                </a:solidFill>
                <a:effectLst/>
                <a:latin typeface="Arial" panose="020B0604020202020204" pitchFamily="34" charset="0"/>
                <a:ea typeface="+mn-ea"/>
                <a:cs typeface="Arial" panose="020B0604020202020204" pitchFamily="34" charset="0"/>
              </a:rPr>
              <a:t>…</a:t>
            </a:r>
            <a:endParaRPr lang="en-CA" sz="1100" dirty="0">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100" kern="1200" dirty="0">
                <a:solidFill>
                  <a:schemeClr val="tx1"/>
                </a:solidFill>
                <a:effectLst/>
                <a:latin typeface="Arial" panose="020B0604020202020204" pitchFamily="34" charset="0"/>
                <a:ea typeface="+mn-ea"/>
                <a:cs typeface="Arial" panose="020B0604020202020204" pitchFamily="34" charset="0"/>
              </a:rPr>
              <a:t>limitez le nombre de visiteurs pour maintenir un environnement calme;</a:t>
            </a:r>
            <a:endParaRPr lang="en-CA" sz="11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fr-CA" sz="1100" kern="1200" dirty="0">
                <a:solidFill>
                  <a:schemeClr val="tx1"/>
                </a:solidFill>
                <a:effectLst/>
                <a:latin typeface="Arial" panose="020B0604020202020204" pitchFamily="34" charset="0"/>
                <a:ea typeface="+mn-ea"/>
                <a:cs typeface="Arial" panose="020B0604020202020204" pitchFamily="34" charset="0"/>
              </a:rPr>
              <a:t>prenez l’habitude de dormir quand bébé dort;</a:t>
            </a:r>
            <a:endParaRPr lang="en-CA" sz="11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fr-CA" sz="1100" kern="1200" dirty="0">
                <a:solidFill>
                  <a:schemeClr val="tx1"/>
                </a:solidFill>
                <a:effectLst/>
                <a:latin typeface="Arial" panose="020B0604020202020204" pitchFamily="34" charset="0"/>
                <a:ea typeface="+mn-ea"/>
                <a:cs typeface="Arial" panose="020B0604020202020204" pitchFamily="34" charset="0"/>
              </a:rPr>
              <a:t>informer votre famille et vos amis que vous souhaitez vous reposer;</a:t>
            </a:r>
            <a:endParaRPr lang="en-CA" sz="11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fr-CA" sz="1100" kern="1200" dirty="0">
                <a:solidFill>
                  <a:schemeClr val="tx1"/>
                </a:solidFill>
                <a:effectLst/>
                <a:latin typeface="Arial" panose="020B0604020202020204" pitchFamily="34" charset="0"/>
                <a:ea typeface="+mn-ea"/>
                <a:cs typeface="Arial" panose="020B0604020202020204" pitchFamily="34" charset="0"/>
              </a:rPr>
              <a:t>si vous ressentez de la douleur ou des courbatures, n’hésitez pas à demander les médicaments antidouleur qui vous sont prescrits.</a:t>
            </a:r>
            <a:endParaRPr lang="en-CA" sz="1100" kern="1200" dirty="0">
              <a:solidFill>
                <a:schemeClr val="tx1"/>
              </a:solidFill>
              <a:effectLst/>
              <a:latin typeface="Arial" panose="020B0604020202020204" pitchFamily="34" charset="0"/>
              <a:ea typeface="+mn-ea"/>
              <a:cs typeface="Arial" panose="020B0604020202020204" pitchFamily="34" charset="0"/>
            </a:endParaRPr>
          </a:p>
          <a:p>
            <a:r>
              <a:rPr lang="fr-CA" sz="1100" kern="1200" dirty="0">
                <a:solidFill>
                  <a:schemeClr val="tx1"/>
                </a:solidFill>
                <a:effectLst/>
                <a:latin typeface="Arial" panose="020B0604020202020204" pitchFamily="34" charset="0"/>
                <a:ea typeface="+mn-ea"/>
                <a:cs typeface="Arial" panose="020B0604020202020204" pitchFamily="34" charset="0"/>
              </a:rPr>
              <a:t> </a:t>
            </a:r>
            <a:endParaRPr lang="en-CA" sz="1100" kern="1200" dirty="0">
              <a:solidFill>
                <a:schemeClr val="tx1"/>
              </a:solidFill>
              <a:effectLst/>
              <a:latin typeface="Arial" panose="020B0604020202020204" pitchFamily="34" charset="0"/>
              <a:ea typeface="+mn-ea"/>
              <a:cs typeface="Arial" panose="020B0604020202020204" pitchFamily="34" charset="0"/>
            </a:endParaRPr>
          </a:p>
          <a:p>
            <a:r>
              <a:rPr lang="fr-CA" sz="1100" noProof="0" dirty="0">
                <a:latin typeface="Arial" panose="020B0604020202020204" pitchFamily="34" charset="0"/>
                <a:cs typeface="Arial" panose="020B0604020202020204" pitchFamily="34" charset="0"/>
              </a:rPr>
              <a:t>Certains parents commencent à penser que le bébé ne boit pas assez ou qu’il « les utilise comme une suce ». De nombreux nouveau-nés ont simplement besoin d’être rassurés par l’allaitement et le contact peau à peau. Ce contact les aide à se sentir plus à l’aise et en sécurité. Des tétées fréquentes pendant cette période aideront réellement la production de lait. Les parents ont également besoin d’être rassurés sur le fait que l’allaitement se déroule bien et que les choses iront de mieux en mieux. (Se référer à la ressource du NB : Allaiter votre bébé. </a:t>
            </a:r>
            <a:r>
              <a:rPr lang="fr-CA" sz="1200" b="1" kern="1200" dirty="0">
                <a:solidFill>
                  <a:schemeClr val="tx1"/>
                </a:solidFill>
                <a:effectLst/>
                <a:latin typeface="+mn-lt"/>
                <a:ea typeface="+mn-ea"/>
                <a:cs typeface="+mn-cs"/>
              </a:rPr>
              <a:t>Cliquez sur l’image dans la diapositive.</a:t>
            </a:r>
            <a:r>
              <a:rPr lang="fr-CA" sz="1100" b="1" noProof="0" dirty="0">
                <a:latin typeface="Arial" panose="020B0604020202020204" pitchFamily="34" charset="0"/>
                <a:cs typeface="Arial" panose="020B0604020202020204" pitchFamily="34" charset="0"/>
              </a:rPr>
              <a:t> </a:t>
            </a:r>
          </a:p>
          <a:p>
            <a:endParaRPr lang="en-CA" sz="1100" noProof="0" dirty="0">
              <a:latin typeface="Arial" panose="020B0604020202020204" pitchFamily="34" charset="0"/>
              <a:cs typeface="Arial" panose="020B0604020202020204" pitchFamily="34" charset="0"/>
            </a:endParaRPr>
          </a:p>
          <a:p>
            <a:pPr>
              <a:defRPr/>
            </a:pPr>
            <a:r>
              <a:rPr lang="fr-CA" sz="1100" b="1" i="0" u="none" noProof="0" dirty="0">
                <a:latin typeface="Arial" panose="020B0604020202020204" pitchFamily="34" charset="0"/>
                <a:cs typeface="Arial" panose="020B0604020202020204" pitchFamily="34" charset="0"/>
              </a:rPr>
              <a:t>Comportement alimentaire</a:t>
            </a:r>
          </a:p>
          <a:p>
            <a:pPr>
              <a:defRPr/>
            </a:pPr>
            <a:r>
              <a:rPr lang="fr-CA" sz="1100" noProof="0" dirty="0">
                <a:latin typeface="Arial" panose="020B0604020202020204" pitchFamily="34" charset="0"/>
                <a:cs typeface="Arial" panose="020B0604020202020204" pitchFamily="34" charset="0"/>
              </a:rPr>
              <a:t>Chaque bébé est différent et les habitudes d’allaitement peuvent varier. Les bébés doivent être nourris chaque fois qu’ils démontrent des signes de faim, soit au moins 8 fois par période de 24 heures. Les bébés demandent le sein souvent les premières semaines, le jour, comme la nuit, pour construire une bonne production de lait, pour que vous </a:t>
            </a:r>
            <a:r>
              <a:rPr lang="fr-CA" sz="1100" noProof="0" dirty="0" err="1">
                <a:latin typeface="Arial" panose="020B0604020202020204" pitchFamily="34" charset="0"/>
                <a:cs typeface="Arial" panose="020B0604020202020204" pitchFamily="34" charset="0"/>
              </a:rPr>
              <a:t>puissisez</a:t>
            </a:r>
            <a:r>
              <a:rPr lang="fr-CA" sz="1100" noProof="0" dirty="0">
                <a:latin typeface="Arial" panose="020B0604020202020204" pitchFamily="34" charset="0"/>
                <a:cs typeface="Arial" panose="020B0604020202020204" pitchFamily="34" charset="0"/>
              </a:rPr>
              <a:t> allaiter votre bébé plusieurs mois, voir plusieurs années. Progressivement, ils espacera ces tétées et ils commencera à dormir plus longtemps.</a:t>
            </a:r>
          </a:p>
          <a:p>
            <a:pPr>
              <a:defRPr/>
            </a:pPr>
            <a:endParaRPr lang="en-CA" sz="1100" noProof="0" dirty="0">
              <a:latin typeface="Arial" panose="020B0604020202020204" pitchFamily="34" charset="0"/>
              <a:cs typeface="Arial" panose="020B0604020202020204" pitchFamily="34" charset="0"/>
            </a:endParaRPr>
          </a:p>
          <a:p>
            <a:pPr>
              <a:defRPr/>
            </a:pPr>
            <a:r>
              <a:rPr lang="fr-CA" sz="1100" noProof="0" dirty="0">
                <a:latin typeface="Arial" panose="020B0604020202020204" pitchFamily="34" charset="0"/>
                <a:cs typeface="Arial" panose="020B0604020202020204" pitchFamily="34" charset="0"/>
              </a:rPr>
              <a:t>Certains bébés prennent les deux seins à chaque tétée, tandis que d’autres se contentent d’un seul sein. La durée d’une tétée varie.  Certains bébés étant satisfaits très rapidement et d’autres prennent leur temps. Il est normal pour les bébés de regrouper des tétées pour ensuite dormir plus longtemps.  Il est donc possible, qu’il demande a téter chaque heure pour quelques fois,  pour ensuite dormir de 3 à 5 heures.</a:t>
            </a:r>
          </a:p>
          <a:p>
            <a:pPr>
              <a:defRPr/>
            </a:pPr>
            <a:endParaRPr lang="en-CA" sz="1100" noProof="0" dirty="0">
              <a:latin typeface="Arial" panose="020B0604020202020204" pitchFamily="34" charset="0"/>
              <a:cs typeface="Arial" panose="020B0604020202020204" pitchFamily="34" charset="0"/>
            </a:endParaRPr>
          </a:p>
          <a:p>
            <a:pPr>
              <a:defRPr/>
            </a:pPr>
            <a:r>
              <a:rPr lang="fr-CA" sz="1100" noProof="0" dirty="0">
                <a:latin typeface="Arial" panose="020B0604020202020204" pitchFamily="34" charset="0"/>
                <a:cs typeface="Arial" panose="020B0604020202020204" pitchFamily="34" charset="0"/>
              </a:rPr>
              <a:t>Après un certain temps, il y aura un meilleure équilibre entre les besoins du bébé et l’introduction de nouvelles routines pour la famille, comme par exemple, le bain et l’heure du coucher. La routine changera au fur et à mesure que le bébé grandira.</a:t>
            </a:r>
          </a:p>
          <a:p>
            <a:pPr>
              <a:defRPr/>
            </a:pPr>
            <a:endParaRPr lang="en-CA" sz="1100" b="1" i="1" u="sng" noProof="0" dirty="0">
              <a:latin typeface="Arial" panose="020B0604020202020204" pitchFamily="34" charset="0"/>
              <a:cs typeface="Arial" panose="020B0604020202020204" pitchFamily="34" charset="0"/>
            </a:endParaRPr>
          </a:p>
          <a:p>
            <a:pPr>
              <a:defRPr/>
            </a:pPr>
            <a:r>
              <a:rPr lang="fr-CA" sz="1100" b="1" i="0" u="none" noProof="0" dirty="0">
                <a:latin typeface="Arial" panose="020B0604020202020204" pitchFamily="34" charset="0"/>
                <a:cs typeface="Arial" panose="020B0604020202020204" pitchFamily="34" charset="0"/>
              </a:rPr>
              <a:t>Les poussées de croissance</a:t>
            </a:r>
          </a:p>
          <a:p>
            <a:pPr>
              <a:defRPr/>
            </a:pPr>
            <a:r>
              <a:rPr lang="fr-CA" sz="1100" noProof="0" dirty="0">
                <a:latin typeface="Arial" panose="020B0604020202020204" pitchFamily="34" charset="0"/>
                <a:cs typeface="Arial" panose="020B0604020202020204" pitchFamily="34" charset="0"/>
              </a:rPr>
              <a:t>Certains jours, les bébés ont l’air perturbés et semblent vouloir téter à de nombreuses reprises, ou prendre plusieurs petites « collations ». Ce sont les jours où le bébé a besoin de plus de calories pour soutenir une prochaine poussée de croissance. </a:t>
            </a:r>
          </a:p>
          <a:p>
            <a:pPr>
              <a:defRPr/>
            </a:pPr>
            <a:endParaRPr lang="en-CA" sz="1100" noProof="0" dirty="0">
              <a:latin typeface="Arial" panose="020B0604020202020204" pitchFamily="34" charset="0"/>
              <a:cs typeface="Arial" panose="020B0604020202020204" pitchFamily="34" charset="0"/>
            </a:endParaRPr>
          </a:p>
          <a:p>
            <a:pPr>
              <a:defRPr/>
            </a:pPr>
            <a:r>
              <a:rPr lang="fr-CA" sz="1100" noProof="0" dirty="0">
                <a:latin typeface="Arial" panose="020B0604020202020204" pitchFamily="34" charset="0"/>
                <a:cs typeface="Arial" panose="020B0604020202020204" pitchFamily="34" charset="0"/>
              </a:rPr>
              <a:t>Les poussées de croissance sont normales et peuvent être différentes pour chaque bébé. Souvent, le bébé se nourrit plus fréquemment pendant cette période, vous avez l’impression qui a toujours faim, mais cette période n’est que passagère.  Lorsque les poussées de croissance surviennent, certaines mères s’inquiète de ne pas produire suffisamment de lait.  Il n’y a pas raison de s’inquiéter si votre bébé grandit bien et prend du poids.</a:t>
            </a:r>
          </a:p>
          <a:p>
            <a:pPr>
              <a:defRPr/>
            </a:pPr>
            <a:r>
              <a:rPr lang="fr-CA" sz="1100" noProof="0" dirty="0">
                <a:latin typeface="Arial" panose="020B0604020202020204" pitchFamily="34" charset="0"/>
                <a:cs typeface="Arial" panose="020B0604020202020204" pitchFamily="34" charset="0"/>
              </a:rPr>
              <a:t>Les poussées de croissances se situent généralement autour de dix jours, trois semaines, six semaines, trois mois et six mois. </a:t>
            </a:r>
          </a:p>
          <a:p>
            <a:pPr>
              <a:defRPr/>
            </a:pPr>
            <a:endParaRPr lang="en-CA" sz="1100" noProof="0" dirty="0">
              <a:latin typeface="Arial" panose="020B0604020202020204" pitchFamily="34" charset="0"/>
              <a:cs typeface="Arial" panose="020B0604020202020204" pitchFamily="34" charset="0"/>
            </a:endParaRPr>
          </a:p>
          <a:p>
            <a:pPr>
              <a:defRPr/>
            </a:pPr>
            <a:r>
              <a:rPr lang="fr-CA" sz="1100" b="1" i="0" u="none" noProof="0" dirty="0">
                <a:latin typeface="Arial" panose="020B0604020202020204" pitchFamily="34" charset="0"/>
                <a:cs typeface="Arial" panose="020B0604020202020204" pitchFamily="34" charset="0"/>
              </a:rPr>
              <a:t>Calmer votre bébé</a:t>
            </a:r>
          </a:p>
          <a:p>
            <a:pPr>
              <a:defRPr/>
            </a:pPr>
            <a:r>
              <a:rPr lang="fr-CA" sz="1100" noProof="0" dirty="0">
                <a:latin typeface="Arial" panose="020B0604020202020204" pitchFamily="34" charset="0"/>
                <a:cs typeface="Arial" panose="020B0604020202020204" pitchFamily="34" charset="0"/>
              </a:rPr>
              <a:t>Les bébés pleurent pour diverses raisons:  inconfort, solitude, faim, peur, fatigue.   Certains pleurent plus que d’autres même si ils ont en bonne santé et bien nourris.  On ne peut pas gâter un bébé en le prenant dans nos bras et en le réconfortant.  En  fait, les bébés se développent  mieux si les parents répondent a leurs besoins.  Pour réconforter ou apaiser votre bébé, vous pouvez:</a:t>
            </a:r>
          </a:p>
          <a:p>
            <a:pPr marL="171450" indent="-171450">
              <a:buFont typeface="Arial" panose="020B0604020202020204" pitchFamily="34" charset="0"/>
              <a:buChar char="•"/>
              <a:defRPr/>
            </a:pPr>
            <a:r>
              <a:rPr lang="fr-CA" sz="1100" noProof="0" dirty="0">
                <a:latin typeface="Arial" panose="020B0604020202020204" pitchFamily="34" charset="0"/>
                <a:cs typeface="Arial" panose="020B0604020202020204" pitchFamily="34" charset="0"/>
              </a:rPr>
              <a:t>L’allaiter;</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CA" sz="1100" noProof="0" dirty="0">
                <a:latin typeface="Arial" panose="020B0604020202020204" pitchFamily="34" charset="0"/>
                <a:cs typeface="Arial" panose="020B0604020202020204" pitchFamily="34" charset="0"/>
              </a:rPr>
              <a:t>Exprimer votre lait et en appliquer quelques gouttes sur votre mamelon pour que votre bébé puisse le sentir et y goûter;</a:t>
            </a:r>
          </a:p>
          <a:p>
            <a:pPr marL="171450" indent="-171450">
              <a:buFont typeface="Arial" panose="020B0604020202020204" pitchFamily="34" charset="0"/>
              <a:buChar char="•"/>
              <a:defRPr/>
            </a:pPr>
            <a:r>
              <a:rPr lang="fr-CA" sz="1100" noProof="0" dirty="0">
                <a:latin typeface="Arial" panose="020B0604020202020204" pitchFamily="34" charset="0"/>
                <a:cs typeface="Arial" panose="020B0604020202020204" pitchFamily="34" charset="0"/>
              </a:rPr>
              <a:t>Le prendre dans vos bras;</a:t>
            </a:r>
          </a:p>
          <a:p>
            <a:pPr marL="171450" indent="-171450">
              <a:buFont typeface="Arial" panose="020B0604020202020204" pitchFamily="34" charset="0"/>
              <a:buChar char="•"/>
              <a:defRPr/>
            </a:pPr>
            <a:r>
              <a:rPr lang="fr-CA" sz="1100" noProof="0" dirty="0">
                <a:latin typeface="Arial" panose="020B0604020202020204" pitchFamily="34" charset="0"/>
                <a:cs typeface="Arial" panose="020B0604020202020204" pitchFamily="34" charset="0"/>
              </a:rPr>
              <a:t>Le tenir en contact peau a peau;</a:t>
            </a:r>
          </a:p>
          <a:p>
            <a:pPr marL="171450" indent="-171450">
              <a:buFont typeface="Arial" panose="020B0604020202020204" pitchFamily="34" charset="0"/>
              <a:buChar char="•"/>
              <a:defRPr/>
            </a:pPr>
            <a:r>
              <a:rPr lang="fr-CA" sz="1100" noProof="0" dirty="0">
                <a:latin typeface="Arial" panose="020B0604020202020204" pitchFamily="34" charset="0"/>
                <a:cs typeface="Arial" panose="020B0604020202020204" pitchFamily="34" charset="0"/>
              </a:rPr>
              <a:t>Lui parler ou lui chanter quelque chose;</a:t>
            </a:r>
          </a:p>
          <a:p>
            <a:pPr marL="171450" indent="-171450">
              <a:buFont typeface="Arial" panose="020B0604020202020204" pitchFamily="34" charset="0"/>
              <a:buChar char="•"/>
              <a:defRPr/>
            </a:pPr>
            <a:r>
              <a:rPr lang="fr-CA" sz="1100" noProof="0" dirty="0">
                <a:latin typeface="Arial" panose="020B0604020202020204" pitchFamily="34" charset="0"/>
                <a:cs typeface="Arial" panose="020B0604020202020204" pitchFamily="34" charset="0"/>
              </a:rPr>
              <a:t>Changer sa couche si elle est mouillée;</a:t>
            </a:r>
          </a:p>
          <a:p>
            <a:pPr marL="171450" indent="-171450">
              <a:buFont typeface="Arial" panose="020B0604020202020204" pitchFamily="34" charset="0"/>
              <a:buChar char="•"/>
              <a:defRPr/>
            </a:pPr>
            <a:r>
              <a:rPr lang="fr-CA" sz="1100" noProof="0" dirty="0">
                <a:latin typeface="Arial" panose="020B0604020202020204" pitchFamily="34" charset="0"/>
                <a:cs typeface="Arial" panose="020B0604020202020204" pitchFamily="34" charset="0"/>
              </a:rPr>
              <a:t>Changer ses vêtements s’ils semblent trop chauds ou pas assez;</a:t>
            </a:r>
          </a:p>
          <a:p>
            <a:pPr>
              <a:defRPr/>
            </a:pPr>
            <a:endParaRPr lang="en-CA" sz="1100" b="1" i="0" u="none" noProof="0" dirty="0">
              <a:latin typeface="Arial" panose="020B0604020202020204" pitchFamily="34" charset="0"/>
              <a:cs typeface="Arial" panose="020B0604020202020204" pitchFamily="34" charset="0"/>
            </a:endParaRPr>
          </a:p>
          <a:p>
            <a:pPr>
              <a:defRPr/>
            </a:pPr>
            <a:endParaRPr lang="fr-CA" dirty="0"/>
          </a:p>
        </p:txBody>
      </p:sp>
      <p:sp>
        <p:nvSpPr>
          <p:cNvPr id="82948" name="Slide Number Placeholder 3">
            <a:extLst>
              <a:ext uri="{FF2B5EF4-FFF2-40B4-BE49-F238E27FC236}">
                <a16:creationId xmlns:a16="http://schemas.microsoft.com/office/drawing/2014/main" id="{F923F716-A39C-498D-AEAE-EAD9C69863F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C717E6-E7F0-421B-83A1-156B1A9970C5}" type="slidenum">
              <a:rPr kumimoji="0" lang="fr-CA"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fr-CA" altLang="en-US" sz="12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48" charset="-128"/>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87CCC747-6A19-410C-BFCE-7C8F6DC840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E6494F5-0C72-4F4B-AAC8-1952716B2A4D}"/>
              </a:ext>
            </a:extLst>
          </p:cNvPr>
          <p:cNvSpPr>
            <a:spLocks noGrp="1"/>
          </p:cNvSpPr>
          <p:nvPr>
            <p:ph type="body" idx="1"/>
          </p:nvPr>
        </p:nvSpPr>
        <p:spPr/>
        <p:txBody>
          <a:bodyPr>
            <a:normAutofit/>
          </a:bodyPr>
          <a:lstStyle/>
          <a:p>
            <a:pPr>
              <a:defRPr/>
            </a:pPr>
            <a:r>
              <a:rPr lang="en-US" sz="1100" b="1" i="0" u="none" dirty="0">
                <a:latin typeface="Arial" panose="020B0604020202020204" pitchFamily="34" charset="0"/>
                <a:cs typeface="Arial" panose="020B0604020202020204" pitchFamily="34" charset="0"/>
              </a:rPr>
              <a:t>Indices que </a:t>
            </a:r>
            <a:r>
              <a:rPr lang="en-US" sz="1100" b="1" i="0" u="none" dirty="0" err="1">
                <a:latin typeface="Arial" panose="020B0604020202020204" pitchFamily="34" charset="0"/>
                <a:cs typeface="Arial" panose="020B0604020202020204" pitchFamily="34" charset="0"/>
              </a:rPr>
              <a:t>votre</a:t>
            </a:r>
            <a:r>
              <a:rPr lang="en-US" sz="1100" b="1" i="0" u="none" dirty="0">
                <a:latin typeface="Arial" panose="020B0604020202020204" pitchFamily="34" charset="0"/>
                <a:cs typeface="Arial" panose="020B0604020202020204" pitchFamily="34" charset="0"/>
              </a:rPr>
              <a:t> </a:t>
            </a:r>
            <a:r>
              <a:rPr lang="en-US" sz="1100" b="1" i="0" u="none" dirty="0" err="1">
                <a:latin typeface="Arial" panose="020B0604020202020204" pitchFamily="34" charset="0"/>
                <a:cs typeface="Arial" panose="020B0604020202020204" pitchFamily="34" charset="0"/>
              </a:rPr>
              <a:t>bébé</a:t>
            </a:r>
            <a:r>
              <a:rPr lang="en-US" sz="1100" b="1" i="0" u="none" dirty="0">
                <a:latin typeface="Arial" panose="020B0604020202020204" pitchFamily="34" charset="0"/>
                <a:cs typeface="Arial" panose="020B0604020202020204" pitchFamily="34" charset="0"/>
              </a:rPr>
              <a:t> </a:t>
            </a:r>
            <a:r>
              <a:rPr lang="en-US" sz="1100" b="1" i="0" u="none" dirty="0" err="1">
                <a:latin typeface="Arial" panose="020B0604020202020204" pitchFamily="34" charset="0"/>
                <a:cs typeface="Arial" panose="020B0604020202020204" pitchFamily="34" charset="0"/>
              </a:rPr>
              <a:t>reçoit</a:t>
            </a:r>
            <a:r>
              <a:rPr lang="en-US" sz="1100" b="1" i="0" u="none" dirty="0">
                <a:latin typeface="Arial" panose="020B0604020202020204" pitchFamily="34" charset="0"/>
                <a:cs typeface="Arial" panose="020B0604020202020204" pitchFamily="34" charset="0"/>
              </a:rPr>
              <a:t> </a:t>
            </a:r>
            <a:r>
              <a:rPr lang="en-US" sz="1100" b="1" i="0" u="none" dirty="0" err="1">
                <a:latin typeface="Arial" panose="020B0604020202020204" pitchFamily="34" charset="0"/>
                <a:cs typeface="Arial" panose="020B0604020202020204" pitchFamily="34" charset="0"/>
              </a:rPr>
              <a:t>suffisamment</a:t>
            </a:r>
            <a:r>
              <a:rPr lang="en-US" sz="1100" b="1" i="0" u="none" dirty="0">
                <a:latin typeface="Arial" panose="020B0604020202020204" pitchFamily="34" charset="0"/>
                <a:cs typeface="Arial" panose="020B0604020202020204" pitchFamily="34" charset="0"/>
              </a:rPr>
              <a:t> de lait: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CA" sz="1100" dirty="0">
                <a:latin typeface="Arial" panose="020B0604020202020204" pitchFamily="34" charset="0"/>
                <a:cs typeface="Arial" panose="020B0604020202020204" pitchFamily="34" charset="0"/>
              </a:rPr>
              <a:t>Il prend suffisamment de poids. Les bébés peuvent perdre de 5 à 7 % de leur poids à la naissance au cours des 3 ou 4 jours suivant la naissance. Ils devraient retrouver leur poids de naissance d’ici 10 à 14 jours;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Il a </a:t>
            </a:r>
            <a:r>
              <a:rPr kumimoji="0" lang="en-CA"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suffisamment</a:t>
            </a:r>
            <a:r>
              <a:rPr kumimoji="0" lang="en-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de couches </a:t>
            </a:r>
            <a:r>
              <a:rPr kumimoji="0" lang="en-CA"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mouillées</a:t>
            </a:r>
            <a:r>
              <a:rPr kumimoji="0" lang="en-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a:t>
            </a:r>
            <a:r>
              <a:rPr kumimoji="0" lang="en-CA"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selon</a:t>
            </a:r>
            <a:r>
              <a:rPr kumimoji="0" lang="en-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son </a:t>
            </a:r>
            <a:r>
              <a:rPr kumimoji="0" lang="en-CA"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âge</a:t>
            </a:r>
            <a:r>
              <a:rPr kumimoji="0" lang="en-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a:t>
            </a:r>
          </a:p>
          <a:p>
            <a:pPr marL="171450" marR="0" lvl="0" indent="-171450" algn="l" defTabSz="914400" rtl="0" eaLnBrk="0" fontAlgn="base" latinLnBrk="0" hangingPunct="0">
              <a:lnSpc>
                <a:spcPct val="100000"/>
              </a:lnSpc>
              <a:spcBef>
                <a:spcPts val="0"/>
              </a:spcBef>
              <a:spcAft>
                <a:spcPts val="1200"/>
              </a:spcAft>
              <a:buClr>
                <a:srgbClr val="0070C0"/>
              </a:buClr>
              <a:buSzTx/>
              <a:buFont typeface="Arial" panose="020B0604020202020204" pitchFamily="34" charset="0"/>
              <a:buChar char="•"/>
              <a:tabLst/>
              <a:defRPr/>
            </a:pPr>
            <a:r>
              <a:rPr kumimoji="0" lang="en-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Il a </a:t>
            </a:r>
            <a:r>
              <a:rPr kumimoji="0" lang="en-CA"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suffisamment</a:t>
            </a:r>
            <a:r>
              <a:rPr kumimoji="0" lang="en-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de couches </a:t>
            </a:r>
            <a:r>
              <a:rPr kumimoji="0" lang="en-CA"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souillées</a:t>
            </a:r>
            <a:r>
              <a:rPr kumimoji="0" lang="en-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a:t>
            </a:r>
            <a:r>
              <a:rPr kumimoji="0" lang="en-CA"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selon</a:t>
            </a:r>
            <a:r>
              <a:rPr kumimoji="0" lang="en-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son </a:t>
            </a:r>
            <a:r>
              <a:rPr kumimoji="0" lang="en-CA"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âge</a:t>
            </a:r>
            <a:r>
              <a:rPr kumimoji="0" lang="en-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a:t>
            </a:r>
          </a:p>
          <a:p>
            <a:pPr marL="171450" marR="0" lvl="0" indent="-171450" algn="l" defTabSz="914400" rtl="0" eaLnBrk="0" fontAlgn="base" latinLnBrk="0" hangingPunct="0">
              <a:lnSpc>
                <a:spcPct val="100000"/>
              </a:lnSpc>
              <a:spcBef>
                <a:spcPts val="0"/>
              </a:spcBef>
              <a:spcAft>
                <a:spcPts val="1200"/>
              </a:spcAft>
              <a:buClr>
                <a:srgbClr val="0070C0"/>
              </a:buClr>
              <a:buSzTx/>
              <a:buFont typeface="Arial" panose="020B0604020202020204" pitchFamily="34" charset="0"/>
              <a:buChar char="•"/>
              <a:tabLst/>
              <a:defRPr/>
            </a:pPr>
            <a:r>
              <a:rPr kumimoji="0" lang="en-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Il </a:t>
            </a:r>
            <a:r>
              <a:rPr kumimoji="0" lang="en-CA"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est</a:t>
            </a:r>
            <a:r>
              <a:rPr kumimoji="0" lang="en-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a:t>
            </a:r>
            <a:r>
              <a:rPr kumimoji="0" lang="en-CA"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actif</a:t>
            </a:r>
            <a:r>
              <a:rPr kumimoji="0" lang="en-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et </a:t>
            </a:r>
            <a:r>
              <a:rPr kumimoji="0" lang="en-CA"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vigoureux</a:t>
            </a:r>
            <a:r>
              <a:rPr kumimoji="0" lang="en-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a:t>
            </a:r>
          </a:p>
          <a:p>
            <a:pPr marL="171450" marR="0" lvl="0" indent="-171450" algn="l" defTabSz="914400" rtl="0" eaLnBrk="0" fontAlgn="base" latinLnBrk="0" hangingPunct="0">
              <a:lnSpc>
                <a:spcPct val="100000"/>
              </a:lnSpc>
              <a:spcBef>
                <a:spcPts val="0"/>
              </a:spcBef>
              <a:spcAft>
                <a:spcPts val="1200"/>
              </a:spcAft>
              <a:buClr>
                <a:srgbClr val="0070C0"/>
              </a:buClr>
              <a:buSzTx/>
              <a:buFont typeface="Arial" panose="020B0604020202020204" pitchFamily="34" charset="0"/>
              <a:buChar char="•"/>
              <a:tabLst/>
              <a:defRPr/>
            </a:pPr>
            <a:r>
              <a:rPr kumimoji="0" lang="en-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Il </a:t>
            </a:r>
            <a:r>
              <a:rPr kumimoji="0" lang="en-CA"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est</a:t>
            </a:r>
            <a:r>
              <a:rPr kumimoji="0" lang="en-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a:t>
            </a:r>
            <a:r>
              <a:rPr kumimoji="0" lang="en-CA"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calme</a:t>
            </a:r>
            <a:r>
              <a:rPr kumimoji="0" lang="en-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et somnolent après la </a:t>
            </a:r>
            <a:r>
              <a:rPr kumimoji="0" lang="en-CA"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tétée</a:t>
            </a:r>
            <a:r>
              <a:rPr kumimoji="0" lang="en-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a:t>
            </a:r>
          </a:p>
          <a:p>
            <a:pPr>
              <a:defRPr/>
            </a:pPr>
            <a:endParaRPr lang="en-US" dirty="0"/>
          </a:p>
        </p:txBody>
      </p:sp>
      <p:sp>
        <p:nvSpPr>
          <p:cNvPr id="84996" name="Slide Number Placeholder 3">
            <a:extLst>
              <a:ext uri="{FF2B5EF4-FFF2-40B4-BE49-F238E27FC236}">
                <a16:creationId xmlns:a16="http://schemas.microsoft.com/office/drawing/2014/main" id="{FA422BF0-2F2E-42EE-B280-D3A8B3AFA7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12A98FC-B427-47AF-B19E-0882EF54D6C1}" type="slidenum">
              <a:rPr kumimoji="0" lang="fr-CA"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fr-CA" altLang="en-US" sz="12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48" charset="-128"/>
              <a:cs typeface="+mn-cs"/>
            </a:endParaRPr>
          </a:p>
        </p:txBody>
      </p:sp>
    </p:spTree>
    <p:extLst>
      <p:ext uri="{BB962C8B-B14F-4D97-AF65-F5344CB8AC3E}">
        <p14:creationId xmlns:p14="http://schemas.microsoft.com/office/powerpoint/2010/main" val="347813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F6E522BF-7BDB-45A5-9CC0-EE3AC98605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fld id="{CCF8E203-AAA6-4628-AF66-B13F2CC82F6B}" type="slidenum">
              <a:rPr lang="fr-CA" altLang="en-US" sz="1200"/>
              <a:pPr/>
              <a:t>4</a:t>
            </a:fld>
            <a:endParaRPr lang="fr-CA" altLang="en-US" sz="1200"/>
          </a:p>
        </p:txBody>
      </p:sp>
      <p:sp>
        <p:nvSpPr>
          <p:cNvPr id="13315" name="Rectangle 2">
            <a:extLst>
              <a:ext uri="{FF2B5EF4-FFF2-40B4-BE49-F238E27FC236}">
                <a16:creationId xmlns:a16="http://schemas.microsoft.com/office/drawing/2014/main" id="{97FB6B9E-9854-473B-AA32-079348D5FB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a:extLst>
              <a:ext uri="{FF2B5EF4-FFF2-40B4-BE49-F238E27FC236}">
                <a16:creationId xmlns:a16="http://schemas.microsoft.com/office/drawing/2014/main" id="{809364C7-081D-4D9C-BD9A-BEDE717821FE}"/>
              </a:ext>
            </a:extLst>
          </p:cNvPr>
          <p:cNvSpPr>
            <a:spLocks noGrp="1" noChangeArrowheads="1"/>
          </p:cNvSpPr>
          <p:nvPr>
            <p:ph type="body" idx="1"/>
          </p:nvPr>
        </p:nvSpPr>
        <p:spPr bwMode="auto">
          <a:xfrm>
            <a:off x="609600" y="4415790"/>
            <a:ext cx="5791200" cy="418338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62500" lnSpcReduction="20000"/>
          </a:bodyPr>
          <a:lstStyle/>
          <a:p>
            <a:pPr eaLnBrk="1" hangingPunct="1">
              <a:defRPr/>
            </a:pPr>
            <a:r>
              <a:rPr lang="fr-CA" altLang="en-US" sz="1100" b="0" dirty="0">
                <a:latin typeface="Arial" panose="020B0604020202020204" pitchFamily="34" charset="0"/>
                <a:cs typeface="Arial" panose="020B0604020202020204" pitchFamily="34" charset="0"/>
              </a:rPr>
              <a:t>Santé Canada (2015), et de nombreuses autres autorités sanitaires (Société canadienne de pédiatrie, Société des obstétriciens et gynécologues du Canada) recommandent de:</a:t>
            </a:r>
          </a:p>
          <a:p>
            <a:pPr eaLnBrk="1" hangingPunct="1">
              <a:defRPr/>
            </a:pPr>
            <a:endParaRPr lang="fr-CA" altLang="en-US" sz="1100" b="0" dirty="0">
              <a:latin typeface="Arial" panose="020B0604020202020204" pitchFamily="34" charset="0"/>
              <a:cs typeface="Arial" panose="020B0604020202020204" pitchFamily="34" charset="0"/>
            </a:endParaRPr>
          </a:p>
          <a:p>
            <a:pPr marL="171450" indent="-171450" eaLnBrk="1" hangingPunct="1">
              <a:buFont typeface="Arial" panose="020B0604020202020204" pitchFamily="34" charset="0"/>
              <a:buChar char="•"/>
              <a:defRPr/>
            </a:pPr>
            <a:r>
              <a:rPr lang="fr-CA" altLang="en-US" sz="1100" b="0" dirty="0">
                <a:latin typeface="Arial" panose="020B0604020202020204" pitchFamily="34" charset="0"/>
                <a:cs typeface="Arial" panose="020B0604020202020204" pitchFamily="34" charset="0"/>
              </a:rPr>
              <a:t>Nourrir votre bébé exclusivement au lait maternel de la naissance à 6 mois</a:t>
            </a:r>
          </a:p>
          <a:p>
            <a:pPr marL="171450" indent="-171450" eaLnBrk="1" hangingPunct="1">
              <a:buFont typeface="Arial" panose="020B0604020202020204" pitchFamily="34" charset="0"/>
              <a:buChar char="•"/>
              <a:defRPr/>
            </a:pPr>
            <a:r>
              <a:rPr lang="fr-CA" altLang="en-US" sz="1100" b="0" dirty="0">
                <a:latin typeface="Arial" panose="020B0604020202020204" pitchFamily="34" charset="0"/>
                <a:cs typeface="Arial" panose="020B0604020202020204" pitchFamily="34" charset="0"/>
              </a:rPr>
              <a:t>Poursuivre l’allaitement pendant les 2 premières années et au-delà</a:t>
            </a:r>
          </a:p>
          <a:p>
            <a:pPr marL="171450" indent="-171450" eaLnBrk="1" hangingPunct="1">
              <a:buFont typeface="Arial" panose="020B0604020202020204" pitchFamily="34" charset="0"/>
              <a:buChar char="•"/>
              <a:defRPr/>
            </a:pPr>
            <a:r>
              <a:rPr lang="fr-CA" altLang="en-US" sz="1100" b="0" dirty="0">
                <a:latin typeface="Arial" panose="020B0604020202020204" pitchFamily="34" charset="0"/>
                <a:cs typeface="Arial" panose="020B0604020202020204" pitchFamily="34" charset="0"/>
              </a:rPr>
              <a:t>Introduire des aliments solides vers l’âge de six mois</a:t>
            </a:r>
          </a:p>
          <a:p>
            <a:pPr marL="171450" indent="-171450" eaLnBrk="1" hangingPunct="1">
              <a:buFont typeface="Arial" panose="020B0604020202020204" pitchFamily="34" charset="0"/>
              <a:buChar char="•"/>
              <a:defRPr/>
            </a:pPr>
            <a:r>
              <a:rPr lang="fr-CA" altLang="en-US" sz="1100" b="0" dirty="0">
                <a:latin typeface="Arial" panose="020B0604020202020204" pitchFamily="34" charset="0"/>
                <a:cs typeface="Arial" panose="020B0604020202020204" pitchFamily="34" charset="0"/>
              </a:rPr>
              <a:t>Donner un supplément de vitamine D </a:t>
            </a:r>
          </a:p>
          <a:p>
            <a:pPr eaLnBrk="1" hangingPunct="1">
              <a:defRPr/>
            </a:pPr>
            <a:r>
              <a:rPr lang="fr-CA" altLang="en-US" sz="1100" b="0" dirty="0">
                <a:latin typeface="Arial" panose="020B0604020202020204" pitchFamily="34" charset="0"/>
                <a:cs typeface="Arial" panose="020B0604020202020204" pitchFamily="34" charset="0"/>
              </a:rPr>
              <a:t> </a:t>
            </a:r>
          </a:p>
          <a:p>
            <a:pPr eaLnBrk="1" hangingPunct="1">
              <a:defRPr/>
            </a:pPr>
            <a:r>
              <a:rPr lang="fr-CA" altLang="en-US" sz="1100" b="1" dirty="0">
                <a:latin typeface="Arial" panose="020B0604020202020204" pitchFamily="34" charset="0"/>
                <a:cs typeface="Arial" panose="020B0604020202020204" pitchFamily="34" charset="0"/>
              </a:rPr>
              <a:t>Allaitement exclusif </a:t>
            </a:r>
          </a:p>
          <a:p>
            <a:pPr eaLnBrk="1" hangingPunct="1">
              <a:defRPr/>
            </a:pPr>
            <a:r>
              <a:rPr lang="fr-CA" altLang="en-US" sz="1100" b="0" dirty="0">
                <a:latin typeface="Arial" panose="020B0604020202020204" pitchFamily="34" charset="0"/>
                <a:cs typeface="Arial" panose="020B0604020202020204" pitchFamily="34" charset="0"/>
              </a:rPr>
              <a:t>L’allaitement exclusif veut dire qu’on ne donne pas d’autres boissons ni d’autres aliments que le lait humain au bébé. Le lait maternel contient tout ce dont votre bébé a besoin pendant les six premiers mois de sa vie. Les vitamines, les suppléments minéraux ou les médicaments peuvent être donnés au besoin. </a:t>
            </a:r>
          </a:p>
          <a:p>
            <a:pPr eaLnBrk="1" hangingPunct="1">
              <a:defRPr/>
            </a:pPr>
            <a:endParaRPr lang="fr-CA" altLang="en-US" sz="1100" b="0" dirty="0">
              <a:latin typeface="Arial" panose="020B0604020202020204" pitchFamily="34" charset="0"/>
              <a:cs typeface="Arial" panose="020B0604020202020204" pitchFamily="34" charset="0"/>
            </a:endParaRPr>
          </a:p>
          <a:p>
            <a:pPr eaLnBrk="1" hangingPunct="1">
              <a:defRPr/>
            </a:pPr>
            <a:r>
              <a:rPr lang="fr-CA" altLang="en-US" sz="1100" b="1" dirty="0">
                <a:latin typeface="Arial" panose="020B0604020202020204" pitchFamily="34" charset="0"/>
                <a:cs typeface="Arial" panose="020B0604020202020204" pitchFamily="34" charset="0"/>
              </a:rPr>
              <a:t>Allaitement continu se poursuivant jusqu’à deux ans et au-delà</a:t>
            </a:r>
          </a:p>
          <a:p>
            <a:pPr eaLnBrk="1" hangingPunct="1">
              <a:defRPr/>
            </a:pPr>
            <a:r>
              <a:rPr lang="fr-CA" altLang="en-US" sz="1100" b="0" dirty="0">
                <a:latin typeface="Arial" panose="020B0604020202020204" pitchFamily="34" charset="0"/>
                <a:cs typeface="Arial" panose="020B0604020202020204" pitchFamily="34" charset="0"/>
              </a:rPr>
              <a:t>Vers l’âge de six mois, les bébés montrent des signes qu’ils sont prêts à manger et devraient commencer à recevoir des aliments en complément de l’allaitement. Le lait maternel reste la principale source de nutrition, car vous introduisez progressivement votre bébé à de nouveaux aliments nutritifs.</a:t>
            </a:r>
          </a:p>
          <a:p>
            <a:pPr eaLnBrk="1" hangingPunct="1">
              <a:defRPr/>
            </a:pPr>
            <a:endParaRPr lang="fr-CA" altLang="en-US" sz="1100" b="0" dirty="0">
              <a:latin typeface="Arial" panose="020B0604020202020204" pitchFamily="34" charset="0"/>
              <a:cs typeface="Arial" panose="020B0604020202020204" pitchFamily="34" charset="0"/>
            </a:endParaRPr>
          </a:p>
          <a:p>
            <a:pPr eaLnBrk="1" hangingPunct="1">
              <a:defRPr/>
            </a:pPr>
            <a:r>
              <a:rPr lang="fr-CA" altLang="en-US" sz="1100" b="0" dirty="0">
                <a:latin typeface="Arial" panose="020B0604020202020204" pitchFamily="34" charset="0"/>
                <a:cs typeface="Arial" panose="020B0604020202020204" pitchFamily="34" charset="0"/>
              </a:rPr>
              <a:t>À l’âge de 12 mois, l’allaitement maternel est encore important, procurant entre un tiers et la moitié des calories nécessaires à votre enfant. Il continue également à offrir une protection contre les maladies. En fait, la concentration de certains facteurs d’immunité présents dans le lait augmente au cours de la deuxième année. Il est donc important que les enfants continuent à être allaités jusqu’à l’âge de deux ans ou aussi longtemps que la famille le souhaite. Veuillez fixer vos objectifs en fonction de ce que vous jugez important pour votre famille, en gardant à l’esprit que chaque jour supplémentaire est important pour votre santé et celle de votre enfant.</a:t>
            </a:r>
          </a:p>
          <a:p>
            <a:pPr eaLnBrk="1" hangingPunct="1">
              <a:defRPr/>
            </a:pPr>
            <a:endParaRPr lang="fr-CA" altLang="en-US" sz="1100" b="0" dirty="0">
              <a:latin typeface="Arial" panose="020B0604020202020204" pitchFamily="34" charset="0"/>
              <a:cs typeface="Arial" panose="020B0604020202020204" pitchFamily="34" charset="0"/>
            </a:endParaRPr>
          </a:p>
          <a:p>
            <a:pPr eaLnBrk="1" hangingPunct="1">
              <a:defRPr/>
            </a:pPr>
            <a:r>
              <a:rPr lang="fr-CA" altLang="en-US" sz="1100" b="0" dirty="0">
                <a:latin typeface="Arial" panose="020B0604020202020204" pitchFamily="34" charset="0"/>
                <a:cs typeface="Arial" panose="020B0604020202020204" pitchFamily="34" charset="0"/>
              </a:rPr>
              <a:t>Souvenez-vous qu’à mesure que le bébé grandit et mange des aliments solides, il est généralement allaité moins souvent et il tète moins longtemps.</a:t>
            </a:r>
          </a:p>
          <a:p>
            <a:pPr eaLnBrk="1" hangingPunct="1">
              <a:defRPr/>
            </a:pPr>
            <a:endParaRPr lang="fr-CA" altLang="en-US" sz="1100" b="0" dirty="0">
              <a:latin typeface="Arial" panose="020B0604020202020204" pitchFamily="34" charset="0"/>
              <a:cs typeface="Arial" panose="020B0604020202020204" pitchFamily="34" charset="0"/>
            </a:endParaRPr>
          </a:p>
          <a:p>
            <a:pPr eaLnBrk="1" hangingPunct="1">
              <a:defRPr/>
            </a:pPr>
            <a:r>
              <a:rPr lang="fr-CA" altLang="en-US" sz="1100" b="0" dirty="0">
                <a:latin typeface="Arial" panose="020B0604020202020204" pitchFamily="34" charset="0"/>
                <a:cs typeface="Arial" panose="020B0604020202020204" pitchFamily="34" charset="0"/>
              </a:rPr>
              <a:t>Il n’y a pas d’âge auquel le lait viendrait à « manquer » de vitamines, de protéines, etc., alors continuez aussi longtemps que vous le souhaitez. Dans certaines cultures, l’enfant est nourri au sein pendant les premières années et se sèvre de lui-même lorsqu’il est prêt. </a:t>
            </a:r>
          </a:p>
          <a:p>
            <a:pPr eaLnBrk="1" hangingPunct="1">
              <a:defRPr/>
            </a:pPr>
            <a:endParaRPr lang="fr-CA" altLang="en-US" sz="1100" b="0" dirty="0">
              <a:latin typeface="Arial" panose="020B0604020202020204" pitchFamily="34" charset="0"/>
              <a:cs typeface="Arial" panose="020B0604020202020204" pitchFamily="34" charset="0"/>
            </a:endParaRPr>
          </a:p>
          <a:p>
            <a:pPr eaLnBrk="1" hangingPunct="1">
              <a:defRPr/>
            </a:pPr>
            <a:r>
              <a:rPr lang="fr-CA" altLang="en-US" sz="1100" b="1" dirty="0">
                <a:latin typeface="Arial" panose="020B0604020202020204" pitchFamily="34" charset="0"/>
                <a:cs typeface="Arial" panose="020B0604020202020204" pitchFamily="34" charset="0"/>
              </a:rPr>
              <a:t>La vitamine D :</a:t>
            </a:r>
          </a:p>
          <a:p>
            <a:pPr eaLnBrk="1" hangingPunct="1">
              <a:defRPr/>
            </a:pPr>
            <a:r>
              <a:rPr lang="fr-CA" altLang="en-US" sz="1100" b="0" dirty="0">
                <a:latin typeface="Arial" panose="020B0604020202020204" pitchFamily="34" charset="0"/>
                <a:cs typeface="Arial" panose="020B0604020202020204" pitchFamily="34" charset="0"/>
              </a:rPr>
              <a:t>Santé Canada recommande la prise quotidienne d’un supplément de vitamine D pour les nourrissons exclusivement allaités (10 microgrammes/400 UI). Vous pouvez demander à votre fournisseur de soins primaires la quantité adéquate pour votre bébé, car elle peut être différente si votre bébé est né prématurément. </a:t>
            </a:r>
          </a:p>
          <a:p>
            <a:pPr eaLnBrk="1" hangingPunct="1">
              <a:defRPr/>
            </a:pPr>
            <a:endParaRPr lang="en-US" altLang="en-US" sz="1100" b="1"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87CCC747-6A19-410C-BFCE-7C8F6DC840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E6494F5-0C72-4F4B-AAC8-1952716B2A4D}"/>
              </a:ext>
            </a:extLst>
          </p:cNvPr>
          <p:cNvSpPr>
            <a:spLocks noGrp="1"/>
          </p:cNvSpPr>
          <p:nvPr>
            <p:ph type="body" idx="1"/>
          </p:nvPr>
        </p:nvSpPr>
        <p:spPr/>
        <p:txBody>
          <a:bodyPr>
            <a:normAutofit lnSpcReduction="10000"/>
          </a:bodyPr>
          <a:lstStyle/>
          <a:p>
            <a:pPr>
              <a:defRPr/>
            </a:pPr>
            <a:r>
              <a:rPr lang="fr-CA" sz="1100" b="1" i="0" u="none" dirty="0">
                <a:latin typeface="Arial" panose="020B0604020202020204" pitchFamily="34" charset="0"/>
                <a:cs typeface="Arial" panose="020B0604020202020204" pitchFamily="34" charset="0"/>
              </a:rPr>
              <a:t>Indices que votre bébé prend bien le sein:</a:t>
            </a:r>
          </a:p>
          <a:p>
            <a:pPr marL="171450" marR="0" lvl="0" indent="-171450" algn="l" defTabSz="914400" rtl="0" eaLnBrk="1" fontAlgn="base" latinLnBrk="0" hangingPunct="1">
              <a:lnSpc>
                <a:spcPct val="100000"/>
              </a:lnSpc>
              <a:spcBef>
                <a:spcPts val="0"/>
              </a:spcBef>
              <a:spcAft>
                <a:spcPts val="1200"/>
              </a:spcAft>
              <a:buClr>
                <a:srgbClr val="0070C0"/>
              </a:buClr>
              <a:buSzTx/>
              <a:buFont typeface="Arial" panose="020B0604020202020204" pitchFamily="34" charset="0"/>
              <a:buChar char="•"/>
              <a:tabLst/>
              <a:defRPr/>
            </a:pPr>
            <a:r>
              <a:rPr kumimoji="0" lang="en-CA"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L’allaitement</a:t>
            </a:r>
            <a:r>
              <a:rPr kumimoji="0" lang="en-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a:t>
            </a:r>
            <a:r>
              <a:rPr kumimoji="0" lang="en-CA"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est</a:t>
            </a:r>
            <a:r>
              <a:rPr kumimoji="0" lang="en-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sans </a:t>
            </a:r>
            <a:r>
              <a:rPr kumimoji="0" lang="en-CA"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douleur</a:t>
            </a:r>
            <a:endParaRPr kumimoji="0" lang="en-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endParaRPr>
          </a:p>
          <a:p>
            <a:pPr marL="171450" marR="0" lvl="0" indent="-171450" algn="l" defTabSz="914400" rtl="0" eaLnBrk="1" fontAlgn="base" latinLnBrk="0" hangingPunct="1">
              <a:lnSpc>
                <a:spcPct val="100000"/>
              </a:lnSpc>
              <a:spcBef>
                <a:spcPts val="0"/>
              </a:spcBef>
              <a:spcAft>
                <a:spcPts val="1200"/>
              </a:spcAft>
              <a:buClr>
                <a:srgbClr val="0070C0"/>
              </a:buClr>
              <a:buSzTx/>
              <a:buFont typeface="Arial" panose="020B0604020202020204" pitchFamily="34" charset="0"/>
              <a:buChar char="•"/>
              <a:tabLst/>
              <a:defRPr/>
            </a:pPr>
            <a:r>
              <a:rPr kumimoji="0" lang="en-CA"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Vous</a:t>
            </a:r>
            <a:r>
              <a:rPr kumimoji="0" lang="en-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a:t>
            </a:r>
            <a:r>
              <a:rPr kumimoji="0" lang="en-CA"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l’entendez</a:t>
            </a:r>
            <a:r>
              <a:rPr kumimoji="0" lang="en-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a:t>
            </a:r>
            <a:r>
              <a:rPr kumimoji="0" lang="en-CA"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avaler</a:t>
            </a:r>
            <a:r>
              <a:rPr kumimoji="0" lang="en-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(sons “</a:t>
            </a:r>
            <a:r>
              <a:rPr kumimoji="0" lang="en-CA"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kah</a:t>
            </a:r>
            <a:r>
              <a:rPr kumimoji="0" lang="en-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a:t>
            </a:r>
          </a:p>
          <a:p>
            <a:pPr marL="171450" marR="0" lvl="0" indent="-171450" algn="l" defTabSz="914400" rtl="0" eaLnBrk="1" fontAlgn="base" latinLnBrk="0" hangingPunct="1">
              <a:lnSpc>
                <a:spcPct val="100000"/>
              </a:lnSpc>
              <a:spcBef>
                <a:spcPts val="0"/>
              </a:spcBef>
              <a:spcAft>
                <a:spcPts val="1200"/>
              </a:spcAft>
              <a:buClr>
                <a:srgbClr val="0070C0"/>
              </a:buClr>
              <a:buSzTx/>
              <a:buFont typeface="Arial" panose="020B0604020202020204" pitchFamily="34" charset="0"/>
              <a:buChar char="•"/>
              <a:tabLst/>
              <a:defRPr/>
            </a:pPr>
            <a:r>
              <a:rPr kumimoji="0" lang="en-CA"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Ses</a:t>
            </a:r>
            <a:r>
              <a:rPr kumimoji="0" lang="en-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a:t>
            </a:r>
            <a:r>
              <a:rPr kumimoji="0" lang="en-CA"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joues</a:t>
            </a:r>
            <a:r>
              <a:rPr kumimoji="0" lang="en-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a:t>
            </a:r>
            <a:r>
              <a:rPr kumimoji="0" lang="en-CA"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sont</a:t>
            </a:r>
            <a:r>
              <a:rPr kumimoji="0" lang="en-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a:t>
            </a:r>
            <a:r>
              <a:rPr kumimoji="0" lang="en-CA"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pleines</a:t>
            </a:r>
            <a:r>
              <a:rPr kumimoji="0" lang="en-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et </a:t>
            </a:r>
            <a:r>
              <a:rPr kumimoji="0" lang="en-CA"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arrondies</a:t>
            </a:r>
            <a:r>
              <a:rPr kumimoji="0" lang="en-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a:t>
            </a:r>
            <a:r>
              <a:rPr kumimoji="0" lang="en-CA"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Elles</a:t>
            </a:r>
            <a:r>
              <a:rPr kumimoji="0" lang="en-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ne </a:t>
            </a:r>
            <a:r>
              <a:rPr kumimoji="0" lang="en-CA"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sont</a:t>
            </a:r>
            <a:r>
              <a:rPr kumimoji="0" lang="en-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pas </a:t>
            </a:r>
            <a:r>
              <a:rPr kumimoji="0" lang="en-CA"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creuses</a:t>
            </a:r>
            <a:r>
              <a:rPr kumimoji="0" lang="en-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et ne </a:t>
            </a:r>
            <a:r>
              <a:rPr kumimoji="0" lang="en-CA"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présentent</a:t>
            </a:r>
            <a:r>
              <a:rPr kumimoji="0" lang="en-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pas de fossettes</a:t>
            </a:r>
          </a:p>
          <a:p>
            <a:pPr marL="171450" marR="0" lvl="0" indent="-171450" algn="l" defTabSz="914400" rtl="0" eaLnBrk="0" fontAlgn="base" latinLnBrk="0" hangingPunct="0">
              <a:lnSpc>
                <a:spcPct val="100000"/>
              </a:lnSpc>
              <a:spcBef>
                <a:spcPts val="0"/>
              </a:spcBef>
              <a:spcAft>
                <a:spcPts val="1200"/>
              </a:spcAft>
              <a:buClr>
                <a:srgbClr val="0070C0"/>
              </a:buClr>
              <a:buSzTx/>
              <a:buFont typeface="Arial" panose="020B0604020202020204" pitchFamily="34" charset="0"/>
              <a:buChar char="•"/>
              <a:tabLst/>
              <a:defRPr/>
            </a:pPr>
            <a:r>
              <a:rPr kumimoji="0" lang="en-CA"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Votre</a:t>
            </a:r>
            <a:r>
              <a:rPr kumimoji="0" lang="en-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a:t>
            </a:r>
            <a:r>
              <a:rPr kumimoji="0" lang="en-CA"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bébé</a:t>
            </a:r>
            <a:r>
              <a:rPr kumimoji="0" lang="en-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a:t>
            </a:r>
            <a:r>
              <a:rPr kumimoji="0" lang="en-CA"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tète</a:t>
            </a:r>
            <a:r>
              <a:rPr kumimoji="0" lang="en-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a:t>
            </a:r>
            <a:r>
              <a:rPr kumimoji="0" lang="en-CA"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calmement</a:t>
            </a:r>
            <a:r>
              <a:rPr kumimoji="0" lang="en-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et </a:t>
            </a:r>
            <a:r>
              <a:rPr kumimoji="0" lang="en-CA"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reste</a:t>
            </a:r>
            <a:r>
              <a:rPr kumimoji="0" lang="en-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attaché au sein</a:t>
            </a:r>
          </a:p>
          <a:p>
            <a:pPr marL="171450" marR="0" lvl="0" indent="-171450" algn="l" defTabSz="914400" rtl="0" eaLnBrk="0" fontAlgn="base" latinLnBrk="0" hangingPunct="0">
              <a:lnSpc>
                <a:spcPct val="100000"/>
              </a:lnSpc>
              <a:spcBef>
                <a:spcPts val="0"/>
              </a:spcBef>
              <a:spcAft>
                <a:spcPts val="1200"/>
              </a:spcAft>
              <a:buClr>
                <a:srgbClr val="0070C0"/>
              </a:buClr>
              <a:buSzTx/>
              <a:buFont typeface="Arial" panose="020B0604020202020204" pitchFamily="34" charset="0"/>
              <a:buChar char="•"/>
              <a:tabLst/>
              <a:defRPr/>
            </a:pPr>
            <a:r>
              <a:rPr kumimoji="0" lang="en-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Après la </a:t>
            </a:r>
            <a:r>
              <a:rPr kumimoji="0" lang="en-CA"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tétée</a:t>
            </a:r>
            <a:r>
              <a:rPr kumimoji="0" lang="en-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a:t>
            </a:r>
            <a:r>
              <a:rPr kumimoji="0" lang="en-CA"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votre</a:t>
            </a:r>
            <a:r>
              <a:rPr kumimoji="0" lang="en-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a:t>
            </a:r>
            <a:r>
              <a:rPr kumimoji="0" lang="en-CA"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bébé</a:t>
            </a:r>
            <a:r>
              <a:rPr kumimoji="0" lang="en-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a:t>
            </a:r>
            <a:r>
              <a:rPr kumimoji="0" lang="en-CA"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est</a:t>
            </a:r>
            <a:r>
              <a:rPr kumimoji="0" lang="en-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a:t>
            </a:r>
            <a:r>
              <a:rPr kumimoji="0" lang="en-CA"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détendu</a:t>
            </a:r>
            <a:r>
              <a:rPr kumimoji="0" lang="en-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et </a:t>
            </a:r>
            <a:r>
              <a:rPr kumimoji="0" lang="en-CA"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satisfait</a:t>
            </a:r>
            <a:endParaRPr kumimoji="0" lang="en-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endParaRPr>
          </a:p>
          <a:p>
            <a:pPr marL="171450" marR="0" lvl="0" indent="-171450" algn="l" defTabSz="914400" rtl="0" eaLnBrk="0" fontAlgn="base" latinLnBrk="0" hangingPunct="0">
              <a:lnSpc>
                <a:spcPct val="100000"/>
              </a:lnSpc>
              <a:spcBef>
                <a:spcPts val="0"/>
              </a:spcBef>
              <a:spcAft>
                <a:spcPts val="1200"/>
              </a:spcAft>
              <a:buClr>
                <a:srgbClr val="0070C0"/>
              </a:buClr>
              <a:buSzTx/>
              <a:buFont typeface="Arial" panose="020B0604020202020204" pitchFamily="34" charset="0"/>
              <a:buChar char="•"/>
              <a:tabLst/>
              <a:defRPr/>
            </a:pPr>
            <a:r>
              <a:rPr kumimoji="0" lang="fr-CA"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Après la tétée, vos seins sont plus mous</a:t>
            </a:r>
            <a:endParaRPr lang="en-US" sz="1100" b="1" i="0" u="none"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endParaRPr lang="en-US" sz="1100" dirty="0">
              <a:latin typeface="Arial" panose="020B0604020202020204" pitchFamily="34" charset="0"/>
              <a:cs typeface="Arial" panose="020B0604020202020204" pitchFamily="34" charset="0"/>
            </a:endParaRPr>
          </a:p>
          <a:p>
            <a:pPr>
              <a:defRPr/>
            </a:pPr>
            <a:r>
              <a:rPr lang="fr-CA" sz="1100" b="1" i="0" u="none" dirty="0">
                <a:latin typeface="Arial" panose="020B0604020202020204" pitchFamily="34" charset="0"/>
                <a:cs typeface="Arial" panose="020B0604020202020204" pitchFamily="34" charset="0"/>
              </a:rPr>
              <a:t>Signes qu’un bébé ne tète pas bien :</a:t>
            </a:r>
          </a:p>
          <a:p>
            <a:pPr marL="171450" indent="-171450">
              <a:buFont typeface="Arial" panose="020B0604020202020204" pitchFamily="34" charset="0"/>
              <a:buChar char="•"/>
              <a:defRPr/>
            </a:pPr>
            <a:r>
              <a:rPr lang="fr-CA" sz="1100" dirty="0">
                <a:latin typeface="Arial" panose="020B0604020202020204" pitchFamily="34" charset="0"/>
                <a:cs typeface="Arial" panose="020B0604020202020204" pitchFamily="34" charset="0"/>
              </a:rPr>
              <a:t>La succion est continue, rapide et peu profonde, et le bébé fait entendre des bruits de succion ou de cliquetis. </a:t>
            </a:r>
          </a:p>
          <a:p>
            <a:pPr marL="171450" indent="-171450">
              <a:buFont typeface="Arial" panose="020B0604020202020204" pitchFamily="34" charset="0"/>
              <a:buChar char="•"/>
              <a:defRPr/>
            </a:pPr>
            <a:r>
              <a:rPr lang="fr-CA" sz="1100" dirty="0">
                <a:latin typeface="Arial" panose="020B0604020202020204" pitchFamily="34" charset="0"/>
                <a:cs typeface="Arial" panose="020B0604020202020204" pitchFamily="34" charset="0"/>
              </a:rPr>
              <a:t>Les joues du bébé sont creuses.</a:t>
            </a:r>
          </a:p>
          <a:p>
            <a:pPr marL="171450" indent="-171450">
              <a:buFont typeface="Arial" panose="020B0604020202020204" pitchFamily="34" charset="0"/>
              <a:buChar char="•"/>
              <a:defRPr/>
            </a:pPr>
            <a:r>
              <a:rPr lang="fr-CA" sz="1100" dirty="0">
                <a:latin typeface="Arial" panose="020B0604020202020204" pitchFamily="34" charset="0"/>
                <a:cs typeface="Arial" panose="020B0604020202020204" pitchFamily="34" charset="0"/>
              </a:rPr>
              <a:t>Le bébé s’agite au sein ou il le prend et le relâche fréquemment. </a:t>
            </a:r>
          </a:p>
          <a:p>
            <a:pPr marL="171450" indent="-171450">
              <a:buFont typeface="Arial" panose="020B0604020202020204" pitchFamily="34" charset="0"/>
              <a:buChar char="•"/>
              <a:defRPr/>
            </a:pPr>
            <a:r>
              <a:rPr lang="fr-CA" sz="1100" dirty="0">
                <a:latin typeface="Arial" panose="020B0604020202020204" pitchFamily="34" charset="0"/>
                <a:cs typeface="Arial" panose="020B0604020202020204" pitchFamily="34" charset="0"/>
              </a:rPr>
              <a:t>Le bébé tète très fréquemment, pendant un long moment, mais il ne relâche pas le sein et semble insatisfait. </a:t>
            </a:r>
          </a:p>
          <a:p>
            <a:pPr marL="171450" indent="-171450">
              <a:buFont typeface="Arial" panose="020B0604020202020204" pitchFamily="34" charset="0"/>
              <a:buChar char="•"/>
              <a:defRPr/>
            </a:pPr>
            <a:r>
              <a:rPr lang="fr-CA" sz="1100" dirty="0">
                <a:latin typeface="Arial" panose="020B0604020202020204" pitchFamily="34" charset="0"/>
                <a:cs typeface="Arial" panose="020B0604020202020204" pitchFamily="34" charset="0"/>
              </a:rPr>
              <a:t>L’allaitement est douloureux.</a:t>
            </a:r>
          </a:p>
          <a:p>
            <a:pPr>
              <a:defRPr/>
            </a:pPr>
            <a:endParaRPr lang="en-US" dirty="0"/>
          </a:p>
        </p:txBody>
      </p:sp>
      <p:sp>
        <p:nvSpPr>
          <p:cNvPr id="84996" name="Slide Number Placeholder 3">
            <a:extLst>
              <a:ext uri="{FF2B5EF4-FFF2-40B4-BE49-F238E27FC236}">
                <a16:creationId xmlns:a16="http://schemas.microsoft.com/office/drawing/2014/main" id="{FA422BF0-2F2E-42EE-B280-D3A8B3AFA7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12A98FC-B427-47AF-B19E-0882EF54D6C1}" type="slidenum">
              <a:rPr kumimoji="0" lang="fr-CA"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fr-CA" altLang="en-US" sz="12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48" charset="-128"/>
              <a:cs typeface="+mn-cs"/>
            </a:endParaRPr>
          </a:p>
        </p:txBody>
      </p:sp>
    </p:spTree>
    <p:extLst>
      <p:ext uri="{BB962C8B-B14F-4D97-AF65-F5344CB8AC3E}">
        <p14:creationId xmlns:p14="http://schemas.microsoft.com/office/powerpoint/2010/main" val="685133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87CCC747-6A19-410C-BFCE-7C8F6DC840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E6494F5-0C72-4F4B-AAC8-1952716B2A4D}"/>
              </a:ext>
            </a:extLst>
          </p:cNvPr>
          <p:cNvSpPr>
            <a:spLocks noGrp="1"/>
          </p:cNvSpPr>
          <p:nvPr>
            <p:ph type="body" idx="1"/>
          </p:nvPr>
        </p:nvSpPr>
        <p:spPr/>
        <p:txBody>
          <a:bodyPr>
            <a:normAutofit fontScale="92500" lnSpcReduction="20000"/>
          </a:bodyPr>
          <a:lstStyle/>
          <a:p>
            <a:pPr>
              <a:defRPr/>
            </a:pPr>
            <a:endParaRPr lang="en-CA" dirty="0"/>
          </a:p>
          <a:p>
            <a:r>
              <a:rPr lang="fr-CA" sz="1100" dirty="0">
                <a:solidFill>
                  <a:schemeClr val="tx1"/>
                </a:solidFill>
                <a:latin typeface="Arial" panose="020B0604020202020204" pitchFamily="34" charset="0"/>
                <a:ea typeface="+mn-ea"/>
                <a:cs typeface="Arial" panose="020B0604020202020204" pitchFamily="34" charset="0"/>
              </a:rPr>
              <a:t>De nombreux parents s’inquiètent de ne pas produire assez de lait pour leur bébé. C’est rarement le cas. Les situations dans lesquelles la production de lait est insuffisante sont habituellement liées à des facteurs qui limitent la quantité de lait que le bébé retire du sein. Si le lait n’est pas bien retiré, moins de lait est produit.</a:t>
            </a:r>
          </a:p>
          <a:p>
            <a:endParaRPr lang="en-CA" sz="1100" kern="1200" dirty="0">
              <a:solidFill>
                <a:schemeClr val="tx1"/>
              </a:solidFill>
              <a:effectLst/>
              <a:latin typeface="Arial" panose="020B0604020202020204" pitchFamily="34" charset="0"/>
              <a:ea typeface="+mn-ea"/>
              <a:cs typeface="Arial" panose="020B0604020202020204" pitchFamily="34" charset="0"/>
            </a:endParaRPr>
          </a:p>
          <a:p>
            <a:r>
              <a:rPr lang="fr-CA" sz="1100" b="1" dirty="0">
                <a:solidFill>
                  <a:schemeClr val="tx1"/>
                </a:solidFill>
                <a:latin typeface="Arial" panose="020B0604020202020204" pitchFamily="34" charset="0"/>
                <a:ea typeface="+mn-ea"/>
                <a:cs typeface="Arial" panose="020B0604020202020204" pitchFamily="34" charset="0"/>
              </a:rPr>
              <a:t>Comment obtenir une bonne production de lait :</a:t>
            </a:r>
          </a:p>
          <a:p>
            <a:pPr marL="342900" marR="0" lvl="0" indent="-228600" algn="l" defTabSz="914400" rtl="0" eaLnBrk="1" fontAlgn="base" latinLnBrk="0" hangingPunct="1">
              <a:spcBef>
                <a:spcPts val="0"/>
              </a:spcBef>
              <a:spcAft>
                <a:spcPts val="1000"/>
              </a:spcAft>
              <a:buClr>
                <a:srgbClr val="0070C0"/>
              </a:buClr>
              <a:buSzTx/>
              <a:buFont typeface="Arial" panose="020B0604020202020204" pitchFamily="34" charset="0"/>
              <a:buChar char="•"/>
              <a:tabLst/>
              <a:defRPr/>
            </a:pP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Stimulez</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a:t>
            </a: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vos</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seins </a:t>
            </a: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souvent</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endParaRPr>
          </a:p>
          <a:p>
            <a:pPr marL="342900" marR="0" lvl="0" indent="-228600" algn="l" defTabSz="914400" rtl="0" eaLnBrk="1" fontAlgn="base" latinLnBrk="0" hangingPunct="1">
              <a:spcBef>
                <a:spcPts val="0"/>
              </a:spcBef>
              <a:spcAft>
                <a:spcPts val="1000"/>
              </a:spcAft>
              <a:buClr>
                <a:srgbClr val="0070C0"/>
              </a:buClr>
              <a:buSzTx/>
              <a:buFont typeface="Arial" panose="020B0604020202020204" pitchFamily="34" charset="0"/>
              <a:buChar char="•"/>
              <a:tabLst/>
              <a:defRPr/>
            </a:pP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Videz</a:t>
            </a: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vos</a:t>
            </a: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seins </a:t>
            </a: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souvent</a:t>
            </a:r>
            <a:endPar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228600" algn="l" defTabSz="914400" rtl="0" eaLnBrk="1" fontAlgn="base" latinLnBrk="0" hangingPunct="1">
              <a:spcBef>
                <a:spcPts val="0"/>
              </a:spcBef>
              <a:spcAft>
                <a:spcPts val="1000"/>
              </a:spcAft>
              <a:buClr>
                <a:srgbClr val="0070C0"/>
              </a:buClr>
              <a:buSzTx/>
              <a:buFont typeface="Arial" panose="020B0604020202020204" pitchFamily="34" charset="0"/>
              <a:buChar char="•"/>
              <a:tabLst/>
              <a:defRPr/>
            </a:pP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Allaitez</a:t>
            </a: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votre</a:t>
            </a: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bébé</a:t>
            </a: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selon</a:t>
            </a: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ses</a:t>
            </a: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signes</a:t>
            </a: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de </a:t>
            </a: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faim</a:t>
            </a:r>
            <a:endPar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228600" algn="l" defTabSz="914400" rtl="0" eaLnBrk="1" fontAlgn="base" latinLnBrk="0" hangingPunct="1">
              <a:spcBef>
                <a:spcPts val="0"/>
              </a:spcBef>
              <a:spcAft>
                <a:spcPts val="1000"/>
              </a:spcAft>
              <a:buClr>
                <a:srgbClr val="0070C0"/>
              </a:buClr>
              <a:buSzTx/>
              <a:buFont typeface="Arial" panose="020B0604020202020204" pitchFamily="34" charset="0"/>
              <a:buChar char="•"/>
              <a:tabLst/>
              <a:defRPr/>
            </a:pP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Exprimez</a:t>
            </a: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votre</a:t>
            </a: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lait à la </a:t>
            </a:r>
            <a:r>
              <a:rPr lang="en-US" altLang="en-US" sz="1100" dirty="0">
                <a:solidFill>
                  <a:srgbClr val="000000"/>
                </a:solidFill>
                <a:latin typeface="Arial" panose="020B0604020202020204" pitchFamily="34" charset="0"/>
                <a:ea typeface="+mn-ea"/>
                <a:cs typeface="Arial" panose="020B0604020202020204" pitchFamily="34" charset="0"/>
              </a:rPr>
              <a:t>main et </a:t>
            </a:r>
            <a:r>
              <a:rPr lang="en-US" altLang="en-US" sz="1100" dirty="0" err="1">
                <a:solidFill>
                  <a:srgbClr val="000000"/>
                </a:solidFill>
                <a:latin typeface="Arial" panose="020B0604020202020204" pitchFamily="34" charset="0"/>
                <a:ea typeface="+mn-ea"/>
                <a:cs typeface="Arial" panose="020B0604020202020204" pitchFamily="34" charset="0"/>
              </a:rPr>
              <a:t>pratiquez</a:t>
            </a:r>
            <a:r>
              <a:rPr lang="en-US" altLang="en-US" sz="1100" dirty="0">
                <a:solidFill>
                  <a:srgbClr val="000000"/>
                </a:solidFill>
                <a:latin typeface="Arial" panose="020B0604020202020204" pitchFamily="34" charset="0"/>
                <a:ea typeface="+mn-ea"/>
                <a:cs typeface="Arial" panose="020B0604020202020204" pitchFamily="34" charset="0"/>
              </a:rPr>
              <a:t> la compression du sein</a:t>
            </a:r>
          </a:p>
          <a:p>
            <a:pPr marL="342900" marR="0" lvl="0" indent="-228600" algn="l" defTabSz="914400" rtl="0" eaLnBrk="1" fontAlgn="base" latinLnBrk="0" hangingPunct="1">
              <a:spcBef>
                <a:spcPts val="0"/>
              </a:spcBef>
              <a:spcAft>
                <a:spcPts val="1000"/>
              </a:spcAft>
              <a:buClr>
                <a:srgbClr val="0070C0"/>
              </a:buClr>
              <a:buSzTx/>
              <a:buFont typeface="Arial" panose="020B0604020202020204" pitchFamily="34" charset="0"/>
              <a:buChar char="•"/>
              <a:tabLst/>
              <a:defRPr/>
            </a:pP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Mangez</a:t>
            </a: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de </a:t>
            </a: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façon</a:t>
            </a: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équilibrée</a:t>
            </a:r>
            <a:endPar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228600" algn="l" defTabSz="914400" rtl="0" eaLnBrk="1" fontAlgn="base" latinLnBrk="0" hangingPunct="1">
              <a:spcBef>
                <a:spcPts val="0"/>
              </a:spcBef>
              <a:spcAft>
                <a:spcPts val="1000"/>
              </a:spcAft>
              <a:buClr>
                <a:srgbClr val="0070C0"/>
              </a:buClr>
              <a:buSzTx/>
              <a:buFont typeface="Arial" panose="020B0604020202020204" pitchFamily="34" charset="0"/>
              <a:buChar char="•"/>
              <a:tabLst/>
              <a:defRPr/>
            </a:pP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Reposez-vous</a:t>
            </a:r>
            <a:endPar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228600" algn="l" defTabSz="914400" rtl="0" eaLnBrk="1" fontAlgn="base" latinLnBrk="0" hangingPunct="1">
              <a:spcBef>
                <a:spcPts val="0"/>
              </a:spcBef>
              <a:spcAft>
                <a:spcPts val="1000"/>
              </a:spcAft>
              <a:buClr>
                <a:srgbClr val="0070C0"/>
              </a:buClr>
              <a:buSzTx/>
              <a:buFont typeface="Arial" panose="020B0604020202020204" pitchFamily="34" charset="0"/>
              <a:buChar char="•"/>
              <a:tabLst/>
              <a:defRPr/>
            </a:pP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Partagez</a:t>
            </a: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votre</a:t>
            </a: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chambre</a:t>
            </a: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avec </a:t>
            </a: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votre</a:t>
            </a: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bébé</a:t>
            </a:r>
            <a:endPar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228600" algn="l" defTabSz="914400" rtl="0" eaLnBrk="1" fontAlgn="base" latinLnBrk="0" hangingPunct="1">
              <a:spcBef>
                <a:spcPts val="0"/>
              </a:spcBef>
              <a:spcAft>
                <a:spcPts val="1000"/>
              </a:spcAft>
              <a:buClr>
                <a:srgbClr val="0070C0"/>
              </a:buClr>
              <a:buSzTx/>
              <a:buFont typeface="Arial" panose="020B0604020202020204" pitchFamily="34" charset="0"/>
              <a:buChar char="•"/>
              <a:tabLst/>
              <a:defRPr/>
            </a:pP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Évitez</a:t>
            </a: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d’utiliser</a:t>
            </a: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des </a:t>
            </a: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suces</a:t>
            </a: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ou</a:t>
            </a: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des </a:t>
            </a: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tétines</a:t>
            </a: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artificielles</a:t>
            </a:r>
            <a:endPar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endParaRPr lang="en-CA" sz="1100" kern="1200" dirty="0">
              <a:solidFill>
                <a:schemeClr val="tx1"/>
              </a:solidFill>
              <a:effectLst/>
              <a:latin typeface="Arial" panose="020B0604020202020204" pitchFamily="34" charset="0"/>
              <a:ea typeface="+mn-ea"/>
              <a:cs typeface="Arial" panose="020B0604020202020204" pitchFamily="34" charset="0"/>
            </a:endParaRPr>
          </a:p>
          <a:p>
            <a:r>
              <a:rPr lang="fr-CA" sz="1100" dirty="0">
                <a:solidFill>
                  <a:schemeClr val="tx1"/>
                </a:solidFill>
                <a:latin typeface="Arial" panose="020B0604020202020204" pitchFamily="34" charset="0"/>
                <a:ea typeface="+mn-ea"/>
                <a:cs typeface="Arial" panose="020B0604020202020204" pitchFamily="34" charset="0"/>
              </a:rPr>
              <a:t>L’expression manuelle et la compression des seins sont des techniques qui favorisent une bonne production de lait. La compression des seins est un moyen efficace d’augmenter le débit de lait et le drainage des seins, et améliorer la succion de votre bébé.</a:t>
            </a:r>
            <a:r>
              <a:rPr lang="fr-CA" sz="1100" strike="sngStrike" dirty="0">
                <a:solidFill>
                  <a:schemeClr val="tx1"/>
                </a:solidFill>
                <a:latin typeface="Arial" panose="020B0604020202020204" pitchFamily="34" charset="0"/>
                <a:ea typeface="+mn-ea"/>
                <a:cs typeface="Arial" panose="020B0604020202020204" pitchFamily="34" charset="0"/>
              </a:rPr>
              <a:t> </a:t>
            </a:r>
          </a:p>
          <a:p>
            <a:pPr>
              <a:defRPr/>
            </a:pPr>
            <a:endParaRPr lang="en-US" dirty="0"/>
          </a:p>
          <a:p>
            <a:pPr>
              <a:defRPr/>
            </a:pPr>
            <a:r>
              <a:rPr lang="fr-FR" sz="1200" b="1" i="0" u="none" strike="noStrike" kern="1200" dirty="0">
                <a:solidFill>
                  <a:schemeClr val="tx1"/>
                </a:solidFill>
                <a:effectLst/>
                <a:latin typeface="+mn-lt"/>
                <a:ea typeface="+mn-ea"/>
                <a:cs typeface="+mn-cs"/>
              </a:rPr>
              <a:t>Voir la vidéo (en anglais seulement) Cliquez sur le lien dans la diapositive.</a:t>
            </a:r>
            <a:endParaRPr lang="en-US" b="1" dirty="0"/>
          </a:p>
          <a:p>
            <a:endParaRPr lang="en-US" sz="1200" b="1" i="1" kern="1200" dirty="0">
              <a:solidFill>
                <a:schemeClr val="tx1"/>
              </a:solidFill>
              <a:effectLst/>
              <a:latin typeface="+mn-lt"/>
              <a:ea typeface="+mn-ea"/>
              <a:cs typeface="+mn-cs"/>
            </a:endParaRPr>
          </a:p>
          <a:p>
            <a:pPr>
              <a:defRPr/>
            </a:pPr>
            <a:endParaRPr lang="en-US" dirty="0"/>
          </a:p>
        </p:txBody>
      </p:sp>
      <p:sp>
        <p:nvSpPr>
          <p:cNvPr id="84996" name="Slide Number Placeholder 3">
            <a:extLst>
              <a:ext uri="{FF2B5EF4-FFF2-40B4-BE49-F238E27FC236}">
                <a16:creationId xmlns:a16="http://schemas.microsoft.com/office/drawing/2014/main" id="{FA422BF0-2F2E-42EE-B280-D3A8B3AFA7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12A98FC-B427-47AF-B19E-0882EF54D6C1}" type="slidenum">
              <a:rPr kumimoji="0" lang="fr-CA"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fr-CA" altLang="en-US" sz="12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48" charset="-128"/>
              <a:cs typeface="+mn-cs"/>
            </a:endParaRPr>
          </a:p>
        </p:txBody>
      </p:sp>
    </p:spTree>
    <p:extLst>
      <p:ext uri="{BB962C8B-B14F-4D97-AF65-F5344CB8AC3E}">
        <p14:creationId xmlns:p14="http://schemas.microsoft.com/office/powerpoint/2010/main" val="11484858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73B9CAA5-C250-4931-8D03-55A20C564E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11E17AC-D38C-40D8-B960-94E048438A1A}"/>
              </a:ext>
            </a:extLst>
          </p:cNvPr>
          <p:cNvSpPr>
            <a:spLocks noGrp="1"/>
          </p:cNvSpPr>
          <p:nvPr>
            <p:ph type="body" idx="1"/>
          </p:nvPr>
        </p:nvSpPr>
        <p:spPr/>
        <p:txBody>
          <a:bodyPr>
            <a:normAutofit lnSpcReduction="10000"/>
          </a:bodyPr>
          <a:lstStyle/>
          <a:p>
            <a:pPr>
              <a:defRPr/>
            </a:pPr>
            <a:r>
              <a:rPr lang="fr-CA" sz="1100" b="1" i="0" u="none" dirty="0">
                <a:latin typeface="Arial" panose="020B0604020202020204" pitchFamily="34" charset="0"/>
                <a:cs typeface="Arial" panose="020B0604020202020204" pitchFamily="34" charset="0"/>
              </a:rPr>
              <a:t>Facteurs qui affectent l’allaitement</a:t>
            </a:r>
          </a:p>
          <a:p>
            <a:pPr>
              <a:defRPr/>
            </a:pPr>
            <a:endParaRPr lang="en-US" sz="1100" b="0" i="0" u="none" dirty="0">
              <a:latin typeface="Arial" panose="020B0604020202020204" pitchFamily="34" charset="0"/>
              <a:cs typeface="Arial" panose="020B0604020202020204" pitchFamily="34" charset="0"/>
            </a:endParaRPr>
          </a:p>
          <a:p>
            <a:pPr>
              <a:defRPr/>
            </a:pPr>
            <a:r>
              <a:rPr lang="fr-CA" sz="1100" b="0" i="0" u="none" dirty="0">
                <a:latin typeface="Arial" panose="020B0604020202020204" pitchFamily="34" charset="0"/>
                <a:cs typeface="Arial" panose="020B0604020202020204" pitchFamily="34" charset="0"/>
              </a:rPr>
              <a:t>La grande majorité des personnes qui allaitent, partout dans le monde, sont capables de produire suffisamment de lait pour leurs bébés. Votre corps est conçu pour produire le lait qui nourrira votre bébé. Cependant, il peut y avoir des situations qui compliquent ce processus et ainsi affecter votre production de lait. Comprendre ces risques potentiels et résoudre les problèmes qui se posent peut aider à garantir que votre bébé obtienne tout ce dont il a besoin.</a:t>
            </a:r>
          </a:p>
          <a:p>
            <a:pPr>
              <a:defRPr/>
            </a:pPr>
            <a:endParaRPr lang="en-US" sz="1100" b="0" i="0" u="none" dirty="0">
              <a:latin typeface="Arial" panose="020B0604020202020204" pitchFamily="34" charset="0"/>
              <a:cs typeface="Arial" panose="020B0604020202020204" pitchFamily="34" charset="0"/>
            </a:endParaRPr>
          </a:p>
          <a:p>
            <a:pPr>
              <a:defRPr/>
            </a:pPr>
            <a:r>
              <a:rPr lang="fr-CA" sz="1100" b="1" i="0" u="none" dirty="0">
                <a:latin typeface="Arial" panose="020B0604020202020204" pitchFamily="34" charset="0"/>
                <a:cs typeface="Arial" panose="020B0604020202020204" pitchFamily="34" charset="0"/>
              </a:rPr>
              <a:t>Un mauvais transfert de lait est souvent relié à:</a:t>
            </a:r>
          </a:p>
          <a:p>
            <a:pPr marL="342900" marR="0" lvl="0" indent="-342900" algn="l" defTabSz="914400" rtl="0" eaLnBrk="0" fontAlgn="base" latinLnBrk="0" hangingPunct="0">
              <a:lnSpc>
                <a:spcPct val="100000"/>
              </a:lnSpc>
              <a:spcBef>
                <a:spcPts val="600"/>
              </a:spcBef>
              <a:spcAft>
                <a:spcPct val="0"/>
              </a:spcAft>
              <a:buClr>
                <a:srgbClr val="00549F"/>
              </a:buClr>
              <a:buSzTx/>
              <a:buFontTx/>
              <a:buChar char="•"/>
              <a:tabLst/>
              <a:defRPr/>
            </a:pP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Une </a:t>
            </a: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mauvaise</a:t>
            </a: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a:t>
            </a: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prise</a:t>
            </a: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du sein</a:t>
            </a:r>
          </a:p>
          <a:p>
            <a:pPr marL="342900" marR="0" lvl="0" indent="-342900" algn="l" defTabSz="914400" rtl="0" eaLnBrk="0" fontAlgn="base" latinLnBrk="0" hangingPunct="0">
              <a:lnSpc>
                <a:spcPct val="100000"/>
              </a:lnSpc>
              <a:spcBef>
                <a:spcPts val="600"/>
              </a:spcBef>
              <a:spcAft>
                <a:spcPct val="0"/>
              </a:spcAft>
              <a:buClr>
                <a:srgbClr val="00549F"/>
              </a:buClr>
              <a:buSzTx/>
              <a:buFontTx/>
              <a:buChar char="•"/>
              <a:tabLst/>
              <a:defRPr/>
            </a:pP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Une </a:t>
            </a: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succion</a:t>
            </a: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a:t>
            </a: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inefficace</a:t>
            </a: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a:t>
            </a:r>
          </a:p>
          <a:p>
            <a:pPr marL="342900" marR="0" lvl="0" indent="-342900" algn="l" defTabSz="914400" rtl="0" eaLnBrk="0" fontAlgn="base" latinLnBrk="0" hangingPunct="0">
              <a:lnSpc>
                <a:spcPct val="100000"/>
              </a:lnSpc>
              <a:spcBef>
                <a:spcPts val="600"/>
              </a:spcBef>
              <a:spcAft>
                <a:spcPct val="0"/>
              </a:spcAft>
              <a:buClr>
                <a:srgbClr val="00549F"/>
              </a:buClr>
              <a:buSzTx/>
              <a:buFontTx/>
              <a:buChar char="•"/>
              <a:tabLst/>
              <a:defRPr/>
            </a:pP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Des </a:t>
            </a: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tétées</a:t>
            </a: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a:t>
            </a: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courtes</a:t>
            </a: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et non </a:t>
            </a: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fréquentes</a:t>
            </a:r>
            <a:endPar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endParaRPr>
          </a:p>
          <a:p>
            <a:pPr marL="342900" marR="0" lvl="0" indent="-342900" algn="l" defTabSz="914400" rtl="0" eaLnBrk="0" fontAlgn="base" latinLnBrk="0" hangingPunct="0">
              <a:lnSpc>
                <a:spcPct val="100000"/>
              </a:lnSpc>
              <a:spcBef>
                <a:spcPts val="600"/>
              </a:spcBef>
              <a:spcAft>
                <a:spcPct val="0"/>
              </a:spcAft>
              <a:buClr>
                <a:srgbClr val="00549F"/>
              </a:buClr>
              <a:buSzTx/>
              <a:buFontTx/>
              <a:buChar char="•"/>
              <a:tabLst/>
              <a:defRPr/>
            </a:pP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Un </a:t>
            </a: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bébé</a:t>
            </a: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a:t>
            </a: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faible</a:t>
            </a: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a:t>
            </a: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ou</a:t>
            </a: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a:t>
            </a: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malalde</a:t>
            </a:r>
            <a:endPar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endParaRPr>
          </a:p>
          <a:p>
            <a:pPr>
              <a:defRPr/>
            </a:pPr>
            <a:endParaRPr lang="en-US" sz="1100" b="1" i="1" u="none" dirty="0">
              <a:latin typeface="Arial" panose="020B0604020202020204" pitchFamily="34" charset="0"/>
              <a:cs typeface="Arial" panose="020B0604020202020204" pitchFamily="34" charset="0"/>
            </a:endParaRPr>
          </a:p>
          <a:p>
            <a:pPr>
              <a:defRPr/>
            </a:pPr>
            <a:r>
              <a:rPr lang="fr-CA" sz="1100" b="1" i="0" u="none" dirty="0">
                <a:latin typeface="Arial" panose="020B0604020202020204" pitchFamily="34" charset="0"/>
                <a:cs typeface="Arial" panose="020B0604020202020204" pitchFamily="34" charset="0"/>
              </a:rPr>
              <a:t>Une production de lait insuffisante est souvent reliée à:</a:t>
            </a:r>
          </a:p>
          <a:p>
            <a:pPr marL="342900" marR="0" lvl="0" indent="-342900" algn="l" defTabSz="914400" rtl="0" eaLnBrk="0" fontAlgn="base" latinLnBrk="0" hangingPunct="0">
              <a:lnSpc>
                <a:spcPct val="100000"/>
              </a:lnSpc>
              <a:spcBef>
                <a:spcPts val="600"/>
              </a:spcBef>
              <a:spcAft>
                <a:spcPct val="0"/>
              </a:spcAft>
              <a:buClr>
                <a:srgbClr val="00549F"/>
              </a:buClr>
              <a:buSzTx/>
              <a:buFontTx/>
              <a:buChar char="•"/>
              <a:tabLst/>
              <a:defRPr/>
            </a:pP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Des </a:t>
            </a: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tétées</a:t>
            </a: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a:t>
            </a: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peu</a:t>
            </a: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a:t>
            </a: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fréquentes</a:t>
            </a: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a:t>
            </a:r>
          </a:p>
          <a:p>
            <a:pPr marL="342900" marR="0" lvl="0" indent="-342900" algn="l" defTabSz="914400" rtl="0" eaLnBrk="0" fontAlgn="base" latinLnBrk="0" hangingPunct="0">
              <a:lnSpc>
                <a:spcPct val="100000"/>
              </a:lnSpc>
              <a:spcBef>
                <a:spcPts val="600"/>
              </a:spcBef>
              <a:spcAft>
                <a:spcPct val="0"/>
              </a:spcAft>
              <a:buClr>
                <a:srgbClr val="00549F"/>
              </a:buClr>
              <a:buSzTx/>
              <a:buFontTx/>
              <a:buChar char="•"/>
              <a:tabLst/>
              <a:defRPr/>
            </a:pP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Des </a:t>
            </a: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tétées</a:t>
            </a: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a:t>
            </a: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courtes</a:t>
            </a: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a:t>
            </a:r>
          </a:p>
          <a:p>
            <a:pPr marL="342900" marR="0" lvl="0" indent="-342900" algn="l" defTabSz="914400" rtl="0" eaLnBrk="0" fontAlgn="base" latinLnBrk="0" hangingPunct="0">
              <a:lnSpc>
                <a:spcPct val="100000"/>
              </a:lnSpc>
              <a:spcBef>
                <a:spcPts val="600"/>
              </a:spcBef>
              <a:spcAft>
                <a:spcPct val="0"/>
              </a:spcAft>
              <a:buClr>
                <a:srgbClr val="00549F"/>
              </a:buClr>
              <a:buSzTx/>
              <a:buFontTx/>
              <a:buChar char="•"/>
              <a:tabLst/>
              <a:defRPr/>
            </a:pP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Des </a:t>
            </a: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tétées</a:t>
            </a: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a:t>
            </a: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selon</a:t>
            </a: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un </a:t>
            </a: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horaire</a:t>
            </a: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a:t>
            </a:r>
          </a:p>
          <a:p>
            <a:pPr marL="342900" marR="0" lvl="0" indent="-342900" algn="l" defTabSz="914400" rtl="0" eaLnBrk="0" fontAlgn="base" latinLnBrk="0" hangingPunct="0">
              <a:lnSpc>
                <a:spcPct val="100000"/>
              </a:lnSpc>
              <a:spcBef>
                <a:spcPts val="600"/>
              </a:spcBef>
              <a:spcAft>
                <a:spcPct val="0"/>
              </a:spcAft>
              <a:buClr>
                <a:srgbClr val="00549F"/>
              </a:buClr>
              <a:buSzTx/>
              <a:buFontTx/>
              <a:buChar char="•"/>
              <a:tabLst/>
              <a:defRPr/>
            </a:pP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Un sein qui </a:t>
            </a: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n’est</a:t>
            </a: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 pas bien </a:t>
            </a:r>
            <a:r>
              <a:rPr kumimoji="0" lang="en-US" altLang="en-US" sz="11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vidé</a:t>
            </a: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Arial" panose="020B0604020202020204" pitchFamily="34" charset="0"/>
              </a:rPr>
              <a:t>.</a:t>
            </a:r>
          </a:p>
          <a:p>
            <a:pPr>
              <a:defRPr/>
            </a:pPr>
            <a:endParaRPr lang="en-US" sz="1100" b="0" i="0" u="sng" dirty="0">
              <a:latin typeface="Arial" panose="020B0604020202020204" pitchFamily="34" charset="0"/>
              <a:cs typeface="Arial" panose="020B0604020202020204" pitchFamily="34" charset="0"/>
            </a:endParaRPr>
          </a:p>
          <a:p>
            <a:pPr>
              <a:defRPr/>
            </a:pPr>
            <a:endParaRPr lang="en-US" sz="1100" dirty="0">
              <a:latin typeface="Arial" panose="020B0604020202020204" pitchFamily="34" charset="0"/>
              <a:cs typeface="Arial" panose="020B0604020202020204" pitchFamily="34" charset="0"/>
            </a:endParaRPr>
          </a:p>
          <a:p>
            <a:pPr>
              <a:defRPr/>
            </a:pPr>
            <a:endParaRPr lang="en-US" b="1" dirty="0"/>
          </a:p>
        </p:txBody>
      </p:sp>
      <p:sp>
        <p:nvSpPr>
          <p:cNvPr id="89092" name="Slide Number Placeholder 3">
            <a:extLst>
              <a:ext uri="{FF2B5EF4-FFF2-40B4-BE49-F238E27FC236}">
                <a16:creationId xmlns:a16="http://schemas.microsoft.com/office/drawing/2014/main" id="{DCF78F44-BED8-4218-A444-87E6C1F169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8A1DCD-C6BD-48FB-AE19-67762D826FEB}" type="slidenum">
              <a:rPr kumimoji="0" lang="fr-CA"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fr-CA" altLang="en-US" sz="12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48" charset="-128"/>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E802CA35-5C5F-4A45-A385-18BDFA2CA4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4B3B6D7D-6F54-4444-B6A5-E17574C847F6}"/>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fr-CA" sz="1100" b="1" i="0" u="none" dirty="0">
                <a:latin typeface="Arial" panose="020B0604020202020204" pitchFamily="34" charset="0"/>
                <a:cs typeface="Arial" panose="020B0604020202020204" pitchFamily="34" charset="0"/>
              </a:rPr>
              <a:t>Ce qui entre doit ressortir…</a:t>
            </a:r>
          </a:p>
          <a:p>
            <a:pPr>
              <a:defRPr/>
            </a:pPr>
            <a:r>
              <a:rPr lang="fr-CA" sz="1100" b="1" i="0" u="none" dirty="0">
                <a:latin typeface="Arial" panose="020B0604020202020204" pitchFamily="34" charset="0"/>
                <a:cs typeface="Arial" panose="020B0604020202020204" pitchFamily="34" charset="0"/>
              </a:rPr>
              <a:t>(2 diapositives)</a:t>
            </a:r>
          </a:p>
          <a:p>
            <a:pPr>
              <a:defRPr/>
            </a:pPr>
            <a:endParaRPr lang="en-US" sz="1100" b="1" i="1" u="sng" dirty="0">
              <a:latin typeface="Arial" panose="020B0604020202020204" pitchFamily="34" charset="0"/>
              <a:cs typeface="Arial" panose="020B0604020202020204" pitchFamily="34" charset="0"/>
            </a:endParaRPr>
          </a:p>
          <a:p>
            <a:pPr>
              <a:defRPr/>
            </a:pPr>
            <a:r>
              <a:rPr lang="fr-CA" sz="1100" b="1" i="1" u="none" dirty="0">
                <a:latin typeface="Arial" panose="020B0604020202020204" pitchFamily="34" charset="0"/>
                <a:cs typeface="Arial" panose="020B0604020202020204" pitchFamily="34" charset="0"/>
              </a:rPr>
              <a:t>Selles :</a:t>
            </a:r>
          </a:p>
          <a:p>
            <a:pPr>
              <a:defRPr/>
            </a:pPr>
            <a:r>
              <a:rPr lang="fr-CA" sz="1100" dirty="0">
                <a:latin typeface="Arial" panose="020B0604020202020204" pitchFamily="34" charset="0"/>
                <a:cs typeface="Arial" panose="020B0604020202020204" pitchFamily="34" charset="0"/>
              </a:rPr>
              <a:t>Au cours des premiers jours, les selles de votre bébé vont du vert foncé au noir (première photo). C’est ce qu’on appelle le méconium. Le colostrum, le premier lait riche que vous produisez, agit comme un laxatif ET aide votre bébé à éliminer le méconium. Un allaitement précoce et fréquent aidera le bébé à éliminer le méconium de son système digestif. </a:t>
            </a:r>
          </a:p>
          <a:p>
            <a:pPr>
              <a:defRPr/>
            </a:pPr>
            <a:endParaRPr lang="en-US" altLang="en-US" sz="1100" dirty="0">
              <a:latin typeface="Arial" panose="020B0604020202020204" pitchFamily="34" charset="0"/>
              <a:cs typeface="Arial" panose="020B0604020202020204" pitchFamily="34" charset="0"/>
            </a:endParaRPr>
          </a:p>
          <a:p>
            <a:pPr>
              <a:defRPr/>
            </a:pPr>
            <a:r>
              <a:rPr lang="fr-CA" sz="1100" dirty="0">
                <a:latin typeface="Arial" panose="020B0604020202020204" pitchFamily="34" charset="0"/>
                <a:cs typeface="Arial" panose="020B0604020202020204" pitchFamily="34" charset="0"/>
              </a:rPr>
              <a:t>À mesure que la production de lait augmente, les selles du bébé passent du méconium à une couleur verdâtre foncé (deuxième photo). Lorsque la production de lait augmente fortement, les selles deviennent jaune moutarde, plus liquides et granuleuses (diapo suivante). Elles peuvent être molles, comme du dentifrice, ou granuleuses et liquides. Le changement de couleur et de fréquence des selles est une assez bonne indication que votre bébé reçoit suffisamment de lait. Un bébé bien nourri peut produire des selles à chaque tétée. Ce N’EST PAS de la diarrhée – c’est normal!</a:t>
            </a:r>
          </a:p>
          <a:p>
            <a:pPr>
              <a:defRPr/>
            </a:pPr>
            <a:endParaRPr lang="en-US" sz="1100" dirty="0">
              <a:latin typeface="Arial" panose="020B0604020202020204" pitchFamily="34" charset="0"/>
              <a:cs typeface="Arial" panose="020B0604020202020204" pitchFamily="34" charset="0"/>
            </a:endParaRPr>
          </a:p>
          <a:p>
            <a:pPr>
              <a:defRPr/>
            </a:pPr>
            <a:r>
              <a:rPr lang="fr-CA" sz="1100" dirty="0">
                <a:latin typeface="Arial" panose="020B0604020202020204" pitchFamily="34" charset="0"/>
                <a:cs typeface="Arial" panose="020B0604020202020204" pitchFamily="34" charset="0"/>
              </a:rPr>
              <a:t>Des selles peu fréquentes au cours du premier mois sont généralement le signe que le bébé ne boit pas assez de lait. </a:t>
            </a:r>
          </a:p>
          <a:p>
            <a:pPr>
              <a:defRPr/>
            </a:pPr>
            <a:endParaRPr lang="en-CA" sz="1100" dirty="0">
              <a:latin typeface="Arial" panose="020B0604020202020204" pitchFamily="34" charset="0"/>
              <a:cs typeface="Arial" panose="020B0604020202020204" pitchFamily="34" charset="0"/>
            </a:endParaRPr>
          </a:p>
          <a:p>
            <a:pPr>
              <a:defRPr/>
            </a:pPr>
            <a:endParaRPr lang="en-CA" altLang="en-US" b="1" strike="sngStrike" dirty="0"/>
          </a:p>
        </p:txBody>
      </p:sp>
      <p:sp>
        <p:nvSpPr>
          <p:cNvPr id="87044" name="Slide Number Placeholder 3">
            <a:extLst>
              <a:ext uri="{FF2B5EF4-FFF2-40B4-BE49-F238E27FC236}">
                <a16:creationId xmlns:a16="http://schemas.microsoft.com/office/drawing/2014/main" id="{1C6F5B1B-6B5B-4279-9BBF-D1F439FA1A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5B8C0D9-3E58-47DD-B75F-54F1863A4E1C}" type="slidenum">
              <a:rPr kumimoji="0" lang="fr-CA"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fr-CA" altLang="en-US" sz="12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48" charset="-128"/>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defRPr/>
            </a:pPr>
            <a:r>
              <a:rPr lang="fr-CA" sz="1100" dirty="0">
                <a:latin typeface="Arial" panose="020B0604020202020204" pitchFamily="34" charset="0"/>
                <a:cs typeface="Arial" panose="020B0604020202020204" pitchFamily="34" charset="0"/>
              </a:rPr>
              <a:t>L’urine doit toujours être transparente à jaune pâle et presque inodore. </a:t>
            </a:r>
            <a:r>
              <a:rPr lang="fr-CA" sz="1100" b="0" u="none" dirty="0">
                <a:latin typeface="Arial" panose="020B0604020202020204" pitchFamily="34" charset="0"/>
                <a:cs typeface="Arial" panose="020B0604020202020204" pitchFamily="34" charset="0"/>
              </a:rPr>
              <a:t>Il est courant de voir des cristaux de couleur orange-rouge (rose saumon) dans la couche du bébé au cours des deux premiers jours de sa vie. Il s’agit généralement d’acide urique, et vous ne devriez plus les voir quelques jours suivant la naissance si votre bébé boit bien.</a:t>
            </a:r>
          </a:p>
          <a:p>
            <a:pPr>
              <a:defRPr/>
            </a:pPr>
            <a:endParaRPr lang="en-US" altLang="en-US" sz="1100" dirty="0">
              <a:latin typeface="Arial" panose="020B0604020202020204" pitchFamily="34" charset="0"/>
              <a:cs typeface="Arial" panose="020B0604020202020204" pitchFamily="34" charset="0"/>
            </a:endParaRPr>
          </a:p>
          <a:p>
            <a:pPr>
              <a:defRPr/>
            </a:pPr>
            <a:r>
              <a:rPr lang="fr-CA" sz="1100" b="1" i="1" u="none" dirty="0">
                <a:latin typeface="Arial" panose="020B0604020202020204" pitchFamily="34" charset="0"/>
                <a:cs typeface="Arial" panose="020B0604020202020204" pitchFamily="34" charset="0"/>
              </a:rPr>
              <a:t>Quantité normale :</a:t>
            </a:r>
          </a:p>
          <a:p>
            <a:pPr>
              <a:defRPr/>
            </a:pPr>
            <a:r>
              <a:rPr lang="fr-CA" sz="1100" i="1" u="sng" dirty="0">
                <a:latin typeface="Arial" panose="020B0604020202020204" pitchFamily="34" charset="0"/>
                <a:cs typeface="Arial" panose="020B0604020202020204" pitchFamily="34" charset="0"/>
              </a:rPr>
              <a:t> </a:t>
            </a:r>
          </a:p>
          <a:p>
            <a:pPr>
              <a:defRPr/>
            </a:pPr>
            <a:r>
              <a:rPr lang="fr-CA" sz="1100" b="1" dirty="0">
                <a:latin typeface="Arial" panose="020B0604020202020204" pitchFamily="34" charset="0"/>
                <a:cs typeface="Arial" panose="020B0604020202020204" pitchFamily="34" charset="0"/>
              </a:rPr>
              <a:t>Premier jour </a:t>
            </a:r>
            <a:r>
              <a:rPr lang="fr-CA" sz="1100" dirty="0">
                <a:latin typeface="Arial" panose="020B0604020202020204" pitchFamily="34" charset="0"/>
                <a:cs typeface="Arial" panose="020B0604020202020204" pitchFamily="34" charset="0"/>
              </a:rPr>
              <a:t>: au moins une couche mouillée et une ou deux selles noires ou vert très foncé collantes.</a:t>
            </a:r>
          </a:p>
          <a:p>
            <a:pPr>
              <a:defRPr/>
            </a:pPr>
            <a:r>
              <a:rPr lang="fr-CA" sz="1100" b="1" dirty="0">
                <a:latin typeface="Arial" panose="020B0604020202020204" pitchFamily="34" charset="0"/>
                <a:cs typeface="Arial" panose="020B0604020202020204" pitchFamily="34" charset="0"/>
              </a:rPr>
              <a:t>Deuxième jour </a:t>
            </a:r>
            <a:r>
              <a:rPr lang="fr-CA" sz="1100" dirty="0">
                <a:latin typeface="Arial" panose="020B0604020202020204" pitchFamily="34" charset="0"/>
                <a:cs typeface="Arial" panose="020B0604020202020204" pitchFamily="34" charset="0"/>
              </a:rPr>
              <a:t>: au moins deux couches mouillées et une ou deux selles noires ou vert très foncé collantes</a:t>
            </a:r>
          </a:p>
          <a:p>
            <a:pPr>
              <a:defRPr/>
            </a:pPr>
            <a:r>
              <a:rPr lang="fr-CA" sz="1100" b="1" dirty="0">
                <a:latin typeface="Arial" panose="020B0604020202020204" pitchFamily="34" charset="0"/>
                <a:cs typeface="Arial" panose="020B0604020202020204" pitchFamily="34" charset="0"/>
              </a:rPr>
              <a:t>Troisième jour </a:t>
            </a:r>
            <a:r>
              <a:rPr lang="fr-CA" sz="1100" dirty="0">
                <a:latin typeface="Arial" panose="020B0604020202020204" pitchFamily="34" charset="0"/>
                <a:cs typeface="Arial" panose="020B0604020202020204" pitchFamily="34" charset="0"/>
              </a:rPr>
              <a:t>: au moins trois couches imbibées, et au moins trois selles brunes, vertes ou jaunes.</a:t>
            </a:r>
          </a:p>
          <a:p>
            <a:pPr>
              <a:defRPr/>
            </a:pPr>
            <a:r>
              <a:rPr lang="fr-CA" sz="1100" b="1" dirty="0">
                <a:latin typeface="Arial" panose="020B0604020202020204" pitchFamily="34" charset="0"/>
                <a:cs typeface="Arial" panose="020B0604020202020204" pitchFamily="34" charset="0"/>
              </a:rPr>
              <a:t>Quatrième jour : </a:t>
            </a:r>
            <a:r>
              <a:rPr lang="fr-CA" sz="1100" dirty="0">
                <a:latin typeface="Arial" panose="020B0604020202020204" pitchFamily="34" charset="0"/>
                <a:cs typeface="Arial" panose="020B0604020202020204" pitchFamily="34" charset="0"/>
              </a:rPr>
              <a:t>au moins quatre couches imbibées, et au moins trois selles brunes, vertes ou jaunes.</a:t>
            </a:r>
          </a:p>
          <a:p>
            <a:pPr>
              <a:buFont typeface="Arial" charset="0"/>
              <a:buNone/>
              <a:defRPr/>
            </a:pPr>
            <a:r>
              <a:rPr lang="fr-CA" sz="1100" b="1" dirty="0">
                <a:latin typeface="Arial" panose="020B0604020202020204" pitchFamily="34" charset="0"/>
                <a:cs typeface="Arial" panose="020B0604020202020204" pitchFamily="34" charset="0"/>
              </a:rPr>
              <a:t>Cinquième jour et plus (*plus de détails ici) : </a:t>
            </a:r>
            <a:r>
              <a:rPr lang="fr-CA" sz="1100" dirty="0">
                <a:latin typeface="Arial" panose="020B0604020202020204" pitchFamily="34" charset="0"/>
                <a:cs typeface="Arial" panose="020B0604020202020204" pitchFamily="34" charset="0"/>
              </a:rPr>
              <a:t>au moins six couches imbibées, et au moins trois grosses selles molles, jaunes et granuleuses. Après un mois, certains bébés allaités peuvent avoir de très grosses selles tous les un à sept jours. Il est normal pour certains bébés allaités d’avoir de nombreuses selles chaque jour.</a:t>
            </a:r>
          </a:p>
          <a:p>
            <a:pPr>
              <a:defRPr/>
            </a:pPr>
            <a:endParaRPr lang="en-CA" sz="1100" dirty="0">
              <a:latin typeface="Arial" panose="020B0604020202020204" pitchFamily="34" charset="0"/>
              <a:cs typeface="Arial" panose="020B0604020202020204" pitchFamily="34" charset="0"/>
            </a:endParaRPr>
          </a:p>
          <a:p>
            <a:pPr>
              <a:defRPr/>
            </a:pPr>
            <a:r>
              <a:rPr lang="fr-CA" sz="1100" dirty="0">
                <a:latin typeface="Arial" panose="020B0604020202020204" pitchFamily="34" charset="0"/>
                <a:cs typeface="Arial" panose="020B0604020202020204" pitchFamily="34" charset="0"/>
              </a:rPr>
              <a:t>Une couche mouillée = deux cuillères à soupe ou 30 ml </a:t>
            </a:r>
          </a:p>
          <a:p>
            <a:pPr>
              <a:defRPr/>
            </a:pPr>
            <a:r>
              <a:rPr lang="fr-CA" sz="1100" dirty="0">
                <a:latin typeface="Arial" panose="020B0604020202020204" pitchFamily="34" charset="0"/>
                <a:cs typeface="Arial" panose="020B0604020202020204" pitchFamily="34" charset="0"/>
              </a:rPr>
              <a:t>Une couche imbibée = au moins trois cuillères à soupe ou 45 ml </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B315B3-A66E-45B3-8F91-52DE0A742B1D}" type="slidenum">
              <a:rPr kumimoji="0" lang="fr-CA" altLang="en-US"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fr-CA" altLang="en-US" sz="12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48" charset="-128"/>
              <a:cs typeface="+mn-cs"/>
            </a:endParaRPr>
          </a:p>
        </p:txBody>
      </p:sp>
    </p:spTree>
    <p:extLst>
      <p:ext uri="{BB962C8B-B14F-4D97-AF65-F5344CB8AC3E}">
        <p14:creationId xmlns:p14="http://schemas.microsoft.com/office/powerpoint/2010/main" val="31636761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7463E28A-2968-432A-8976-1C41FEFD8F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852CA918-A38A-48B5-8626-BC8515ACECDF}"/>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pPr>
              <a:defRPr/>
            </a:pPr>
            <a:r>
              <a:rPr lang="fr-CA" sz="1100" b="1" i="0" u="none" dirty="0">
                <a:latin typeface="Arial" panose="020B0604020202020204" pitchFamily="34" charset="0"/>
                <a:cs typeface="Arial" panose="020B0604020202020204" pitchFamily="34" charset="0"/>
              </a:rPr>
              <a:t>Expression manuelle du lait maternel</a:t>
            </a:r>
          </a:p>
          <a:p>
            <a:pPr>
              <a:defRPr/>
            </a:pPr>
            <a:endParaRPr lang="en-CA" altLang="en-US" sz="1100" b="1" i="0" u="none" dirty="0">
              <a:latin typeface="Arial" panose="020B0604020202020204" pitchFamily="34" charset="0"/>
              <a:cs typeface="Arial" panose="020B0604020202020204" pitchFamily="34" charset="0"/>
            </a:endParaRPr>
          </a:p>
          <a:p>
            <a:pPr>
              <a:defRPr/>
            </a:pPr>
            <a:r>
              <a:rPr lang="fr-CA" sz="1100" b="1" i="0" u="none" dirty="0">
                <a:latin typeface="Arial" panose="020B0604020202020204" pitchFamily="34" charset="0"/>
                <a:cs typeface="Arial" panose="020B0604020202020204" pitchFamily="34" charset="0"/>
              </a:rPr>
              <a:t>Les principales raisons d’exprimer le lait maternel sont les suivantes :</a:t>
            </a:r>
          </a:p>
          <a:p>
            <a:pPr>
              <a:defRPr/>
            </a:pPr>
            <a:endParaRPr lang="en-CA" altLang="en-US" sz="1100" b="1" i="0" u="none"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defRPr/>
            </a:pPr>
            <a:r>
              <a:rPr lang="fr-CA" sz="1100" dirty="0">
                <a:latin typeface="Arial" panose="020B0604020202020204" pitchFamily="34" charset="0"/>
                <a:cs typeface="Arial" panose="020B0604020202020204" pitchFamily="34" charset="0"/>
              </a:rPr>
              <a:t>Votre bébé ne prend pas le sein efficacement pendant les deux premiers jours et il est nécessaire de stimuler les seins et de donner du colostrum au bébé.</a:t>
            </a:r>
          </a:p>
          <a:p>
            <a:pPr marL="628650" lvl="1" indent="-171450">
              <a:buFont typeface="Arial" panose="020B0604020202020204" pitchFamily="34" charset="0"/>
              <a:buChar char="•"/>
              <a:defRPr/>
            </a:pPr>
            <a:r>
              <a:rPr lang="fr-CA" sz="1100" dirty="0">
                <a:latin typeface="Arial" panose="020B0604020202020204" pitchFamily="34" charset="0"/>
                <a:cs typeface="Arial" panose="020B0604020202020204" pitchFamily="34" charset="0"/>
              </a:rPr>
              <a:t>Vos seins sont trop durs pour que votre bébé puisse prendre le sein.</a:t>
            </a:r>
          </a:p>
          <a:p>
            <a:pPr marL="628650" lvl="1" indent="-171450">
              <a:buFont typeface="Arial" panose="020B0604020202020204" pitchFamily="34" charset="0"/>
              <a:buChar char="•"/>
              <a:defRPr/>
            </a:pPr>
            <a:r>
              <a:rPr lang="fr-CA" sz="1100" dirty="0">
                <a:latin typeface="Arial" panose="020B0604020202020204" pitchFamily="34" charset="0"/>
                <a:cs typeface="Arial" panose="020B0604020202020204" pitchFamily="34" charset="0"/>
              </a:rPr>
              <a:t>Vous souhaitez donner du lait maternel à votre bébé pendant une absence.</a:t>
            </a:r>
          </a:p>
          <a:p>
            <a:pPr marL="628650" lvl="1" indent="-171450">
              <a:buFont typeface="Arial" panose="020B0604020202020204" pitchFamily="34" charset="0"/>
              <a:buChar char="•"/>
              <a:defRPr/>
            </a:pPr>
            <a:r>
              <a:rPr lang="fr-CA" sz="1100" dirty="0">
                <a:latin typeface="Arial" panose="020B0604020202020204" pitchFamily="34" charset="0"/>
                <a:cs typeface="Arial" panose="020B0604020202020204" pitchFamily="34" charset="0"/>
              </a:rPr>
              <a:t>Vous devez augmenter la production de lait.</a:t>
            </a:r>
          </a:p>
          <a:p>
            <a:pPr marL="628650" lvl="1" indent="-171450">
              <a:buFont typeface="Arial" panose="020B0604020202020204" pitchFamily="34" charset="0"/>
              <a:buChar char="•"/>
              <a:defRPr/>
            </a:pPr>
            <a:r>
              <a:rPr lang="fr-CA" sz="1100" dirty="0">
                <a:latin typeface="Arial" panose="020B0604020202020204" pitchFamily="34" charset="0"/>
                <a:cs typeface="Arial" panose="020B0604020202020204" pitchFamily="34" charset="0"/>
              </a:rPr>
              <a:t>Vous voulez offrir des gouttes de lait à votre bébé pour l’encourager à téter.</a:t>
            </a:r>
          </a:p>
          <a:p>
            <a:pPr marL="628650" lvl="1" indent="-171450">
              <a:buFont typeface="Arial" panose="020B0604020202020204" pitchFamily="34" charset="0"/>
              <a:buChar char="•"/>
              <a:defRPr/>
            </a:pPr>
            <a:r>
              <a:rPr lang="fr-CA" sz="1100" dirty="0">
                <a:latin typeface="Arial" panose="020B0604020202020204" pitchFamily="34" charset="0"/>
                <a:cs typeface="Arial" panose="020B0604020202020204" pitchFamily="34" charset="0"/>
              </a:rPr>
              <a:t>Vous voulez un peu de lait pour l’étendre sur les mamelons douloureux.</a:t>
            </a:r>
          </a:p>
          <a:p>
            <a:pPr>
              <a:defRPr/>
            </a:pPr>
            <a:r>
              <a:rPr lang="fr-CA" sz="1100" dirty="0">
                <a:latin typeface="Arial" panose="020B0604020202020204" pitchFamily="34" charset="0"/>
                <a:cs typeface="Arial" panose="020B0604020202020204" pitchFamily="34" charset="0"/>
              </a:rPr>
              <a:t> </a:t>
            </a:r>
          </a:p>
          <a:p>
            <a:pPr>
              <a:defRPr/>
            </a:pPr>
            <a:r>
              <a:rPr lang="fr-CA" sz="1100" b="1" i="0" u="none" dirty="0">
                <a:latin typeface="Arial" panose="020B0604020202020204" pitchFamily="34" charset="0"/>
                <a:cs typeface="Arial" panose="020B0604020202020204" pitchFamily="34" charset="0"/>
              </a:rPr>
              <a:t>Pratiques qui favorisent l’écoulement du lait :</a:t>
            </a:r>
          </a:p>
          <a:p>
            <a:pPr>
              <a:defRPr/>
            </a:pPr>
            <a:endParaRPr lang="en-US" altLang="en-US" sz="1100" b="1" i="0" u="none"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defRPr/>
            </a:pPr>
            <a:r>
              <a:rPr lang="fr-CA" sz="1100" dirty="0">
                <a:latin typeface="Arial" panose="020B0604020202020204" pitchFamily="34" charset="0"/>
                <a:cs typeface="Arial" panose="020B0604020202020204" pitchFamily="34" charset="0"/>
              </a:rPr>
              <a:t>Assoyez-vous confortablement, soyez détendue et pensez à votre bébé;</a:t>
            </a:r>
          </a:p>
          <a:p>
            <a:pPr marL="628650" lvl="1" indent="-171450">
              <a:buFont typeface="Arial" panose="020B0604020202020204" pitchFamily="34" charset="0"/>
              <a:buChar char="•"/>
              <a:defRPr/>
            </a:pPr>
            <a:r>
              <a:rPr lang="fr-CA" sz="1100" dirty="0">
                <a:latin typeface="Arial" panose="020B0604020202020204" pitchFamily="34" charset="0"/>
                <a:cs typeface="Arial" panose="020B0604020202020204" pitchFamily="34" charset="0"/>
              </a:rPr>
              <a:t>Massez ou caresser doucement vos seins de la poitrine vers le mamelon.  Le massage peut aider à faire descendre le lait;</a:t>
            </a:r>
          </a:p>
          <a:p>
            <a:pPr marL="628650" lvl="1" indent="-171450">
              <a:buFont typeface="Arial" panose="020B0604020202020204" pitchFamily="34" charset="0"/>
              <a:buChar char="•"/>
              <a:defRPr/>
            </a:pPr>
            <a:r>
              <a:rPr lang="fr-CA" sz="1100" dirty="0">
                <a:latin typeface="Arial" panose="020B0604020202020204" pitchFamily="34" charset="0"/>
                <a:cs typeface="Arial" panose="020B0604020202020204" pitchFamily="34" charset="0"/>
              </a:rPr>
              <a:t>Faites-vous masser le dos par votre partenaire;</a:t>
            </a:r>
          </a:p>
          <a:p>
            <a:pPr>
              <a:defRPr/>
            </a:pPr>
            <a:endParaRPr lang="fr-CA" sz="1100" b="1" i="0" u="none" noProof="0" dirty="0">
              <a:latin typeface="Arial" panose="020B0604020202020204" pitchFamily="34" charset="0"/>
              <a:cs typeface="Arial" panose="020B0604020202020204" pitchFamily="34" charset="0"/>
            </a:endParaRPr>
          </a:p>
          <a:p>
            <a:pPr>
              <a:defRPr/>
            </a:pPr>
            <a:r>
              <a:rPr lang="fr-CA" sz="1100" b="1" i="0" u="none" noProof="0" dirty="0">
                <a:latin typeface="Arial" panose="020B0604020202020204" pitchFamily="34" charset="0"/>
                <a:cs typeface="Arial" panose="020B0604020202020204" pitchFamily="34" charset="0"/>
              </a:rPr>
              <a:t>Technique d’expression manuelle du lait :</a:t>
            </a:r>
          </a:p>
          <a:p>
            <a:pPr>
              <a:defRPr/>
            </a:pPr>
            <a:endParaRPr lang="fr-CA" sz="1100" b="0" i="0" u="none" noProof="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defRPr/>
            </a:pPr>
            <a:r>
              <a:rPr lang="fr-CA" sz="1100" b="0" i="0" u="none" noProof="0" dirty="0">
                <a:latin typeface="Arial" panose="020B0604020202020204" pitchFamily="34" charset="0"/>
                <a:cs typeface="Arial" panose="020B0604020202020204" pitchFamily="34" charset="0"/>
              </a:rPr>
              <a:t>Lavez-vous bien les mains.</a:t>
            </a:r>
          </a:p>
          <a:p>
            <a:pPr marL="628650" lvl="1" indent="-171450">
              <a:buFont typeface="Arial" panose="020B0604020202020204" pitchFamily="34" charset="0"/>
              <a:buChar char="•"/>
              <a:defRPr/>
            </a:pPr>
            <a:r>
              <a:rPr lang="fr-CA" sz="1100" b="0" i="0" u="none" noProof="0" dirty="0">
                <a:latin typeface="Arial" panose="020B0604020202020204" pitchFamily="34" charset="0"/>
                <a:cs typeface="Arial" panose="020B0604020202020204" pitchFamily="34" charset="0"/>
              </a:rPr>
              <a:t>Massez ou caressez doucement vos seins de la poitrine vers le mamelon.</a:t>
            </a:r>
          </a:p>
          <a:p>
            <a:pPr marL="628650" lvl="1" indent="-171450">
              <a:buFont typeface="Arial" panose="020B0604020202020204" pitchFamily="34" charset="0"/>
              <a:buChar char="•"/>
              <a:defRPr/>
            </a:pPr>
            <a:r>
              <a:rPr lang="fr-CA" sz="1100" b="0" i="0" u="none" noProof="0" dirty="0">
                <a:latin typeface="Arial" panose="020B0604020202020204" pitchFamily="34" charset="0"/>
                <a:cs typeface="Arial" panose="020B0604020202020204" pitchFamily="34" charset="0"/>
              </a:rPr>
              <a:t>Tenez votre sein d’une main. Le pouce doit être placé à l’opposé des autres doigts pour former un « C » autour de l’aréole.</a:t>
            </a:r>
          </a:p>
          <a:p>
            <a:pPr marL="628650" lvl="1" indent="-171450">
              <a:buFont typeface="Arial" panose="020B0604020202020204" pitchFamily="34" charset="0"/>
              <a:buChar char="•"/>
              <a:defRPr/>
            </a:pPr>
            <a:r>
              <a:rPr lang="fr-CA" sz="1100" b="0" i="0" u="none" noProof="0" dirty="0">
                <a:latin typeface="Arial" panose="020B0604020202020204" pitchFamily="34" charset="0"/>
                <a:cs typeface="Arial" panose="020B0604020202020204" pitchFamily="34" charset="0"/>
              </a:rPr>
              <a:t>Poussez légèrement sur le sein vers l’intérieur de votre poitrine.</a:t>
            </a:r>
          </a:p>
          <a:p>
            <a:pPr marL="628650" lvl="1" indent="-171450">
              <a:buFont typeface="Arial" panose="020B0604020202020204" pitchFamily="34" charset="0"/>
              <a:buChar char="•"/>
              <a:defRPr/>
            </a:pPr>
            <a:r>
              <a:rPr lang="fr-CA" sz="1100" b="0" i="0" u="none" noProof="0" dirty="0">
                <a:latin typeface="Arial" panose="020B0604020202020204" pitchFamily="34" charset="0"/>
                <a:cs typeface="Arial" panose="020B0604020202020204" pitchFamily="34" charset="0"/>
              </a:rPr>
              <a:t>Comprimez les doigts ensembles autour de l’aréole, puis relâcher.</a:t>
            </a:r>
          </a:p>
          <a:p>
            <a:pPr marL="628650" lvl="1" indent="-171450">
              <a:buFont typeface="Arial" panose="020B0604020202020204" pitchFamily="34" charset="0"/>
              <a:buChar char="•"/>
              <a:defRPr/>
            </a:pPr>
            <a:r>
              <a:rPr lang="fr-CA" sz="1100" b="0" i="0" u="none" noProof="0" dirty="0">
                <a:latin typeface="Arial" panose="020B0604020202020204" pitchFamily="34" charset="0"/>
                <a:cs typeface="Arial" panose="020B0604020202020204" pitchFamily="34" charset="0"/>
              </a:rPr>
              <a:t>Répétez (poussez, comprimez, relâchez).</a:t>
            </a:r>
          </a:p>
          <a:p>
            <a:pPr marL="628650" lvl="1" indent="-171450">
              <a:buFont typeface="Arial" panose="020B0604020202020204" pitchFamily="34" charset="0"/>
              <a:buChar char="•"/>
              <a:defRPr/>
            </a:pPr>
            <a:r>
              <a:rPr lang="fr-CA" sz="1100" b="0" i="0" u="none" noProof="0" dirty="0">
                <a:latin typeface="Arial" panose="020B0604020202020204" pitchFamily="34" charset="0"/>
                <a:cs typeface="Arial" panose="020B0604020202020204" pitchFamily="34" charset="0"/>
              </a:rPr>
              <a:t>Recueillir les gouttes de lait dans une cuillère ou une tasse pour les donner au bébé ou les garder pour plus tard.</a:t>
            </a:r>
          </a:p>
          <a:p>
            <a:pPr marL="628650" lvl="1" indent="-171450">
              <a:buFont typeface="Arial" panose="020B0604020202020204" pitchFamily="34" charset="0"/>
              <a:buChar char="•"/>
              <a:defRPr/>
            </a:pPr>
            <a:r>
              <a:rPr lang="fr-CA" sz="1100" b="0" i="0" u="none" noProof="0" dirty="0">
                <a:latin typeface="Arial" panose="020B0604020202020204" pitchFamily="34" charset="0"/>
                <a:cs typeface="Arial" panose="020B0604020202020204" pitchFamily="34" charset="0"/>
              </a:rPr>
              <a:t>Faire le tour du sein en répétant les étapes jusqu’à ce que le lait cesse de couler. </a:t>
            </a:r>
          </a:p>
          <a:p>
            <a:pPr marL="628650" lvl="1" indent="-171450">
              <a:buFont typeface="Arial" panose="020B0604020202020204" pitchFamily="34" charset="0"/>
              <a:buChar char="•"/>
              <a:defRPr/>
            </a:pPr>
            <a:r>
              <a:rPr lang="fr-CA" sz="1100" b="0" i="0" u="none" noProof="0" dirty="0">
                <a:latin typeface="Arial" panose="020B0604020202020204" pitchFamily="34" charset="0"/>
                <a:cs typeface="Arial" panose="020B0604020202020204" pitchFamily="34" charset="0"/>
              </a:rPr>
              <a:t>Changer de seins et effectuer la même chose, en commençant par le massage.</a:t>
            </a:r>
          </a:p>
          <a:p>
            <a:pPr marL="628650" lvl="1" indent="-171450">
              <a:buFont typeface="Arial" panose="020B0604020202020204" pitchFamily="34" charset="0"/>
              <a:buChar char="•"/>
              <a:defRPr/>
            </a:pPr>
            <a:r>
              <a:rPr lang="fr-CA" sz="1100" b="0" i="0" u="none" noProof="0" dirty="0">
                <a:latin typeface="Arial" panose="020B0604020202020204" pitchFamily="34" charset="0"/>
                <a:cs typeface="Arial" panose="020B0604020202020204" pitchFamily="34" charset="0"/>
              </a:rPr>
              <a:t>Vous pouvez revenir au premier sein par la suite.</a:t>
            </a:r>
          </a:p>
          <a:p>
            <a:pPr marL="628650" lvl="1" indent="-171450">
              <a:buFont typeface="Arial" panose="020B0604020202020204" pitchFamily="34" charset="0"/>
              <a:buChar char="•"/>
              <a:defRPr/>
            </a:pPr>
            <a:endParaRPr lang="en-CA" sz="1100" dirty="0">
              <a:latin typeface="Arial" panose="020B0604020202020204" pitchFamily="34" charset="0"/>
              <a:cs typeface="Arial" panose="020B0604020202020204" pitchFamily="34" charset="0"/>
            </a:endParaRPr>
          </a:p>
          <a:p>
            <a:pPr>
              <a:defRPr/>
            </a:pPr>
            <a:r>
              <a:rPr lang="fr-CA" sz="1100" i="0" u="none" noProof="0" dirty="0">
                <a:latin typeface="Arial" panose="020B0604020202020204" pitchFamily="34" charset="0"/>
                <a:cs typeface="Arial" panose="020B0604020202020204" pitchFamily="34" charset="0"/>
              </a:rPr>
              <a:t>L’expression manuelle prénatale est de plus en plus courante. Par exemple, si vous êtes diabétique, vous pouvez exprimer manuellement le colostrum et le congeler à la maison pour qu’il soit prêt à être utilisé à l’hôpital si le bébé a des problèmes de d’hypoglycémie à la naissance. Vous devez en discuter avec votre fournisseur de soins primaires quelques semaines avant la date prévue de votre accouchement et prévoir une solution pour garder le lait congelé jusqu’à ce qu’il soit nécessaire. Parlez avec la consultante en lactation de votre établissement pour établir un plan. </a:t>
            </a:r>
          </a:p>
          <a:p>
            <a:pPr>
              <a:defRPr/>
            </a:pPr>
            <a:endParaRPr lang="fr-CA" sz="1100" i="0" u="none" noProof="0" dirty="0">
              <a:latin typeface="Arial" panose="020B0604020202020204" pitchFamily="34" charset="0"/>
              <a:cs typeface="Arial" panose="020B0604020202020204" pitchFamily="34" charset="0"/>
            </a:endParaRPr>
          </a:p>
          <a:p>
            <a:pPr>
              <a:defRPr/>
            </a:pPr>
            <a:endParaRPr lang="en-CA" sz="1100" i="0" u="none" noProof="0" dirty="0">
              <a:latin typeface="Arial" panose="020B0604020202020204" pitchFamily="34" charset="0"/>
              <a:cs typeface="Arial" panose="020B0604020202020204" pitchFamily="34" charset="0"/>
            </a:endParaRPr>
          </a:p>
          <a:p>
            <a:pPr>
              <a:defRPr/>
            </a:pPr>
            <a:r>
              <a:rPr lang="fr-CA" sz="1100" noProof="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defRPr/>
            </a:pPr>
            <a:endParaRPr lang="en-US" sz="1100" dirty="0">
              <a:latin typeface="Arial" panose="020B0604020202020204" pitchFamily="34" charset="0"/>
              <a:cs typeface="Arial" panose="020B0604020202020204" pitchFamily="34" charset="0"/>
            </a:endParaRPr>
          </a:p>
          <a:p>
            <a:pPr fontAlgn="t">
              <a:defRPr/>
            </a:pPr>
            <a:endParaRPr lang="en-US" altLang="en-US" sz="1100" dirty="0">
              <a:solidFill>
                <a:srgbClr val="00549F"/>
              </a:solidFill>
              <a:latin typeface="Arial" panose="020B0604020202020204" pitchFamily="34" charset="0"/>
              <a:cs typeface="Arial" panose="020B0604020202020204" pitchFamily="34" charset="0"/>
            </a:endParaRPr>
          </a:p>
          <a:p>
            <a:pPr>
              <a:defRPr/>
            </a:pPr>
            <a:endParaRPr lang="fr-CA" altLang="en-US" dirty="0"/>
          </a:p>
        </p:txBody>
      </p:sp>
      <p:sp>
        <p:nvSpPr>
          <p:cNvPr id="93188" name="Slide Number Placeholder 3">
            <a:extLst>
              <a:ext uri="{FF2B5EF4-FFF2-40B4-BE49-F238E27FC236}">
                <a16:creationId xmlns:a16="http://schemas.microsoft.com/office/drawing/2014/main" id="{7B8D1D54-2669-4F9E-A8AA-EDE3F61138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79AD1F7-0504-4F7F-8FD8-BE7477D99005}" type="slidenum">
              <a:rPr kumimoji="0" lang="fr-CA"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fr-CA" altLang="en-US" sz="12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48" charset="-128"/>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05D8937E-E66D-4176-9B29-BC9E37E0C0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B1BCC09-7475-45C3-BF18-ECBAC35B15A0}"/>
              </a:ext>
            </a:extLst>
          </p:cNvPr>
          <p:cNvSpPr>
            <a:spLocks noGrp="1"/>
          </p:cNvSpPr>
          <p:nvPr>
            <p:ph type="body" idx="1"/>
          </p:nvPr>
        </p:nvSpPr>
        <p:spPr/>
        <p:txBody>
          <a:bodyPr>
            <a:normAutofit fontScale="70000" lnSpcReduction="20000"/>
          </a:bodyPr>
          <a:lstStyle/>
          <a:p>
            <a:pPr>
              <a:defRPr/>
            </a:pPr>
            <a:r>
              <a:rPr lang="fr-CA" sz="1100" b="1" i="0" u="none" dirty="0">
                <a:latin typeface="Arial" panose="020B0604020202020204" pitchFamily="34" charset="0"/>
                <a:cs typeface="Arial" panose="020B0604020202020204" pitchFamily="34" charset="0"/>
              </a:rPr>
              <a:t>Choisir un tire-lait</a:t>
            </a:r>
          </a:p>
          <a:p>
            <a:pPr>
              <a:defRPr/>
            </a:pPr>
            <a:endParaRPr lang="en-CA" sz="1100" b="1" i="1" u="sng" dirty="0">
              <a:latin typeface="Arial" panose="020B0604020202020204" pitchFamily="34" charset="0"/>
              <a:cs typeface="Arial" panose="020B0604020202020204" pitchFamily="34" charset="0"/>
            </a:endParaRPr>
          </a:p>
          <a:p>
            <a:pPr>
              <a:defRPr/>
            </a:pPr>
            <a:r>
              <a:rPr lang="fr-CA" sz="1100" dirty="0">
                <a:latin typeface="Arial" panose="020B0604020202020204" pitchFamily="34" charset="0"/>
                <a:cs typeface="Arial" panose="020B0604020202020204" pitchFamily="34" charset="0"/>
              </a:rPr>
              <a:t>Lorsque vous décidez du type de tire-lait à acheter, tenez compte de la fréquence que vous allez l’utiliser, de sa facilité d’utilisation et de nettoyage et, bien sûr, de sa facilité de transport dépendamment de votre besoin. </a:t>
            </a:r>
          </a:p>
          <a:p>
            <a:pPr>
              <a:defRPr/>
            </a:pPr>
            <a:endParaRPr lang="en-US" sz="1100" dirty="0">
              <a:latin typeface="Arial" panose="020B0604020202020204" pitchFamily="34" charset="0"/>
              <a:cs typeface="Arial" panose="020B0604020202020204" pitchFamily="34" charset="0"/>
            </a:endParaRPr>
          </a:p>
          <a:p>
            <a:pPr>
              <a:defRPr/>
            </a:pPr>
            <a:r>
              <a:rPr lang="fr-CA" sz="1100" dirty="0">
                <a:latin typeface="Arial" panose="020B0604020202020204" pitchFamily="34" charset="0"/>
                <a:cs typeface="Arial" panose="020B0604020202020204" pitchFamily="34" charset="0"/>
              </a:rPr>
              <a:t>De nombreuses mères constatent qu’elles n’ont pas besoin d’utiliser un tire-lait une fois qu’elles voient à quel point il est facile d’exprimer du lait manuellement et d’apporter leur bébé allaité avec soi. L’expression du lait à la main ne nécessite pas d’électricité ni de piles. Par contre, les mères qui sont éloignées de leur bébé pendant une longue période auront besoin d’un moyen d’exprimer leur lait. Il existe de nombreux modèles de tire-lait.</a:t>
            </a:r>
          </a:p>
          <a:p>
            <a:pPr>
              <a:defRPr/>
            </a:pPr>
            <a:endParaRPr lang="en-US" sz="1100" dirty="0">
              <a:latin typeface="Arial" panose="020B0604020202020204" pitchFamily="34" charset="0"/>
              <a:cs typeface="Arial" panose="020B0604020202020204" pitchFamily="34" charset="0"/>
            </a:endParaRPr>
          </a:p>
          <a:p>
            <a:pPr>
              <a:defRPr/>
            </a:pPr>
            <a:r>
              <a:rPr lang="fr-CA" sz="1100" b="1" dirty="0">
                <a:latin typeface="Arial" panose="020B0604020202020204" pitchFamily="34" charset="0"/>
                <a:cs typeface="Arial" panose="020B0604020202020204" pitchFamily="34" charset="0"/>
              </a:rPr>
              <a:t>Les </a:t>
            </a:r>
            <a:r>
              <a:rPr lang="fr-CA" sz="1100" b="1" i="1" dirty="0">
                <a:latin typeface="Arial" panose="020B0604020202020204" pitchFamily="34" charset="0"/>
                <a:cs typeface="Arial" panose="020B0604020202020204" pitchFamily="34" charset="0"/>
              </a:rPr>
              <a:t>tire-lait manuels</a:t>
            </a:r>
            <a:r>
              <a:rPr lang="fr-CA" sz="1100" b="1" dirty="0">
                <a:latin typeface="Arial" panose="020B0604020202020204" pitchFamily="34" charset="0"/>
                <a:cs typeface="Arial" panose="020B0604020202020204" pitchFamily="34" charset="0"/>
              </a:rPr>
              <a:t> </a:t>
            </a:r>
            <a:r>
              <a:rPr lang="fr-CA" sz="1100" dirty="0">
                <a:latin typeface="Arial" panose="020B0604020202020204" pitchFamily="34" charset="0"/>
                <a:cs typeface="Arial" panose="020B0604020202020204" pitchFamily="34" charset="0"/>
              </a:rPr>
              <a:t>fonctionnent à la main. Ils sont faciles à transporter et généralement faciles à utiliser et conviennent très bien à une utilisation occasionnelle.</a:t>
            </a:r>
          </a:p>
          <a:p>
            <a:pPr>
              <a:defRPr/>
            </a:pPr>
            <a:endParaRPr lang="en-US" sz="11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100" b="1" dirty="0">
                <a:latin typeface="Arial" panose="020B0604020202020204" pitchFamily="34" charset="0"/>
                <a:cs typeface="Arial" panose="020B0604020202020204" pitchFamily="34" charset="0"/>
              </a:rPr>
              <a:t>Les </a:t>
            </a:r>
            <a:r>
              <a:rPr lang="fr-CA" sz="1100" b="1" i="1" dirty="0">
                <a:latin typeface="Arial" panose="020B0604020202020204" pitchFamily="34" charset="0"/>
                <a:cs typeface="Arial" panose="020B0604020202020204" pitchFamily="34" charset="0"/>
              </a:rPr>
              <a:t>tire-lait à piles</a:t>
            </a:r>
            <a:r>
              <a:rPr lang="fr-CA" sz="1100" b="1" dirty="0">
                <a:latin typeface="Arial" panose="020B0604020202020204" pitchFamily="34" charset="0"/>
                <a:cs typeface="Arial" panose="020B0604020202020204" pitchFamily="34" charset="0"/>
              </a:rPr>
              <a:t> </a:t>
            </a:r>
            <a:r>
              <a:rPr lang="fr-CA" sz="1100" dirty="0">
                <a:latin typeface="Arial" panose="020B0604020202020204" pitchFamily="34" charset="0"/>
                <a:cs typeface="Arial" panose="020B0604020202020204" pitchFamily="34" charset="0"/>
              </a:rPr>
              <a:t>sont également destinés à un usage occasionnel et peuvent être plus faciles à utiliser qu’un tire-lait manuel.</a:t>
            </a:r>
          </a:p>
          <a:p>
            <a:pPr>
              <a:defRPr/>
            </a:pPr>
            <a:endParaRPr lang="en-US" sz="1100" dirty="0">
              <a:latin typeface="Arial" panose="020B0604020202020204" pitchFamily="34" charset="0"/>
              <a:cs typeface="Arial" panose="020B0604020202020204" pitchFamily="34" charset="0"/>
            </a:endParaRPr>
          </a:p>
          <a:p>
            <a:pPr>
              <a:defRPr/>
            </a:pPr>
            <a:r>
              <a:rPr lang="fr-CA" sz="1100" b="1" i="1" dirty="0">
                <a:latin typeface="Arial" panose="020B0604020202020204" pitchFamily="34" charset="0"/>
                <a:cs typeface="Arial" panose="020B0604020202020204" pitchFamily="34" charset="0"/>
              </a:rPr>
              <a:t>Les tire-lait électriques</a:t>
            </a:r>
            <a:r>
              <a:rPr lang="fr-CA" sz="1100" b="1" dirty="0">
                <a:latin typeface="Arial" panose="020B0604020202020204" pitchFamily="34" charset="0"/>
                <a:cs typeface="Arial" panose="020B0604020202020204" pitchFamily="34" charset="0"/>
              </a:rPr>
              <a:t> </a:t>
            </a:r>
            <a:r>
              <a:rPr lang="fr-CA" sz="1100" dirty="0">
                <a:latin typeface="Arial" panose="020B0604020202020204" pitchFamily="34" charset="0"/>
                <a:cs typeface="Arial" panose="020B0604020202020204" pitchFamily="34" charset="0"/>
              </a:rPr>
              <a:t>sont conçus pour une utilisation plus fréquente ou régulière. Ils sont généralement rapides et peuvent causer moins d’inconfort que les tire-lait manuels. Les modèles les plus récents sont très légers et portatifs. Ces tire-lait sont destinés à être utilisés par une seule personne, sauf lors d’indication contraire dans les directives du fabricant. Les mères qui ont des bébés prématurés trouvent souvent que les tire-lait électriques sont l’option la plus efficace.</a:t>
            </a:r>
          </a:p>
          <a:p>
            <a:pPr>
              <a:defRPr/>
            </a:pPr>
            <a:endParaRPr lang="en-US" sz="1100" dirty="0">
              <a:latin typeface="Arial" panose="020B0604020202020204" pitchFamily="34" charset="0"/>
              <a:cs typeface="Arial" panose="020B0604020202020204" pitchFamily="34" charset="0"/>
            </a:endParaRPr>
          </a:p>
          <a:p>
            <a:pPr>
              <a:defRPr/>
            </a:pPr>
            <a:r>
              <a:rPr lang="fr-CA" sz="1100" dirty="0">
                <a:latin typeface="Arial" panose="020B0604020202020204" pitchFamily="34" charset="0"/>
                <a:cs typeface="Arial" panose="020B0604020202020204" pitchFamily="34" charset="0"/>
              </a:rPr>
              <a:t>Chaque personne réagit différemment à un tire-lait et il est important de se rappeler qu’un tire-lait ne vide jamais le sein aussi efficacement que le bébé le ferait. Alors, ceci veut dire que vous ne pouvez pas comparer la quantité de lait tiré d’un tire-lait, à celle que votre bébé boit réellement au sein lorsqu’il a une bonne prise et qu’il tète vigoureusement. </a:t>
            </a:r>
          </a:p>
          <a:p>
            <a:pPr>
              <a:defRPr/>
            </a:pPr>
            <a:r>
              <a:rPr lang="fr-CA" sz="1100" dirty="0">
                <a:latin typeface="Arial" panose="020B0604020202020204" pitchFamily="34" charset="0"/>
                <a:cs typeface="Arial" panose="020B0604020202020204" pitchFamily="34" charset="0"/>
              </a:rPr>
              <a:t> </a:t>
            </a:r>
          </a:p>
          <a:p>
            <a:pPr>
              <a:defRPr/>
            </a:pPr>
            <a:r>
              <a:rPr lang="fr-CA" sz="1100" dirty="0">
                <a:latin typeface="Arial" panose="020B0604020202020204" pitchFamily="34" charset="0"/>
                <a:cs typeface="Arial" panose="020B0604020202020204" pitchFamily="34" charset="0"/>
              </a:rPr>
              <a:t>Si vous décidez d’utiliser exclusivement un tire-lait, faites-le fréquemment; au moins 8 fois à toute les 24 heures.  Le sein a besoin d’être vidé régulièrement pour produire suffisamment de lait. </a:t>
            </a:r>
          </a:p>
          <a:p>
            <a:pPr>
              <a:defRPr/>
            </a:pPr>
            <a:r>
              <a:rPr lang="fr-CA" sz="1100" dirty="0">
                <a:latin typeface="Arial" panose="020B0604020202020204" pitchFamily="34" charset="0"/>
                <a:cs typeface="Arial" panose="020B0604020202020204" pitchFamily="34" charset="0"/>
              </a:rPr>
              <a:t> </a:t>
            </a:r>
          </a:p>
          <a:p>
            <a:pPr>
              <a:defRPr/>
            </a:pPr>
            <a:r>
              <a:rPr lang="fr-CA" sz="1100" dirty="0">
                <a:latin typeface="Arial" panose="020B0604020202020204" pitchFamily="34" charset="0"/>
                <a:cs typeface="Arial" panose="020B0604020202020204" pitchFamily="34" charset="0"/>
              </a:rPr>
              <a:t>Quel que soit le tire-lait choisi, il faut toujours suivre les instructions du fabricant pour savoir comment l’utiliser en toute sécurité et le nettoyer comme il se doit. Lavez-vous les mains avant d’utiliser le tire-lait ou de manipuler votre lait.</a:t>
            </a:r>
          </a:p>
          <a:p>
            <a:pPr>
              <a:defRPr/>
            </a:pPr>
            <a:endParaRPr lang="en-US" dirty="0"/>
          </a:p>
        </p:txBody>
      </p:sp>
      <p:sp>
        <p:nvSpPr>
          <p:cNvPr id="95236" name="Slide Number Placeholder 3">
            <a:extLst>
              <a:ext uri="{FF2B5EF4-FFF2-40B4-BE49-F238E27FC236}">
                <a16:creationId xmlns:a16="http://schemas.microsoft.com/office/drawing/2014/main" id="{4A6612DC-63D6-431E-96FC-FA4CD77DA7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4C56DF9-416E-430C-B2D0-B9518A97A6AC}" type="slidenum">
              <a:rPr kumimoji="0" lang="fr-CA"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4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fr-CA" altLang="en-US" sz="12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48" charset="-128"/>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2899BFF5-F976-48CA-A11C-DE4D624A0D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E8CCC8E6-E5D8-4566-8DF3-088BE0198C24}"/>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eaLnBrk="1" hangingPunct="1">
              <a:defRPr/>
            </a:pPr>
            <a:r>
              <a:rPr lang="fr-CA" sz="1100" b="1" i="0" u="none" dirty="0">
                <a:latin typeface="Arial" panose="020B0604020202020204" pitchFamily="34" charset="0"/>
                <a:cs typeface="Arial" panose="020B0604020202020204" pitchFamily="34" charset="0"/>
              </a:rPr>
              <a:t>Banques de lait et don de lait</a:t>
            </a:r>
          </a:p>
          <a:p>
            <a:pPr eaLnBrk="1" hangingPunct="1">
              <a:defRPr/>
            </a:pPr>
            <a:endParaRPr lang="en-US" altLang="en-US" sz="1100" b="1" i="1" u="sng" dirty="0">
              <a:latin typeface="Arial" panose="020B0604020202020204" pitchFamily="34" charset="0"/>
              <a:cs typeface="Arial" panose="020B0604020202020204" pitchFamily="34" charset="0"/>
            </a:endParaRPr>
          </a:p>
          <a:p>
            <a:pPr eaLnBrk="1" hangingPunct="1">
              <a:defRPr/>
            </a:pPr>
            <a:r>
              <a:rPr lang="fr-CA" sz="1100" dirty="0">
                <a:latin typeface="Arial" panose="020B0604020202020204" pitchFamily="34" charset="0"/>
                <a:cs typeface="Arial" panose="020B0604020202020204" pitchFamily="34" charset="0"/>
              </a:rPr>
              <a:t>L’Organisation mondiale de la santé (OMS) affirme que « la meilleure alimentation pour un bébé qui ne peut être allaité consiste à lui donner du lait tiré du sein de sa mère ou d’une autre mère en santé. » </a:t>
            </a:r>
          </a:p>
          <a:p>
            <a:pPr eaLnBrk="1" hangingPunct="1">
              <a:defRPr/>
            </a:pPr>
            <a:endParaRPr lang="en-US" altLang="en-US" sz="1100" dirty="0">
              <a:latin typeface="Arial" panose="020B0604020202020204" pitchFamily="34" charset="0"/>
              <a:cs typeface="Arial" panose="020B0604020202020204" pitchFamily="34" charset="0"/>
            </a:endParaRPr>
          </a:p>
          <a:p>
            <a:pPr eaLnBrk="1" hangingPunct="1">
              <a:defRPr/>
            </a:pPr>
            <a:r>
              <a:rPr lang="fr-CA" sz="1100" dirty="0">
                <a:latin typeface="Arial" panose="020B0604020202020204" pitchFamily="34" charset="0"/>
                <a:cs typeface="Arial" panose="020B0604020202020204" pitchFamily="34" charset="0"/>
              </a:rPr>
              <a:t>Dans certaines provinces du Canada, et dans le monde entier, il existe des banques de lait humain. Ces établissements recueillent le lait maternel de manière sûre et le pasteurisent. Les donneuses sont contrôlées avant que la banque n’accepte le don.</a:t>
            </a:r>
          </a:p>
          <a:p>
            <a:pPr eaLnBrk="1" hangingPunct="1">
              <a:defRPr/>
            </a:pPr>
            <a:endParaRPr lang="en-US" altLang="en-US" sz="1100" dirty="0">
              <a:latin typeface="Arial" panose="020B0604020202020204" pitchFamily="34" charset="0"/>
              <a:cs typeface="Arial" panose="020B0604020202020204" pitchFamily="34" charset="0"/>
            </a:endParaRPr>
          </a:p>
          <a:p>
            <a:pPr eaLnBrk="1" hangingPunct="1">
              <a:defRPr/>
            </a:pPr>
            <a:r>
              <a:rPr lang="fr-CA" sz="1100" dirty="0">
                <a:latin typeface="Arial" panose="020B0604020202020204" pitchFamily="34" charset="0"/>
                <a:cs typeface="Arial" panose="020B0604020202020204" pitchFamily="34" charset="0"/>
              </a:rPr>
              <a:t>Au Canada, les banques de lait sont situées en Colombie-Britannique, en Alberta, en Ontario et au Québec. </a:t>
            </a:r>
          </a:p>
          <a:p>
            <a:pPr eaLnBrk="1" hangingPunct="1">
              <a:defRPr/>
            </a:pPr>
            <a:endParaRPr lang="en-US" altLang="en-US" sz="1100"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fr-CA" sz="1100" dirty="0">
                <a:latin typeface="Arial" panose="020B0604020202020204" pitchFamily="34" charset="0"/>
                <a:cs typeface="Arial" panose="020B0604020202020204" pitchFamily="34" charset="0"/>
              </a:rPr>
              <a:t>Pour l’instant, au Nouveau-Brunswick, l’accès au lait de donneuse est limité aux bébés ayant des besoins particuliers et dans certaines unités néonatales de soins intensifs de la province. </a:t>
            </a:r>
          </a:p>
          <a:p>
            <a:pPr eaLnBrk="1" hangingPunct="1">
              <a:defRPr/>
            </a:pPr>
            <a:endParaRPr lang="en-US" altLang="en-US" sz="1100" dirty="0">
              <a:latin typeface="Arial" panose="020B0604020202020204" pitchFamily="34" charset="0"/>
              <a:cs typeface="Arial" panose="020B0604020202020204" pitchFamily="34" charset="0"/>
            </a:endParaRPr>
          </a:p>
          <a:p>
            <a:pPr eaLnBrk="1" hangingPunct="1">
              <a:defRPr/>
            </a:pPr>
            <a:r>
              <a:rPr lang="fr-CA" sz="1100" dirty="0">
                <a:latin typeface="Arial" panose="020B0604020202020204" pitchFamily="34" charset="0"/>
                <a:cs typeface="Arial" panose="020B0604020202020204" pitchFamily="34" charset="0"/>
              </a:rPr>
              <a:t>L’obtention de lait d’une autre mère et non d’une banque de lait réglementée est appelée </a:t>
            </a:r>
            <a:r>
              <a:rPr lang="fr-CA" sz="1100" b="1" i="1" dirty="0">
                <a:latin typeface="Arial" panose="020B0604020202020204" pitchFamily="34" charset="0"/>
                <a:cs typeface="Arial" panose="020B0604020202020204" pitchFamily="34" charset="0"/>
              </a:rPr>
              <a:t>partage informel de lait</a:t>
            </a:r>
            <a:r>
              <a:rPr lang="fr-CA" sz="1100" dirty="0">
                <a:latin typeface="Arial" panose="020B0604020202020204" pitchFamily="34" charset="0"/>
                <a:cs typeface="Arial" panose="020B0604020202020204" pitchFamily="34" charset="0"/>
              </a:rPr>
              <a:t>. Cette pratique peut être dangereuse. Santé Canada conseille aux Canadiens de prendre conscience des risques potentiels pour la santé associés à la consommation de lait maternel obtenu sur Internet ou acheté ou échangé directement auprès d’une personne que vous connaissez ou ne connaissez pas.</a:t>
            </a:r>
          </a:p>
          <a:p>
            <a:pPr eaLnBrk="1" hangingPunct="1">
              <a:defRPr/>
            </a:pPr>
            <a:r>
              <a:rPr lang="fr-CA" sz="1100" dirty="0">
                <a:latin typeface="Arial" panose="020B0604020202020204" pitchFamily="34" charset="0"/>
                <a:cs typeface="Arial" panose="020B0604020202020204" pitchFamily="34" charset="0"/>
              </a:rPr>
              <a:t> </a:t>
            </a:r>
          </a:p>
          <a:p>
            <a:pPr eaLnBrk="1" hangingPunct="1">
              <a:defRPr/>
            </a:pPr>
            <a:r>
              <a:rPr lang="fr-CA" sz="1100" dirty="0">
                <a:latin typeface="Arial" panose="020B0604020202020204" pitchFamily="34" charset="0"/>
                <a:cs typeface="Arial" panose="020B0604020202020204" pitchFamily="34" charset="0"/>
              </a:rPr>
              <a:t>Il y a des risques que le lait soit contaminé par des bactéries ou des virus, comme le VIH. En outre, des traces de substances telles que des médicaments délivrés sur ordonnance ou en vente libre peuvent être trouvées dans le lait maternel. Une mauvaise hygiène lors de l’expression du lait, ainsi qu’un entreposage et une manipulation inadéquats, peuvent également entraîner l’altération du lait ou sa contamination par des bactéries ou des virus susceptibles d’entraîner des maladies. Il est recommandé de consulter votre fournisseur de soins de santé primaires si vous avez des questions sur l’allaitement et le lait de donneuse.</a:t>
            </a:r>
          </a:p>
          <a:p>
            <a:pPr eaLnBrk="1" hangingPunct="1">
              <a:defRPr/>
            </a:pPr>
            <a:endParaRPr lang="en-US" sz="1100" dirty="0">
              <a:latin typeface="Arial" panose="020B0604020202020204" pitchFamily="34" charset="0"/>
              <a:cs typeface="Arial" panose="020B0604020202020204" pitchFamily="34" charset="0"/>
            </a:endParaRPr>
          </a:p>
          <a:p>
            <a:pPr eaLnBrk="1" hangingPunct="1">
              <a:defRPr/>
            </a:pPr>
            <a:r>
              <a:rPr lang="fr-CA" sz="1100" b="1" i="1" noProof="0" dirty="0">
                <a:latin typeface="Arial" panose="020B0604020202020204" pitchFamily="34" charset="0"/>
                <a:cs typeface="Arial" panose="020B0604020202020204" pitchFamily="34" charset="0"/>
              </a:rPr>
              <a:t>Saviez-vous que :</a:t>
            </a:r>
            <a:r>
              <a:rPr lang="fr-CA" sz="1100" noProof="0" dirty="0">
                <a:latin typeface="Arial" panose="020B0604020202020204" pitchFamily="34" charset="0"/>
                <a:cs typeface="Arial" panose="020B0604020202020204" pitchFamily="34" charset="0"/>
              </a:rPr>
              <a:t> si vous arrêtez d’allaiter pendant un certain temps, il est possible de recommencer et de redémarrer votre production de lait. C’est ce qu’on appelle la </a:t>
            </a:r>
            <a:r>
              <a:rPr lang="fr-CA" sz="1100" b="1" i="1" noProof="0" dirty="0" err="1">
                <a:latin typeface="Arial" panose="020B0604020202020204" pitchFamily="34" charset="0"/>
                <a:cs typeface="Arial" panose="020B0604020202020204" pitchFamily="34" charset="0"/>
              </a:rPr>
              <a:t>relactation</a:t>
            </a:r>
            <a:r>
              <a:rPr lang="fr-CA" sz="1100" noProof="0" dirty="0">
                <a:latin typeface="Arial" panose="020B0604020202020204" pitchFamily="34" charset="0"/>
                <a:cs typeface="Arial" panose="020B0604020202020204" pitchFamily="34" charset="0"/>
              </a:rPr>
              <a:t>, et la consultante en lactation de votre région peut vous donner des conseils et vous aider à redémarrer votre production de lait.</a:t>
            </a:r>
          </a:p>
          <a:p>
            <a:pPr eaLnBrk="1" hangingPunct="1">
              <a:defRPr/>
            </a:pPr>
            <a:endParaRPr lang="en-US" sz="1100" dirty="0">
              <a:latin typeface="Arial" panose="020B0604020202020204" pitchFamily="34" charset="0"/>
              <a:cs typeface="Arial" panose="020B0604020202020204" pitchFamily="34" charset="0"/>
            </a:endParaRPr>
          </a:p>
          <a:p>
            <a:pPr eaLnBrk="1" hangingPunct="1">
              <a:defRPr/>
            </a:pPr>
            <a:endParaRPr lang="en-US" altLang="en-US" dirty="0"/>
          </a:p>
        </p:txBody>
      </p:sp>
      <p:sp>
        <p:nvSpPr>
          <p:cNvPr id="15364" name="Slide Number Placeholder 3">
            <a:extLst>
              <a:ext uri="{FF2B5EF4-FFF2-40B4-BE49-F238E27FC236}">
                <a16:creationId xmlns:a16="http://schemas.microsoft.com/office/drawing/2014/main" id="{40E1CEBF-A13E-4D85-AEEB-1D3974F820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fld id="{05E72A04-950B-42CC-B449-CBB951D670A8}" type="slidenum">
              <a:rPr lang="fr-CA" altLang="en-US" sz="1200"/>
              <a:pPr/>
              <a:t>47</a:t>
            </a:fld>
            <a:endParaRPr lang="fr-CA" altLang="en-US"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FDE38333-62E3-41FF-A1DE-09D587C23F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B6A7133E-B0AD-4272-BD30-0E34B3495E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100" b="1" i="0" u="none" dirty="0">
                <a:latin typeface="Arial" panose="020B0604020202020204" pitchFamily="34" charset="0"/>
                <a:cs typeface="Arial" panose="020B0604020202020204" pitchFamily="34" charset="0"/>
              </a:rPr>
              <a:t>Comment conserver le lait maternel</a:t>
            </a:r>
          </a:p>
          <a:p>
            <a:endParaRPr lang="en-US" altLang="en-US" sz="1100" dirty="0">
              <a:latin typeface="Arial" panose="020B0604020202020204" pitchFamily="34" charset="0"/>
              <a:cs typeface="Arial" panose="020B0604020202020204" pitchFamily="34" charset="0"/>
            </a:endParaRPr>
          </a:p>
          <a:p>
            <a:r>
              <a:rPr lang="fr-CA" sz="1100" dirty="0">
                <a:latin typeface="Arial" panose="020B0604020202020204" pitchFamily="34" charset="0"/>
                <a:cs typeface="Arial" panose="020B0604020202020204" pitchFamily="34" charset="0"/>
              </a:rPr>
              <a:t>Consultez la brochure provinciale « Allaiter votre bébé ». </a:t>
            </a:r>
            <a:r>
              <a:rPr lang="fr-CA" sz="1200" b="1" kern="1200" dirty="0">
                <a:solidFill>
                  <a:schemeClr val="tx1"/>
                </a:solidFill>
                <a:effectLst/>
                <a:latin typeface="+mn-lt"/>
                <a:ea typeface="+mn-ea"/>
                <a:cs typeface="+mn-cs"/>
              </a:rPr>
              <a:t>Cliquez sur l’image dans la diapositive</a:t>
            </a:r>
            <a:r>
              <a:rPr lang="fr-CA" sz="1200" kern="1200" dirty="0">
                <a:solidFill>
                  <a:schemeClr val="tx1"/>
                </a:solidFill>
                <a:effectLst/>
                <a:latin typeface="+mn-lt"/>
                <a:ea typeface="+mn-ea"/>
                <a:cs typeface="+mn-cs"/>
              </a:rPr>
              <a:t>.</a:t>
            </a:r>
            <a:endParaRPr lang="en-US" altLang="en-US" dirty="0"/>
          </a:p>
        </p:txBody>
      </p:sp>
      <p:sp>
        <p:nvSpPr>
          <p:cNvPr id="97284" name="Slide Number Placeholder 3">
            <a:extLst>
              <a:ext uri="{FF2B5EF4-FFF2-40B4-BE49-F238E27FC236}">
                <a16:creationId xmlns:a16="http://schemas.microsoft.com/office/drawing/2014/main" id="{1B79145E-7565-4A8B-953D-62AB3A4E764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fld id="{3E9AC1CF-1DBF-4FA1-A0D5-1F3DA67AD52A}" type="slidenum">
              <a:rPr lang="fr-CA" altLang="en-US" sz="1200"/>
              <a:pPr/>
              <a:t>48</a:t>
            </a:fld>
            <a:endParaRPr lang="fr-CA" altLang="en-US"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5AB674A0-20CC-49F0-AD46-F6C111B988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0BDBE988-6CB4-4074-B609-047AA27F8C62}"/>
              </a:ext>
            </a:extLst>
          </p:cNvPr>
          <p:cNvSpPr>
            <a:spLocks noGrp="1"/>
          </p:cNvSpPr>
          <p:nvPr>
            <p:ph type="body" idx="1"/>
          </p:nvPr>
        </p:nvSpPr>
        <p:spPr bwMode="auto">
          <a:xfrm>
            <a:off x="228600" y="4183380"/>
            <a:ext cx="6400800" cy="4415790"/>
          </a:xfrm>
        </p:spPr>
        <p:txBody>
          <a:bodyPr wrap="square" numCol="1" anchor="t" anchorCtr="0" compatLnSpc="1">
            <a:prstTxWarp prst="textNoShape">
              <a:avLst/>
            </a:prstTxWarp>
            <a:normAutofit fontScale="62500" lnSpcReduction="20000"/>
          </a:bodyPr>
          <a:lstStyle/>
          <a:p>
            <a:pPr>
              <a:defRPr/>
            </a:pPr>
            <a:r>
              <a:rPr lang="fr-CA" sz="1100" b="1" i="0" u="none" noProof="0" dirty="0">
                <a:latin typeface="Arial" panose="020B0604020202020204" pitchFamily="34" charset="0"/>
                <a:cs typeface="Arial" panose="020B0604020202020204" pitchFamily="34" charset="0"/>
              </a:rPr>
              <a:t>La vie au quotidien</a:t>
            </a:r>
          </a:p>
          <a:p>
            <a:pPr>
              <a:defRPr/>
            </a:pPr>
            <a:endParaRPr lang="en-CA" sz="1100" b="1" i="0" u="none" noProof="0" dirty="0">
              <a:latin typeface="Arial" panose="020B0604020202020204" pitchFamily="34" charset="0"/>
              <a:cs typeface="Arial" panose="020B0604020202020204" pitchFamily="34" charset="0"/>
            </a:endParaRPr>
          </a:p>
          <a:p>
            <a:pPr>
              <a:defRPr/>
            </a:pPr>
            <a:r>
              <a:rPr lang="fr-CA" sz="1100" b="1" i="0" u="none" noProof="0" dirty="0">
                <a:latin typeface="Arial" panose="020B0604020202020204" pitchFamily="34" charset="0"/>
                <a:cs typeface="Arial" panose="020B0604020202020204" pitchFamily="34" charset="0"/>
              </a:rPr>
              <a:t>Nutrition :</a:t>
            </a:r>
          </a:p>
          <a:p>
            <a:pPr>
              <a:defRPr/>
            </a:pPr>
            <a:r>
              <a:rPr lang="fr-CA" sz="1100" noProof="0" dirty="0">
                <a:latin typeface="Arial" panose="020B0604020202020204" pitchFamily="34" charset="0"/>
                <a:cs typeface="Arial" panose="020B0604020202020204" pitchFamily="34" charset="0"/>
              </a:rPr>
              <a:t>Il n’y a aucune restriction alimentaire pendant l’allaitement. Partout dans le monde, les gens ont des régimes alimentaires différents (pas de produits laitiers, d’aliments épicés, de légumes qui donnent des gaz, etc.) et produisent quand même du lait.  Vous n’avez pas besoin de boire du lait pour produire du lait. Ce n’est que dans les cas extrêmes de privation, que la qualité du lait maternel sera affectée. Les mères qui allaitent et qui ne se nourrissent pas bien peuvent avoir un bébé en bonne santé, mais ce sera au détriment de leur propre santé. Votre corps fera de votre production de lait sa priorité.</a:t>
            </a:r>
            <a:r>
              <a:rPr lang="fr-CA" sz="1100" b="1" i="1" noProof="0" dirty="0">
                <a:latin typeface="Arial" panose="020B0604020202020204" pitchFamily="34" charset="0"/>
                <a:cs typeface="Arial" panose="020B0604020202020204" pitchFamily="34" charset="0"/>
              </a:rPr>
              <a:t> </a:t>
            </a:r>
            <a:r>
              <a:rPr lang="fr-CA" sz="1100" b="0" i="0" noProof="0" dirty="0">
                <a:latin typeface="Arial" panose="020B0604020202020204" pitchFamily="34" charset="0"/>
                <a:cs typeface="Arial" panose="020B0604020202020204" pitchFamily="34" charset="0"/>
              </a:rPr>
              <a:t>Il est recommandé de suivre le Guide alimentaire canadien pour une alimentation équilibrée. N’oubliez pas de boire suffisamment pour rester hydratée. L’eau devrait être la boisson prioritaire et de nombreuses mères prennent l’habitude de boire un verre d’eau chaque fois qu’elles s’assoient pour allaiter leur bébé.</a:t>
            </a:r>
          </a:p>
          <a:p>
            <a:pPr>
              <a:defRPr/>
            </a:pPr>
            <a:endParaRPr lang="en-CA" sz="1100" b="0" i="0" noProof="0" dirty="0">
              <a:latin typeface="Arial" panose="020B0604020202020204" pitchFamily="34" charset="0"/>
              <a:cs typeface="Arial" panose="020B0604020202020204" pitchFamily="34" charset="0"/>
            </a:endParaRPr>
          </a:p>
          <a:p>
            <a:pPr>
              <a:defRPr/>
            </a:pPr>
            <a:endParaRPr lang="en-CA" sz="1100" noProof="0" dirty="0">
              <a:latin typeface="Arial" panose="020B0604020202020204" pitchFamily="34" charset="0"/>
              <a:cs typeface="Arial" panose="020B0604020202020204" pitchFamily="34" charset="0"/>
            </a:endParaRPr>
          </a:p>
          <a:p>
            <a:pPr>
              <a:defRPr/>
            </a:pPr>
            <a:r>
              <a:rPr lang="fr-CA" sz="1100" b="1" i="0" u="none" noProof="0" dirty="0">
                <a:latin typeface="Arial" panose="020B0604020202020204" pitchFamily="34" charset="0"/>
                <a:cs typeface="Arial" panose="020B0604020202020204" pitchFamily="34" charset="0"/>
              </a:rPr>
              <a:t>Sorties :</a:t>
            </a:r>
          </a:p>
          <a:p>
            <a:pPr>
              <a:defRPr/>
            </a:pPr>
            <a:r>
              <a:rPr lang="fr-CA" sz="1100" noProof="0" dirty="0">
                <a:latin typeface="Arial" panose="020B0604020202020204" pitchFamily="34" charset="0"/>
                <a:cs typeface="Arial" panose="020B0604020202020204" pitchFamily="34" charset="0"/>
              </a:rPr>
              <a:t>Les bébés sont facilement «  portatifs » et l’allaitement maternel permet d’apporter facilement le bébé n’importe où. Il n’est pas nécessaire d’apporter du matériel, de chauffer du lait, de laver les bouteilles, etc. Toutefois, si les parents veulent sortir sans bébé, ils peuvent prévoir d’exprimer ou de tirer du lait et le laisser à la personne qui s’occupe du bébé pour le nourrir.</a:t>
            </a:r>
          </a:p>
          <a:p>
            <a:pPr>
              <a:defRPr/>
            </a:pPr>
            <a:endParaRPr lang="en-CA" sz="1100" noProof="0" dirty="0">
              <a:latin typeface="Arial" panose="020B0604020202020204" pitchFamily="34" charset="0"/>
              <a:cs typeface="Arial" panose="020B0604020202020204" pitchFamily="34" charset="0"/>
            </a:endParaRPr>
          </a:p>
          <a:p>
            <a:pPr>
              <a:defRPr/>
            </a:pPr>
            <a:r>
              <a:rPr lang="fr-CA" sz="1100" b="1" i="0" u="none" noProof="0" dirty="0">
                <a:latin typeface="Arial" panose="020B0604020202020204" pitchFamily="34" charset="0"/>
                <a:cs typeface="Arial" panose="020B0604020202020204" pitchFamily="34" charset="0"/>
              </a:rPr>
              <a:t>La contraception : </a:t>
            </a:r>
          </a:p>
          <a:p>
            <a:pPr>
              <a:defRPr/>
            </a:pPr>
            <a:endParaRPr lang="en-CA" sz="1100" b="1" i="0" u="none" noProof="0" dirty="0">
              <a:latin typeface="Arial" panose="020B0604020202020204" pitchFamily="34" charset="0"/>
              <a:cs typeface="Arial" panose="020B0604020202020204" pitchFamily="34" charset="0"/>
            </a:endParaRPr>
          </a:p>
          <a:p>
            <a:pPr>
              <a:defRPr/>
            </a:pPr>
            <a:r>
              <a:rPr lang="fr-CA" sz="1100" b="0" noProof="0" dirty="0">
                <a:latin typeface="Arial" panose="020B0604020202020204" pitchFamily="34" charset="0"/>
                <a:cs typeface="Arial" panose="020B0604020202020204" pitchFamily="34" charset="0"/>
              </a:rPr>
              <a:t>La </a:t>
            </a:r>
            <a:r>
              <a:rPr lang="fr-CA" sz="1100" b="0" i="1" noProof="0" dirty="0">
                <a:latin typeface="Arial" panose="020B0604020202020204" pitchFamily="34" charset="0"/>
                <a:cs typeface="Arial" panose="020B0604020202020204" pitchFamily="34" charset="0"/>
              </a:rPr>
              <a:t>méthode de l’allaitement maternel et de l’aménorrhée (MAMA</a:t>
            </a:r>
            <a:r>
              <a:rPr lang="fr-CA" sz="1100" b="0" noProof="0" dirty="0">
                <a:latin typeface="Arial" panose="020B0604020202020204" pitchFamily="34" charset="0"/>
                <a:cs typeface="Arial" panose="020B0604020202020204" pitchFamily="34" charset="0"/>
              </a:rPr>
              <a:t>)</a:t>
            </a:r>
            <a:r>
              <a:rPr lang="fr-CA" sz="1100" b="0" i="1" noProof="0" dirty="0">
                <a:latin typeface="Arial" panose="020B0604020202020204" pitchFamily="34" charset="0"/>
                <a:cs typeface="Arial" panose="020B0604020202020204" pitchFamily="34" charset="0"/>
              </a:rPr>
              <a:t> </a:t>
            </a:r>
            <a:r>
              <a:rPr lang="fr-CA" sz="1100" noProof="0" dirty="0">
                <a:latin typeface="Arial" panose="020B0604020202020204" pitchFamily="34" charset="0"/>
                <a:cs typeface="Arial" panose="020B0604020202020204" pitchFamily="34" charset="0"/>
              </a:rPr>
              <a:t>est efficace à 98 % </a:t>
            </a:r>
            <a:r>
              <a:rPr lang="fr-CA" sz="1100" b="0" u="sng" noProof="0" dirty="0">
                <a:latin typeface="Arial" panose="020B0604020202020204" pitchFamily="34" charset="0"/>
                <a:cs typeface="Arial" panose="020B0604020202020204" pitchFamily="34" charset="0"/>
              </a:rPr>
              <a:t>lorsque</a:t>
            </a:r>
            <a:r>
              <a:rPr lang="fr-CA" sz="1100" noProof="0" dirty="0">
                <a:latin typeface="Arial" panose="020B0604020202020204" pitchFamily="34" charset="0"/>
                <a:cs typeface="Arial" panose="020B0604020202020204" pitchFamily="34" charset="0"/>
              </a:rPr>
              <a:t> les quatre conditions suivantes sont remplies :</a:t>
            </a:r>
          </a:p>
          <a:p>
            <a:pPr>
              <a:defRPr/>
            </a:pPr>
            <a:endParaRPr lang="en-CA" sz="1100" noProof="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defRPr/>
            </a:pPr>
            <a:r>
              <a:rPr lang="fr-CA" sz="1100" noProof="0" dirty="0">
                <a:latin typeface="Arial" panose="020B0604020202020204" pitchFamily="34" charset="0"/>
                <a:cs typeface="Arial" panose="020B0604020202020204" pitchFamily="34" charset="0"/>
              </a:rPr>
              <a:t>Votre bébé a moins de six mois;</a:t>
            </a:r>
          </a:p>
          <a:p>
            <a:pPr marL="628650" lvl="1" indent="-171450">
              <a:buFont typeface="Arial" panose="020B0604020202020204" pitchFamily="34" charset="0"/>
              <a:buChar char="•"/>
              <a:defRPr/>
            </a:pPr>
            <a:r>
              <a:rPr lang="fr-CA" sz="1100" noProof="0" dirty="0">
                <a:latin typeface="Arial" panose="020B0604020202020204" pitchFamily="34" charset="0"/>
                <a:cs typeface="Arial" panose="020B0604020202020204" pitchFamily="34" charset="0"/>
              </a:rPr>
              <a:t>Vos menstruations n’ont pas recommencés; </a:t>
            </a:r>
          </a:p>
          <a:p>
            <a:pPr marL="628650" lvl="1" indent="-171450">
              <a:buFont typeface="Arial" panose="020B0604020202020204" pitchFamily="34" charset="0"/>
              <a:buChar char="•"/>
              <a:defRPr/>
            </a:pPr>
            <a:r>
              <a:rPr lang="fr-CA" sz="1100" noProof="0" dirty="0">
                <a:latin typeface="Arial" panose="020B0604020202020204" pitchFamily="34" charset="0"/>
                <a:cs typeface="Arial" panose="020B0604020202020204" pitchFamily="34" charset="0"/>
              </a:rPr>
              <a:t>Votre bébé est </a:t>
            </a:r>
            <a:r>
              <a:rPr lang="fr-CA" sz="1100" b="0" u="sng" noProof="0" dirty="0">
                <a:latin typeface="Arial" panose="020B0604020202020204" pitchFamily="34" charset="0"/>
                <a:cs typeface="Arial" panose="020B0604020202020204" pitchFamily="34" charset="0"/>
              </a:rPr>
              <a:t>exclusivement</a:t>
            </a:r>
            <a:r>
              <a:rPr lang="fr-CA" sz="1100" noProof="0" dirty="0">
                <a:latin typeface="Arial" panose="020B0604020202020204" pitchFamily="34" charset="0"/>
                <a:cs typeface="Arial" panose="020B0604020202020204" pitchFamily="34" charset="0"/>
              </a:rPr>
              <a:t> nourri au sein (pas d’autres aliments ni liquides);</a:t>
            </a:r>
          </a:p>
          <a:p>
            <a:pPr marL="628650" lvl="1" indent="-171450">
              <a:buFont typeface="Arial" panose="020B0604020202020204" pitchFamily="34" charset="0"/>
              <a:buChar char="•"/>
              <a:defRPr/>
            </a:pPr>
            <a:r>
              <a:rPr lang="fr-CA" sz="1100" noProof="0" dirty="0">
                <a:latin typeface="Arial" panose="020B0604020202020204" pitchFamily="34" charset="0"/>
                <a:cs typeface="Arial" panose="020B0604020202020204" pitchFamily="34" charset="0"/>
              </a:rPr>
              <a:t>Votre bébé est allaité </a:t>
            </a:r>
            <a:r>
              <a:rPr lang="fr-CA" sz="1100" i="1" noProof="0" dirty="0">
                <a:latin typeface="Arial" panose="020B0604020202020204" pitchFamily="34" charset="0"/>
                <a:cs typeface="Arial" panose="020B0604020202020204" pitchFamily="34" charset="0"/>
              </a:rPr>
              <a:t>au moins</a:t>
            </a:r>
            <a:r>
              <a:rPr lang="fr-CA" sz="1100" noProof="0" dirty="0">
                <a:latin typeface="Arial" panose="020B0604020202020204" pitchFamily="34" charset="0"/>
                <a:cs typeface="Arial" panose="020B0604020202020204" pitchFamily="34" charset="0"/>
              </a:rPr>
              <a:t> toutes les quatre heures pendant la journée et au moins toutes les six heures la nuit.</a:t>
            </a:r>
          </a:p>
          <a:p>
            <a:pPr marL="0" indent="0">
              <a:buFont typeface="Arial" panose="020B0604020202020204" pitchFamily="34" charset="0"/>
              <a:buNone/>
              <a:defRPr/>
            </a:pPr>
            <a:endParaRPr lang="en-CA" sz="1100" noProof="0" dirty="0">
              <a:latin typeface="Arial" panose="020B0604020202020204" pitchFamily="34" charset="0"/>
              <a:cs typeface="Arial" panose="020B0604020202020204" pitchFamily="34" charset="0"/>
            </a:endParaRPr>
          </a:p>
          <a:p>
            <a:pPr rtl="0"/>
            <a:r>
              <a:rPr lang="fr-CA" sz="1100" b="0" i="0" u="sng" strike="noStrike" baseline="0" dirty="0">
                <a:solidFill>
                  <a:schemeClr val="tx1"/>
                </a:solidFill>
                <a:latin typeface="Arial" panose="020B0604020202020204" pitchFamily="34" charset="0"/>
                <a:ea typeface="+mn-ea"/>
                <a:cs typeface="Arial" panose="020B0604020202020204" pitchFamily="34" charset="0"/>
              </a:rPr>
              <a:t>*Si les quatre conditions ne sont pas respectées,  une autre méthode de planification familiale est conseillée</a:t>
            </a:r>
            <a:r>
              <a:rPr lang="fr-CA" sz="1100" b="1" i="0" u="none" strike="noStrike" baseline="0" dirty="0">
                <a:solidFill>
                  <a:schemeClr val="tx1"/>
                </a:solidFill>
                <a:latin typeface="Arial" panose="020B0604020202020204" pitchFamily="34" charset="0"/>
                <a:ea typeface="+mn-ea"/>
                <a:cs typeface="Arial" panose="020B0604020202020204" pitchFamily="34" charset="0"/>
              </a:rPr>
              <a:t>.</a:t>
            </a:r>
          </a:p>
          <a:p>
            <a:pPr rtl="0"/>
            <a:endParaRPr lang="en-CA"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baseline="0" dirty="0">
                <a:solidFill>
                  <a:schemeClr val="tx1"/>
                </a:solidFill>
                <a:latin typeface="Arial" panose="020B0604020202020204" pitchFamily="34" charset="0"/>
                <a:ea typeface="+mn-ea"/>
                <a:cs typeface="Arial" panose="020B0604020202020204" pitchFamily="34" charset="0"/>
              </a:rPr>
              <a:t>De nombreuses autres méthodes de planification familiale sont compatibles avec l’allaitement maternel. Cependant, les contraceptifs contenant des hormones peuvent avoir une incidence sur votre production de lait. Les méthodes de contraception qui contiennent des œstrogènes (notamment la pilule, le timbre ou l’anneau) diminuent la production du lait. </a:t>
            </a:r>
            <a:r>
              <a:rPr lang="fr-CA" sz="1100" b="0" u="none" strike="noStrike" baseline="0" dirty="0">
                <a:solidFill>
                  <a:schemeClr val="tx1"/>
                </a:solidFill>
                <a:latin typeface="Arial" panose="020B0604020202020204" pitchFamily="34" charset="0"/>
                <a:ea typeface="+mn-ea"/>
                <a:cs typeface="Arial" panose="020B0604020202020204" pitchFamily="34" charset="0"/>
              </a:rPr>
              <a:t>Le contraceptif p</a:t>
            </a:r>
            <a:r>
              <a:rPr lang="fr-CA" sz="1100" b="0" i="0" u="none" strike="noStrike" baseline="0" dirty="0">
                <a:solidFill>
                  <a:schemeClr val="tx1"/>
                </a:solidFill>
                <a:latin typeface="Arial" panose="020B0604020202020204" pitchFamily="34" charset="0"/>
                <a:ea typeface="+mn-ea"/>
                <a:cs typeface="Arial" panose="020B0604020202020204" pitchFamily="34" charset="0"/>
              </a:rPr>
              <a:t>rogestatif, aussi appelé la « </a:t>
            </a:r>
            <a:r>
              <a:rPr lang="fr-CA" sz="1100" b="0" i="0" u="none" strike="noStrike" baseline="0" dirty="0" err="1">
                <a:solidFill>
                  <a:schemeClr val="tx1"/>
                </a:solidFill>
                <a:latin typeface="Arial" panose="020B0604020202020204" pitchFamily="34" charset="0"/>
                <a:ea typeface="+mn-ea"/>
                <a:cs typeface="Arial" panose="020B0604020202020204" pitchFamily="34" charset="0"/>
              </a:rPr>
              <a:t>mini-pilule</a:t>
            </a:r>
            <a:r>
              <a:rPr lang="fr-CA" sz="1100" b="0" i="0" u="none" strike="noStrike" baseline="0" dirty="0">
                <a:solidFill>
                  <a:schemeClr val="tx1"/>
                </a:solidFill>
                <a:latin typeface="Arial" panose="020B0604020202020204" pitchFamily="34" charset="0"/>
                <a:ea typeface="+mn-ea"/>
                <a:cs typeface="Arial" panose="020B0604020202020204" pitchFamily="34" charset="0"/>
              </a:rPr>
              <a:t> » </a:t>
            </a:r>
            <a:r>
              <a:rPr lang="fr-CA" sz="1100" b="0" i="1" u="none" strike="noStrike" baseline="0" dirty="0">
                <a:solidFill>
                  <a:schemeClr val="tx1"/>
                </a:solidFill>
                <a:latin typeface="Arial" panose="020B0604020202020204" pitchFamily="34" charset="0"/>
                <a:ea typeface="+mn-ea"/>
                <a:cs typeface="Arial" panose="020B0604020202020204" pitchFamily="34" charset="0"/>
              </a:rPr>
              <a:t>peut </a:t>
            </a:r>
            <a:r>
              <a:rPr lang="fr-CA" sz="1100" b="0" i="0" u="none" strike="noStrike" baseline="0" dirty="0">
                <a:solidFill>
                  <a:schemeClr val="tx1"/>
                </a:solidFill>
                <a:latin typeface="Arial" panose="020B0604020202020204" pitchFamily="34" charset="0"/>
                <a:ea typeface="+mn-ea"/>
                <a:cs typeface="Arial" panose="020B0604020202020204" pitchFamily="34" charset="0"/>
              </a:rPr>
              <a:t>diminuer la production de lait. Pendant votre grossesse, parlez à votre fournisseur de soins primaires ou renseignez-vous dans une clinique de santé sexuelle sur les choix de contraception, pour vous aider à prendre la meilleure décision après l’arrivée du bébé.</a:t>
            </a:r>
          </a:p>
          <a:p>
            <a:endParaRPr lang="en-US" sz="1100" b="1" i="1" kern="1200" dirty="0">
              <a:solidFill>
                <a:schemeClr val="tx1"/>
              </a:solidFill>
              <a:effectLst/>
              <a:latin typeface="Arial" panose="020B0604020202020204" pitchFamily="34" charset="0"/>
              <a:ea typeface="+mn-ea"/>
              <a:cs typeface="Arial" panose="020B0604020202020204" pitchFamily="34" charset="0"/>
            </a:endParaRPr>
          </a:p>
          <a:p>
            <a:r>
              <a:rPr lang="fr-CA" sz="1100" b="1" i="0" dirty="0">
                <a:solidFill>
                  <a:schemeClr val="tx1"/>
                </a:solidFill>
                <a:latin typeface="Arial" panose="020B0604020202020204" pitchFamily="34" charset="0"/>
                <a:ea typeface="+mn-ea"/>
                <a:cs typeface="Arial" panose="020B0604020202020204" pitchFamily="34" charset="0"/>
              </a:rPr>
              <a:t>Médicaments sur ordonnance et en vente libre et suppléments :</a:t>
            </a:r>
          </a:p>
          <a:p>
            <a:r>
              <a:rPr lang="fr-CA" sz="1100" dirty="0">
                <a:solidFill>
                  <a:schemeClr val="tx1"/>
                </a:solidFill>
                <a:latin typeface="Arial" panose="020B0604020202020204" pitchFamily="34" charset="0"/>
                <a:ea typeface="+mn-ea"/>
                <a:cs typeface="Arial" panose="020B0604020202020204" pitchFamily="34" charset="0"/>
              </a:rPr>
              <a:t>La plupart des médicaments prescrits sont compatibles avec l’allaitement. Assurez-vous que le professionnel de la santé qui fait la prescription sait que vous allaitez afin qu’il puisse vous prescrire un médicament plus sûr pour vous et votre bébé.</a:t>
            </a:r>
          </a:p>
          <a:p>
            <a:endParaRPr lang="en-US" sz="1100" kern="1200" dirty="0">
              <a:solidFill>
                <a:schemeClr val="tx1"/>
              </a:solidFill>
              <a:effectLst/>
              <a:latin typeface="Arial" panose="020B0604020202020204" pitchFamily="34" charset="0"/>
              <a:ea typeface="+mn-ea"/>
              <a:cs typeface="Arial" panose="020B0604020202020204" pitchFamily="34" charset="0"/>
            </a:endParaRPr>
          </a:p>
          <a:p>
            <a:r>
              <a:rPr lang="fr-CA" sz="1100" dirty="0">
                <a:solidFill>
                  <a:schemeClr val="tx1"/>
                </a:solidFill>
                <a:latin typeface="Arial" panose="020B0604020202020204" pitchFamily="34" charset="0"/>
                <a:ea typeface="+mn-ea"/>
                <a:cs typeface="Arial" panose="020B0604020202020204" pitchFamily="34" charset="0"/>
              </a:rPr>
              <a:t>Les produits naturels à base de plantes et les médicaments en vente libre peuvent être compatibles, mais vous devez en discuter avec  un pharmacien ou un médecin de première ligne avant de supposer que leur consommation est sécuritaire. Ce qui est « naturel » n’est pas toujours sans danger.</a:t>
            </a:r>
            <a:r>
              <a:rPr lang="fr-CA" sz="1100" dirty="0">
                <a:latin typeface="Arial" panose="020B0604020202020204" pitchFamily="34" charset="0"/>
                <a:cs typeface="Arial" panose="020B0604020202020204" pitchFamily="34" charset="0"/>
              </a:rPr>
              <a:t> </a:t>
            </a:r>
            <a:r>
              <a:rPr lang="fr-CA" sz="1100" dirty="0">
                <a:solidFill>
                  <a:schemeClr val="tx1"/>
                </a:solidFill>
                <a:latin typeface="Arial" panose="020B0604020202020204" pitchFamily="34" charset="0"/>
                <a:ea typeface="+mn-ea"/>
                <a:cs typeface="Arial" panose="020B0604020202020204" pitchFamily="34" charset="0"/>
              </a:rPr>
              <a:t>Le livre du D</a:t>
            </a:r>
            <a:r>
              <a:rPr lang="fr-CA" sz="1100" baseline="30000" dirty="0">
                <a:solidFill>
                  <a:schemeClr val="tx1"/>
                </a:solidFill>
                <a:latin typeface="Arial" panose="020B0604020202020204" pitchFamily="34" charset="0"/>
                <a:ea typeface="+mn-ea"/>
                <a:cs typeface="Arial" panose="020B0604020202020204" pitchFamily="34" charset="0"/>
              </a:rPr>
              <a:t>r</a:t>
            </a:r>
            <a:r>
              <a:rPr lang="fr-CA" sz="1100" dirty="0">
                <a:solidFill>
                  <a:schemeClr val="tx1"/>
                </a:solidFill>
                <a:latin typeface="Arial" panose="020B0604020202020204" pitchFamily="34" charset="0"/>
                <a:ea typeface="+mn-ea"/>
                <a:cs typeface="Arial" panose="020B0604020202020204" pitchFamily="34" charset="0"/>
              </a:rPr>
              <a:t> Tom Hales, « </a:t>
            </a:r>
            <a:r>
              <a:rPr lang="fr-CA" sz="1100" dirty="0" err="1">
                <a:solidFill>
                  <a:schemeClr val="tx1"/>
                </a:solidFill>
                <a:latin typeface="Arial" panose="020B0604020202020204" pitchFamily="34" charset="0"/>
                <a:ea typeface="+mn-ea"/>
                <a:cs typeface="Arial" panose="020B0604020202020204" pitchFamily="34" charset="0"/>
              </a:rPr>
              <a:t>Medications</a:t>
            </a:r>
            <a:r>
              <a:rPr lang="fr-CA" sz="1100" dirty="0">
                <a:solidFill>
                  <a:schemeClr val="tx1"/>
                </a:solidFill>
                <a:latin typeface="Arial" panose="020B0604020202020204" pitchFamily="34" charset="0"/>
                <a:ea typeface="+mn-ea"/>
                <a:cs typeface="Arial" panose="020B0604020202020204" pitchFamily="34" charset="0"/>
              </a:rPr>
              <a:t> and </a:t>
            </a:r>
            <a:r>
              <a:rPr lang="fr-CA" sz="1100" dirty="0" err="1">
                <a:solidFill>
                  <a:schemeClr val="tx1"/>
                </a:solidFill>
                <a:latin typeface="Arial" panose="020B0604020202020204" pitchFamily="34" charset="0"/>
                <a:ea typeface="+mn-ea"/>
                <a:cs typeface="Arial" panose="020B0604020202020204" pitchFamily="34" charset="0"/>
              </a:rPr>
              <a:t>Mother’s</a:t>
            </a:r>
            <a:r>
              <a:rPr lang="fr-CA" sz="1100" dirty="0">
                <a:solidFill>
                  <a:schemeClr val="tx1"/>
                </a:solidFill>
                <a:latin typeface="Arial" panose="020B0604020202020204" pitchFamily="34" charset="0"/>
                <a:ea typeface="+mn-ea"/>
                <a:cs typeface="Arial" panose="020B0604020202020204" pitchFamily="34" charset="0"/>
              </a:rPr>
              <a:t> Milk » est une excellente ressource. Contactez la clinique d’allaitement de votre région si vous souhaitez obtenir plus de renseignements sur un médicament particulier.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BA3B67B1-3FCA-4184-934F-7EA61E5C39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0099CDE-4982-48A0-9131-4DF7612AE914}"/>
              </a:ext>
            </a:extLst>
          </p:cNvPr>
          <p:cNvSpPr>
            <a:spLocks noGrp="1"/>
          </p:cNvSpPr>
          <p:nvPr>
            <p:ph type="body" idx="1"/>
          </p:nvPr>
        </p:nvSpPr>
        <p:spPr/>
        <p:txBody>
          <a:bodyPr>
            <a:normAutofit/>
          </a:bodyPr>
          <a:lstStyle/>
          <a:p>
            <a:pPr rtl="0"/>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L’allaitement est naturel</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Les humains sont des mammifères et, à ce titre, ils sont biologiquement capables de produire du lait. </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L’allaitement fait partie du cycle de reproduction. L’allaitement est effectivement naturel, mais n’est pas pour autant toujours facile. Comme pour de nombreux aspects de la parentalité, l’allaitement est une nouvelle compétence, ce qui demande du temps et de la pratique. </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Notre culture a changé au cours des dernières années et il est plus fréquent de voir des bébés être allaités au centre commercial, à l’aréna et partout ailleurs où ils peuvent décider qu’ils ont faim. Nous voyons aussi davantage de jeunes enfants allaités plus longtemps que par le passé, même après la naissance de leurs frères et sœurs. Un jour, nous verrons l’impact positif de l’allaitement sur la santé de notre population et sur notre environnement!</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Cela signifie qu’il y aura davantage de modèles, et de personnes en mesure de soutenir les personnes qui allaitent.</a:t>
            </a:r>
          </a:p>
          <a:p>
            <a:pPr>
              <a:defRPr/>
            </a:pPr>
            <a:endParaRPr lang="en-US" b="1" dirty="0"/>
          </a:p>
        </p:txBody>
      </p:sp>
      <p:sp>
        <p:nvSpPr>
          <p:cNvPr id="17412" name="Slide Number Placeholder 3">
            <a:extLst>
              <a:ext uri="{FF2B5EF4-FFF2-40B4-BE49-F238E27FC236}">
                <a16:creationId xmlns:a16="http://schemas.microsoft.com/office/drawing/2014/main" id="{498D31BE-89C6-475B-BF33-D20DB89890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fld id="{4F570C90-E04B-41FC-BD21-495CDB71F8ED}" type="slidenum">
              <a:rPr lang="fr-CA" altLang="en-US" sz="1200"/>
              <a:pPr/>
              <a:t>5</a:t>
            </a:fld>
            <a:endParaRPr lang="fr-CA" altLang="en-US" sz="12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F154985B-0E91-49B3-AAEE-160A042A1E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B5ECE1B-A523-4ECE-B186-F7AC9B652F77}"/>
              </a:ext>
            </a:extLst>
          </p:cNvPr>
          <p:cNvSpPr>
            <a:spLocks noGrp="1"/>
          </p:cNvSpPr>
          <p:nvPr>
            <p:ph type="body" idx="1"/>
          </p:nvPr>
        </p:nvSpPr>
        <p:spPr/>
        <p:txBody>
          <a:bodyPr>
            <a:normAutofit lnSpcReduction="10000"/>
          </a:bodyPr>
          <a:lstStyle/>
          <a:p>
            <a:pPr>
              <a:defRPr/>
            </a:pPr>
            <a:r>
              <a:rPr lang="fr-CA" sz="1100" noProof="0" dirty="0">
                <a:latin typeface="Arial" panose="020B0604020202020204" pitchFamily="34" charset="0"/>
                <a:cs typeface="Arial" panose="020B0604020202020204" pitchFamily="34" charset="0"/>
              </a:rPr>
              <a:t>La consommation d’alcool n’est pas recommandée pendant l’allaitement. </a:t>
            </a:r>
            <a:r>
              <a:rPr lang="fr-FR" sz="1100" dirty="0">
                <a:latin typeface="Arial" panose="020B0604020202020204" pitchFamily="34" charset="0"/>
                <a:cs typeface="Arial" panose="020B0604020202020204" pitchFamily="34" charset="0"/>
              </a:rPr>
              <a:t>L’alcool consommé par la mère passe dans son sang et dans le lait maternel.</a:t>
            </a:r>
            <a:r>
              <a:rPr lang="fr-CA" sz="1100" noProof="0" dirty="0">
                <a:latin typeface="Arial" panose="020B0604020202020204" pitchFamily="34" charset="0"/>
                <a:cs typeface="Arial" panose="020B0604020202020204" pitchFamily="34" charset="0"/>
              </a:rPr>
              <a:t> L’alcool se retrouve dans le lait presque immédiatement et atteint son niveau le plus élevé de 30 à 60 minutes après avoir commencé à boire. Les effets à long terme de la consommation quotidienne d’alcool sur le bébé ne sont pas clairs. Plusieurs effets néfastes fondés ou potentiels de l’alcool sur les bébés allaités ont été signalés, même après une consommation modérée.</a:t>
            </a:r>
          </a:p>
          <a:p>
            <a:pPr>
              <a:defRPr/>
            </a:pPr>
            <a:r>
              <a:rPr lang="fr-CA" sz="1100" noProof="0" dirty="0">
                <a:latin typeface="Arial" panose="020B0604020202020204" pitchFamily="34" charset="0"/>
                <a:cs typeface="Arial" panose="020B0604020202020204" pitchFamily="34" charset="0"/>
              </a:rPr>
              <a:t> </a:t>
            </a:r>
          </a:p>
          <a:p>
            <a:pPr>
              <a:defRPr/>
            </a:pPr>
            <a:r>
              <a:rPr lang="fr-CA" sz="1100" b="1" noProof="0" dirty="0">
                <a:latin typeface="Arial" panose="020B0604020202020204" pitchFamily="34" charset="0"/>
                <a:cs typeface="Arial" panose="020B0604020202020204" pitchFamily="34" charset="0"/>
              </a:rPr>
              <a:t>L’alcool présent dans le lait maternel peut :</a:t>
            </a:r>
          </a:p>
          <a:p>
            <a:pPr>
              <a:defRPr/>
            </a:pPr>
            <a:endParaRPr lang="en-CA" sz="1100" b="1" noProof="0" dirty="0">
              <a:latin typeface="Arial" panose="020B0604020202020204" pitchFamily="34" charset="0"/>
              <a:cs typeface="Arial" panose="020B0604020202020204" pitchFamily="34" charset="0"/>
            </a:endParaRPr>
          </a:p>
          <a:p>
            <a:pPr marL="342900" indent="-342900">
              <a:spcAft>
                <a:spcPts val="1200"/>
              </a:spcAft>
              <a:buClr>
                <a:srgbClr val="0070C0"/>
              </a:buClr>
              <a:buFont typeface="Arial" panose="020B0604020202020204" pitchFamily="34" charset="0"/>
              <a:buChar char="•"/>
            </a:pPr>
            <a:r>
              <a:rPr lang="fr-FR" sz="1100" dirty="0">
                <a:latin typeface="Arial" panose="020B0604020202020204" pitchFamily="34" charset="0"/>
                <a:cs typeface="Arial" panose="020B0604020202020204" pitchFamily="34" charset="0"/>
              </a:rPr>
              <a:t>Affecter la croissance et le développement de votre bébé</a:t>
            </a:r>
          </a:p>
          <a:p>
            <a:pPr marL="342900" indent="-342900">
              <a:spcAft>
                <a:spcPts val="1200"/>
              </a:spcAft>
              <a:buClr>
                <a:srgbClr val="0070C0"/>
              </a:buClr>
              <a:buFont typeface="Arial" panose="020B0604020202020204" pitchFamily="34" charset="0"/>
              <a:buChar char="•"/>
            </a:pPr>
            <a:r>
              <a:rPr lang="fr-FR" sz="1100" dirty="0">
                <a:latin typeface="Arial" panose="020B0604020202020204" pitchFamily="34" charset="0"/>
                <a:cs typeface="Arial" panose="020B0604020202020204" pitchFamily="34" charset="0"/>
              </a:rPr>
              <a:t>Perturber les habitudes de sommeil de votre bébé</a:t>
            </a:r>
          </a:p>
          <a:p>
            <a:pPr marL="342900" indent="-342900">
              <a:spcAft>
                <a:spcPts val="1200"/>
              </a:spcAft>
              <a:buClr>
                <a:srgbClr val="0070C0"/>
              </a:buClr>
              <a:buFont typeface="Arial" panose="020B0604020202020204" pitchFamily="34" charset="0"/>
              <a:buChar char="•"/>
            </a:pPr>
            <a:r>
              <a:rPr lang="fr-FR" sz="1100" dirty="0">
                <a:latin typeface="Arial" panose="020B0604020202020204" pitchFamily="34" charset="0"/>
                <a:cs typeface="Arial" panose="020B0604020202020204" pitchFamily="34" charset="0"/>
              </a:rPr>
              <a:t>Diminuer le taux de sucre dans le sang de votre bébé</a:t>
            </a:r>
          </a:p>
          <a:p>
            <a:pPr marL="342900" indent="-342900">
              <a:spcAft>
                <a:spcPts val="1200"/>
              </a:spcAft>
              <a:buClr>
                <a:srgbClr val="0070C0"/>
              </a:buClr>
              <a:buFont typeface="Arial" panose="020B0604020202020204" pitchFamily="34" charset="0"/>
              <a:buChar char="•"/>
            </a:pPr>
            <a:r>
              <a:rPr lang="fr-FR" sz="1100" dirty="0">
                <a:latin typeface="Arial" panose="020B0604020202020204" pitchFamily="34" charset="0"/>
                <a:cs typeface="Arial" panose="020B0604020202020204" pitchFamily="34" charset="0"/>
              </a:rPr>
              <a:t>Diminuer votre réflexe d’éjection de lait, ce qui peut faire en sorte que votre bébé reçoive moins de lait durant ses boires</a:t>
            </a:r>
          </a:p>
          <a:p>
            <a:pPr marL="342900" indent="-342900">
              <a:spcAft>
                <a:spcPts val="1200"/>
              </a:spcAft>
              <a:buClr>
                <a:srgbClr val="0070C0"/>
              </a:buClr>
              <a:buFont typeface="Arial" panose="020B0604020202020204" pitchFamily="34" charset="0"/>
              <a:buChar char="•"/>
            </a:pPr>
            <a:r>
              <a:rPr lang="fr-FR" sz="1100" dirty="0">
                <a:latin typeface="Arial" panose="020B0604020202020204" pitchFamily="34" charset="0"/>
                <a:cs typeface="Arial" panose="020B0604020202020204" pitchFamily="34" charset="0"/>
              </a:rPr>
              <a:t>Diminuer votre production de lait</a:t>
            </a:r>
          </a:p>
          <a:p>
            <a:pPr marL="342900" indent="-342900">
              <a:spcAft>
                <a:spcPts val="1200"/>
              </a:spcAft>
              <a:buClr>
                <a:srgbClr val="0070C0"/>
              </a:buClr>
              <a:buFont typeface="Arial" panose="020B0604020202020204" pitchFamily="34" charset="0"/>
              <a:buChar char="•"/>
            </a:pPr>
            <a:r>
              <a:rPr lang="fr-FR" sz="1100" dirty="0">
                <a:latin typeface="Arial" panose="020B0604020202020204" pitchFamily="34" charset="0"/>
                <a:cs typeface="Arial" panose="020B0604020202020204" pitchFamily="34" charset="0"/>
              </a:rPr>
              <a:t>Affecter vos compétences parentales, votre jugement, et votre niveau de vigilance</a:t>
            </a:r>
          </a:p>
          <a:p>
            <a:pPr marL="171450" indent="-171450">
              <a:buFont typeface="Arial" panose="020B0604020202020204" pitchFamily="34" charset="0"/>
              <a:buChar char="•"/>
              <a:defRPr/>
            </a:pPr>
            <a:endParaRPr lang="en-US" dirty="0"/>
          </a:p>
        </p:txBody>
      </p:sp>
      <p:sp>
        <p:nvSpPr>
          <p:cNvPr id="101380" name="Slide Number Placeholder 3">
            <a:extLst>
              <a:ext uri="{FF2B5EF4-FFF2-40B4-BE49-F238E27FC236}">
                <a16:creationId xmlns:a16="http://schemas.microsoft.com/office/drawing/2014/main" id="{A10BA960-AE86-4B6C-9BDC-1F0AB9CAE2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fld id="{24C05FA0-8889-4ED1-B961-89992EBB00B5}" type="slidenum">
              <a:rPr lang="fr-CA" altLang="en-US" sz="1200"/>
              <a:pPr/>
              <a:t>50</a:t>
            </a:fld>
            <a:endParaRPr lang="fr-CA" altLang="en-US" sz="12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F154985B-0E91-49B3-AAEE-160A042A1E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B5ECE1B-A523-4ECE-B186-F7AC9B652F77}"/>
              </a:ext>
            </a:extLst>
          </p:cNvPr>
          <p:cNvSpPr>
            <a:spLocks noGrp="1"/>
          </p:cNvSpPr>
          <p:nvPr>
            <p:ph type="body" idx="1"/>
          </p:nvPr>
        </p:nvSpPr>
        <p:spPr/>
        <p:txBody>
          <a:bodyPr>
            <a:normAutofit/>
          </a:bodyPr>
          <a:lstStyle/>
          <a:p>
            <a:pPr>
              <a:defRPr/>
            </a:pPr>
            <a:r>
              <a:rPr lang="fr-CA" sz="1100" b="1" noProof="0" dirty="0">
                <a:latin typeface="Arial" panose="020B0604020202020204" pitchFamily="34" charset="0"/>
                <a:cs typeface="Arial" panose="020B0604020202020204" pitchFamily="34" charset="0"/>
              </a:rPr>
              <a:t>‘Alcool</a:t>
            </a:r>
          </a:p>
          <a:p>
            <a:pPr>
              <a:defRPr/>
            </a:pPr>
            <a:endParaRPr lang="en-US" sz="1100" b="1" dirty="0">
              <a:latin typeface="Arial" panose="020B0604020202020204" pitchFamily="34" charset="0"/>
              <a:cs typeface="Arial" panose="020B0604020202020204" pitchFamily="34" charset="0"/>
            </a:endParaRPr>
          </a:p>
          <a:p>
            <a:pPr>
              <a:defRPr/>
            </a:pPr>
            <a:r>
              <a:rPr lang="fr-CA" sz="1100" b="1" noProof="0" dirty="0">
                <a:latin typeface="Arial" panose="020B0604020202020204" pitchFamily="34" charset="0"/>
                <a:cs typeface="Arial" panose="020B0604020202020204" pitchFamily="34" charset="0"/>
              </a:rPr>
              <a:t>Si vous envisagez de boire de l’alcool, vous devriez suivre ces règles afin de réduire les risques pour le bébé : </a:t>
            </a:r>
          </a:p>
          <a:p>
            <a:pPr marL="342900" indent="-342900">
              <a:spcAft>
                <a:spcPts val="1000"/>
              </a:spcAft>
              <a:buClr>
                <a:srgbClr val="00549F"/>
              </a:buClr>
              <a:buFont typeface="Arial" panose="020B0604020202020204" pitchFamily="34" charset="0"/>
              <a:buChar char="•"/>
              <a:defRPr/>
            </a:pPr>
            <a:r>
              <a:rPr lang="fr-CA" sz="1100" dirty="0">
                <a:latin typeface="Arial" panose="020B0604020202020204" pitchFamily="34" charset="0"/>
                <a:cs typeface="Arial" panose="020B0604020202020204" pitchFamily="34" charset="0"/>
              </a:rPr>
              <a:t>Pompez et rangez votre lait avant de boire de l’alcool</a:t>
            </a:r>
          </a:p>
          <a:p>
            <a:pPr marL="342900" indent="-342900">
              <a:spcAft>
                <a:spcPts val="1000"/>
              </a:spcAft>
              <a:buClr>
                <a:srgbClr val="00549F"/>
              </a:buClr>
              <a:buFont typeface="Arial" panose="020B0604020202020204" pitchFamily="34" charset="0"/>
              <a:buChar char="•"/>
              <a:defRPr/>
            </a:pPr>
            <a:r>
              <a:rPr lang="fr-CA" sz="1100" dirty="0">
                <a:latin typeface="Arial" panose="020B0604020202020204" pitchFamily="34" charset="0"/>
                <a:cs typeface="Arial" panose="020B0604020202020204" pitchFamily="34" charset="0"/>
              </a:rPr>
              <a:t>Limitez votre consommation d’alcool à 1 ou 2 verres par occasion</a:t>
            </a:r>
          </a:p>
          <a:p>
            <a:pPr marL="342900" indent="-342900">
              <a:spcAft>
                <a:spcPts val="1000"/>
              </a:spcAft>
              <a:buClr>
                <a:srgbClr val="00549F"/>
              </a:buClr>
              <a:buFont typeface="Arial" panose="020B0604020202020204" pitchFamily="34" charset="0"/>
              <a:buChar char="•"/>
              <a:defRPr/>
            </a:pPr>
            <a:r>
              <a:rPr lang="fr-FR" sz="1100" dirty="0">
                <a:latin typeface="Arial" panose="020B0604020202020204" pitchFamily="34" charset="0"/>
                <a:cs typeface="Arial" panose="020B0604020202020204" pitchFamily="34" charset="0"/>
              </a:rPr>
              <a:t>Buvez de l’alcool après l’allaitement, et non avant l’allaitement</a:t>
            </a:r>
            <a:endParaRPr lang="fr-CA" sz="1100" dirty="0">
              <a:latin typeface="Arial" panose="020B0604020202020204" pitchFamily="34" charset="0"/>
              <a:cs typeface="Arial" panose="020B0604020202020204" pitchFamily="34" charset="0"/>
            </a:endParaRPr>
          </a:p>
          <a:p>
            <a:pPr marL="342900" indent="-342900">
              <a:spcAft>
                <a:spcPts val="1000"/>
              </a:spcAft>
              <a:buClr>
                <a:srgbClr val="0070C0"/>
              </a:buClr>
              <a:buFont typeface="Arial" panose="020B0604020202020204" pitchFamily="34" charset="0"/>
              <a:buChar char="•"/>
              <a:defRPr/>
            </a:pPr>
            <a:r>
              <a:rPr lang="fr-FR" sz="1100" dirty="0">
                <a:latin typeface="Arial" panose="020B0604020202020204" pitchFamily="34" charset="0"/>
                <a:cs typeface="Arial" panose="020B0604020202020204" pitchFamily="34" charset="0"/>
              </a:rPr>
              <a:t>Laissez assez de temps entre la consommation d’alcool et la tétée pour que l’alcool soit éliminé de votre corps</a:t>
            </a:r>
          </a:p>
          <a:p>
            <a:pPr>
              <a:defRPr/>
            </a:pPr>
            <a:endParaRPr lang="en-CA" sz="1100" b="1" noProof="0" dirty="0">
              <a:latin typeface="Arial" panose="020B0604020202020204" pitchFamily="34" charset="0"/>
              <a:cs typeface="Arial" panose="020B0604020202020204" pitchFamily="34" charset="0"/>
            </a:endParaRPr>
          </a:p>
          <a:p>
            <a:pPr>
              <a:buFont typeface="Arial" panose="020B0604020202020204" pitchFamily="34" charset="0"/>
              <a:buNone/>
              <a:defRPr/>
            </a:pPr>
            <a:r>
              <a:rPr lang="fr-CA" sz="1100" b="1" noProof="0" dirty="0">
                <a:latin typeface="Arial" panose="020B0604020202020204" pitchFamily="34" charset="0"/>
                <a:cs typeface="Arial" panose="020B0604020202020204" pitchFamily="34" charset="0"/>
              </a:rPr>
              <a:t>À quoi correspond un verre standard?</a:t>
            </a:r>
          </a:p>
          <a:p>
            <a:pPr marL="628650" lvl="1" indent="-171450">
              <a:buFont typeface="Arial" panose="020B0604020202020204" pitchFamily="34" charset="0"/>
              <a:buChar char="•"/>
              <a:defRPr/>
            </a:pPr>
            <a:r>
              <a:rPr lang="fr-CA" sz="1100" noProof="0" dirty="0">
                <a:latin typeface="Arial" panose="020B0604020202020204" pitchFamily="34" charset="0"/>
                <a:cs typeface="Arial" panose="020B0604020202020204" pitchFamily="34" charset="0"/>
              </a:rPr>
              <a:t>Bière (5 %) : 	341 ml (12 oz)</a:t>
            </a:r>
          </a:p>
          <a:p>
            <a:pPr marL="628650" lvl="1" indent="-171450">
              <a:buFont typeface="Arial" panose="020B0604020202020204" pitchFamily="34" charset="0"/>
              <a:buChar char="•"/>
              <a:defRPr/>
            </a:pPr>
            <a:r>
              <a:rPr lang="fr-CA" sz="1100" noProof="0" dirty="0">
                <a:latin typeface="Arial" panose="020B0604020202020204" pitchFamily="34" charset="0"/>
                <a:cs typeface="Arial" panose="020B0604020202020204" pitchFamily="34" charset="0"/>
              </a:rPr>
              <a:t>Vin (12 %) : 	142 ml (5 oz)</a:t>
            </a:r>
          </a:p>
          <a:p>
            <a:pPr marL="628650" lvl="1" indent="-171450">
              <a:buFont typeface="Arial" panose="020B0604020202020204" pitchFamily="34" charset="0"/>
              <a:buChar char="•"/>
              <a:defRPr/>
            </a:pPr>
            <a:r>
              <a:rPr lang="fr-CA" sz="1100" noProof="0" dirty="0">
                <a:latin typeface="Arial" panose="020B0604020202020204" pitchFamily="34" charset="0"/>
                <a:cs typeface="Arial" panose="020B0604020202020204" pitchFamily="34" charset="0"/>
              </a:rPr>
              <a:t>Spiritueux (40 %) : 	43 ml (1,5 oz)</a:t>
            </a:r>
          </a:p>
          <a:p>
            <a:pPr marL="171450" indent="-171450">
              <a:buFont typeface="Arial" panose="020B0604020202020204" pitchFamily="34" charset="0"/>
              <a:buChar char="•"/>
              <a:defRPr/>
            </a:pPr>
            <a:endParaRPr lang="en-US" dirty="0"/>
          </a:p>
        </p:txBody>
      </p:sp>
      <p:sp>
        <p:nvSpPr>
          <p:cNvPr id="101380" name="Slide Number Placeholder 3">
            <a:extLst>
              <a:ext uri="{FF2B5EF4-FFF2-40B4-BE49-F238E27FC236}">
                <a16:creationId xmlns:a16="http://schemas.microsoft.com/office/drawing/2014/main" id="{A10BA960-AE86-4B6C-9BDC-1F0AB9CAE2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fld id="{24C05FA0-8889-4ED1-B961-89992EBB00B5}" type="slidenum">
              <a:rPr lang="fr-CA" altLang="en-US" sz="1200"/>
              <a:pPr/>
              <a:t>51</a:t>
            </a:fld>
            <a:endParaRPr lang="fr-CA" altLang="en-US" sz="1200"/>
          </a:p>
        </p:txBody>
      </p:sp>
    </p:spTree>
    <p:extLst>
      <p:ext uri="{BB962C8B-B14F-4D97-AF65-F5344CB8AC3E}">
        <p14:creationId xmlns:p14="http://schemas.microsoft.com/office/powerpoint/2010/main" val="21404779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5C582AB9-EB6C-499F-8820-01D62BDE862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6909995D-1F21-4312-BA75-35CD942EEF9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r>
              <a:rPr lang="fr-CA" sz="1100" b="1" dirty="0">
                <a:latin typeface="Arial" panose="020B0604020202020204" pitchFamily="34" charset="0"/>
                <a:cs typeface="Arial" panose="020B0604020202020204" pitchFamily="34" charset="0"/>
              </a:rPr>
              <a:t>Tabac et vapotage</a:t>
            </a:r>
          </a:p>
          <a:p>
            <a:endParaRPr lang="en-US" altLang="en-US" sz="1100" dirty="0">
              <a:latin typeface="Arial" panose="020B0604020202020204" pitchFamily="34" charset="0"/>
              <a:cs typeface="Arial" panose="020B0604020202020204" pitchFamily="34" charset="0"/>
            </a:endParaRPr>
          </a:p>
          <a:p>
            <a:r>
              <a:rPr lang="fr-CA" sz="1100" dirty="0">
                <a:latin typeface="Arial" panose="020B0604020202020204" pitchFamily="34" charset="0"/>
                <a:cs typeface="Arial" panose="020B0604020202020204" pitchFamily="34" charset="0"/>
              </a:rPr>
              <a:t>Fumer est nocif pour les parents et le bébé, et n’est pas recommandé. </a:t>
            </a:r>
          </a:p>
          <a:p>
            <a:endParaRPr lang="en-US" altLang="en-US" sz="1100" dirty="0">
              <a:latin typeface="Arial" panose="020B0604020202020204" pitchFamily="34" charset="0"/>
              <a:cs typeface="Arial" panose="020B0604020202020204" pitchFamily="34" charset="0"/>
            </a:endParaRPr>
          </a:p>
          <a:p>
            <a:r>
              <a:rPr lang="fr-CA" sz="1100" dirty="0">
                <a:latin typeface="Arial" panose="020B0604020202020204" pitchFamily="34" charset="0"/>
                <a:cs typeface="Arial" panose="020B0604020202020204" pitchFamily="34" charset="0"/>
              </a:rPr>
              <a:t>Les produits chimiques des cigarettes sont transmis au bébé par le lait maternel. La concentration de nicotine dans le lait maternel varie en fonction du nombre de cigarettes fumées et du temps écoulé depuis la dernière cigarette. </a:t>
            </a:r>
          </a:p>
          <a:p>
            <a:endParaRPr lang="en-US" altLang="en-US" sz="11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100" b="1" i="1" dirty="0">
                <a:latin typeface="Arial" panose="020B0604020202020204" pitchFamily="34" charset="0"/>
                <a:cs typeface="Arial" panose="020B0604020202020204" pitchFamily="34" charset="0"/>
              </a:rPr>
              <a:t>Les cigarettes électroniques sont des dispositifs à piles qui transmettent généralement de la nicotine, des arômes et d’autres substances toxiques et additifs par le biais d’un aérosol inhalé. On sait peu de choses sur les effets de l’utilisation de la cigarette électronique par la mère sur la santé du nourrisson.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100" dirty="0">
              <a:latin typeface="Arial" panose="020B0604020202020204" pitchFamily="34" charset="0"/>
              <a:cs typeface="Arial" panose="020B0604020202020204" pitchFamily="34" charset="0"/>
            </a:endParaRPr>
          </a:p>
          <a:p>
            <a:r>
              <a:rPr lang="fr-CA" sz="1100" dirty="0">
                <a:latin typeface="Arial" panose="020B0604020202020204" pitchFamily="34" charset="0"/>
                <a:cs typeface="Arial" panose="020B0604020202020204" pitchFamily="34" charset="0"/>
              </a:rPr>
              <a:t>Fumer peut également nuire à la production de lait et peut conduire à un sevrage précoce.</a:t>
            </a:r>
          </a:p>
          <a:p>
            <a:endParaRPr lang="en-US" altLang="en-US" sz="11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100" dirty="0">
                <a:latin typeface="Arial" panose="020B0604020202020204" pitchFamily="34" charset="0"/>
                <a:cs typeface="Arial" panose="020B0604020202020204" pitchFamily="34" charset="0"/>
              </a:rPr>
              <a:t>Santé Canada rapporte que fumer la cigarette augmente le risque de syndrome de mort subite du nourrisson (SMSN) chez les bébés. </a:t>
            </a:r>
            <a:r>
              <a:rPr lang="fr-CA" sz="1200" b="1" kern="1200" dirty="0">
                <a:solidFill>
                  <a:schemeClr val="tx1"/>
                </a:solidFill>
                <a:effectLst/>
                <a:latin typeface="+mn-lt"/>
                <a:ea typeface="+mn-ea"/>
                <a:cs typeface="+mn-cs"/>
              </a:rPr>
              <a:t>Cliquez sur le lien dans la diapositive.</a:t>
            </a:r>
            <a:endParaRPr lang="en-CA" sz="1200" b="1" kern="1200" dirty="0">
              <a:solidFill>
                <a:schemeClr val="tx1"/>
              </a:solidFill>
              <a:effectLst/>
              <a:latin typeface="+mn-lt"/>
              <a:ea typeface="+mn-ea"/>
              <a:cs typeface="+mn-cs"/>
            </a:endParaRPr>
          </a:p>
          <a:p>
            <a:r>
              <a:rPr lang="fr-CA" sz="1100" b="1" dirty="0">
                <a:latin typeface="Arial" panose="020B0604020202020204" pitchFamily="34" charset="0"/>
                <a:cs typeface="Arial" panose="020B0604020202020204" pitchFamily="34" charset="0"/>
              </a:rPr>
              <a:t> </a:t>
            </a:r>
            <a:endParaRPr lang="en-US" altLang="en-US" sz="1100" b="1" dirty="0">
              <a:latin typeface="Arial" panose="020B0604020202020204" pitchFamily="34" charset="0"/>
              <a:cs typeface="Arial" panose="020B0604020202020204" pitchFamily="34" charset="0"/>
            </a:endParaRPr>
          </a:p>
          <a:p>
            <a:r>
              <a:rPr lang="fr-CA" sz="1100" dirty="0">
                <a:latin typeface="Arial" panose="020B0604020202020204" pitchFamily="34" charset="0"/>
                <a:cs typeface="Arial" panose="020B0604020202020204" pitchFamily="34" charset="0"/>
              </a:rPr>
              <a:t>Si vous fumez et que vous n’êtes pas en mesure d’arrêter, cela ne signifie </a:t>
            </a:r>
            <a:r>
              <a:rPr lang="fr-CA" sz="1100" b="1" dirty="0">
                <a:latin typeface="Arial" panose="020B0604020202020204" pitchFamily="34" charset="0"/>
                <a:cs typeface="Arial" panose="020B0604020202020204" pitchFamily="34" charset="0"/>
              </a:rPr>
              <a:t>pas</a:t>
            </a:r>
            <a:r>
              <a:rPr lang="fr-CA" sz="1100" dirty="0">
                <a:latin typeface="Arial" panose="020B0604020202020204" pitchFamily="34" charset="0"/>
                <a:cs typeface="Arial" panose="020B0604020202020204" pitchFamily="34" charset="0"/>
              </a:rPr>
              <a:t> que vous ne devez pas allaiter. Il est préférable que le bébé reçoive les anticorps du lait maternel pour stimuler son système immunitaire,  qui le protègent contre les allergies, les maladies, etc. plutôt que de lui retirer ce bénéfice en ne l’allaitant pas. </a:t>
            </a:r>
          </a:p>
          <a:p>
            <a:endParaRPr lang="en-US" altLang="en-US" sz="1100" dirty="0">
              <a:latin typeface="Arial" panose="020B0604020202020204" pitchFamily="34" charset="0"/>
              <a:cs typeface="Arial" panose="020B0604020202020204" pitchFamily="34" charset="0"/>
            </a:endParaRPr>
          </a:p>
          <a:p>
            <a:r>
              <a:rPr lang="fr-CA" sz="1100" dirty="0">
                <a:latin typeface="Arial" panose="020B0604020202020204" pitchFamily="34" charset="0"/>
                <a:cs typeface="Arial" panose="020B0604020202020204" pitchFamily="34" charset="0"/>
              </a:rPr>
              <a:t>Il serait préférable d’arrêter de fumer, ou de réduire la quantité de cigarettes fumées, pour la santé de tous. Si vous fumez, attendez juste après avoir allaité pour fumer.</a:t>
            </a:r>
          </a:p>
          <a:p>
            <a:endParaRPr lang="en-US" altLang="en-US" sz="1100" dirty="0">
              <a:latin typeface="Arial" panose="020B0604020202020204" pitchFamily="34" charset="0"/>
              <a:cs typeface="Arial" panose="020B0604020202020204" pitchFamily="34" charset="0"/>
            </a:endParaRPr>
          </a:p>
          <a:p>
            <a:r>
              <a:rPr lang="fr-CA" sz="1100" dirty="0">
                <a:latin typeface="Arial" panose="020B0604020202020204" pitchFamily="34" charset="0"/>
                <a:cs typeface="Arial" panose="020B0604020202020204" pitchFamily="34" charset="0"/>
              </a:rPr>
              <a:t>La fumée secondaire est également dangereuse pour le bébé. C’est votre travail de parents de protéger votre bébé de la fumée secondaire. Vous ne devez pas hésiter à demander aux gens de fumer à l’extérieur et de ne pas les laisser tenir le bébé jusqu’à ce qu’ils changent de vêtements et se lavent les mains.</a:t>
            </a:r>
          </a:p>
          <a:p>
            <a:endParaRPr lang="en-US" altLang="en-US" dirty="0"/>
          </a:p>
        </p:txBody>
      </p:sp>
      <p:sp>
        <p:nvSpPr>
          <p:cNvPr id="103428" name="Slide Number Placeholder 3">
            <a:extLst>
              <a:ext uri="{FF2B5EF4-FFF2-40B4-BE49-F238E27FC236}">
                <a16:creationId xmlns:a16="http://schemas.microsoft.com/office/drawing/2014/main" id="{85F210A9-438B-4C1A-BD0D-BE635E72BF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fld id="{360C0254-BE57-4CDF-9AAB-CAF687F82BFE}" type="slidenum">
              <a:rPr lang="fr-CA" altLang="en-US" sz="1200"/>
              <a:pPr/>
              <a:t>52</a:t>
            </a:fld>
            <a:endParaRPr lang="fr-CA" altLang="en-US" sz="12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16D1D8E1-3D48-4099-BF0D-9C0872580F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a:extLst>
              <a:ext uri="{FF2B5EF4-FFF2-40B4-BE49-F238E27FC236}">
                <a16:creationId xmlns:a16="http://schemas.microsoft.com/office/drawing/2014/main" id="{47E025D7-0645-4274-8285-A868382B5E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r>
              <a:rPr lang="fr-CA" sz="1100" b="1" dirty="0">
                <a:latin typeface="Arial" panose="020B0604020202020204" pitchFamily="34" charset="0"/>
                <a:cs typeface="Arial" panose="020B0604020202020204" pitchFamily="34" charset="0"/>
              </a:rPr>
              <a:t>Cannabis</a:t>
            </a:r>
          </a:p>
          <a:p>
            <a:endParaRPr lang="en-US" altLang="en-US" sz="1100" dirty="0">
              <a:latin typeface="Arial" panose="020B0604020202020204" pitchFamily="34" charset="0"/>
              <a:cs typeface="Arial" panose="020B0604020202020204" pitchFamily="34" charset="0"/>
            </a:endParaRPr>
          </a:p>
          <a:p>
            <a:r>
              <a:rPr lang="fr-CA" sz="1100" dirty="0">
                <a:latin typeface="Arial" panose="020B0604020202020204" pitchFamily="34" charset="0"/>
                <a:cs typeface="Arial" panose="020B0604020202020204" pitchFamily="34" charset="0"/>
              </a:rPr>
              <a:t>La recommandation actuelle concernant l’usage de cannabis est d’arrêter la consommation sous toutes ses formes, pendant la grossesse et l’allaitement.</a:t>
            </a:r>
          </a:p>
          <a:p>
            <a:endParaRPr lang="en-US" altLang="en-US" sz="1100" dirty="0">
              <a:latin typeface="Arial" panose="020B0604020202020204" pitchFamily="34" charset="0"/>
              <a:cs typeface="Arial" panose="020B0604020202020204" pitchFamily="34" charset="0"/>
            </a:endParaRPr>
          </a:p>
          <a:p>
            <a:pPr>
              <a:spcBef>
                <a:spcPts val="600"/>
              </a:spcBef>
              <a:buClr>
                <a:srgbClr val="00549F"/>
              </a:buClr>
            </a:pPr>
            <a:r>
              <a:rPr lang="fr-CA" sz="1100" dirty="0">
                <a:latin typeface="Arial" panose="020B0604020202020204" pitchFamily="34" charset="0"/>
                <a:cs typeface="Arial" panose="020B0604020202020204" pitchFamily="34" charset="0"/>
              </a:rPr>
              <a:t>Il n’existe pas de quantité connue de cannabis qui est sans danger pour la grossesse et l’allaitement. Le THC du cannabis</a:t>
            </a:r>
            <a:r>
              <a:rPr lang="fr-FR" sz="1100" dirty="0">
                <a:solidFill>
                  <a:schemeClr val="tx1"/>
                </a:solidFill>
                <a:latin typeface="Arial" panose="020B0604020202020204" pitchFamily="34" charset="0"/>
                <a:cs typeface="Arial" panose="020B0604020202020204" pitchFamily="34" charset="0"/>
              </a:rPr>
              <a:t> se dépose dans le lait maternel peut se retrouver présent dans les cellules grasses et le cerveau de votre bébé pendant plusieurs semaines </a:t>
            </a:r>
          </a:p>
          <a:p>
            <a:r>
              <a:rPr lang="fr-CA" sz="1100" dirty="0">
                <a:latin typeface="Arial" panose="020B0604020202020204" pitchFamily="34" charset="0"/>
                <a:cs typeface="Arial" panose="020B0604020202020204" pitchFamily="34" charset="0"/>
              </a:rPr>
              <a:t>La fumée secondaire du cannabis peut entraîner des maladies chez les bébés et les jeunes enfants. Il n’est pas recommandé de fumer ou de vapoter du cannabis dans votre maison, autour de votre bébé ou de vos jeunes enfants.</a:t>
            </a:r>
          </a:p>
          <a:p>
            <a:endParaRPr lang="en-US" altLang="en-US" sz="1100" dirty="0">
              <a:latin typeface="Arial" panose="020B0604020202020204" pitchFamily="34" charset="0"/>
              <a:cs typeface="Arial" panose="020B0604020202020204" pitchFamily="34" charset="0"/>
            </a:endParaRPr>
          </a:p>
          <a:p>
            <a:r>
              <a:rPr lang="fr-CA" sz="1100" dirty="0">
                <a:latin typeface="Arial" panose="020B0604020202020204" pitchFamily="34" charset="0"/>
                <a:cs typeface="Arial" panose="020B0604020202020204" pitchFamily="34" charset="0"/>
              </a:rPr>
              <a:t>La consommation de cannabis, sous quelque forme qu’elle soit (comestible, fumée, vapotée), peut nuire à vos compétences parentales, à votre jugement et à votre niveau de vigilance. </a:t>
            </a:r>
          </a:p>
          <a:p>
            <a:r>
              <a:rPr lang="fr-CA" sz="1100" dirty="0">
                <a:latin typeface="Arial" panose="020B0604020202020204" pitchFamily="34" charset="0"/>
                <a:cs typeface="Arial" panose="020B0604020202020204" pitchFamily="34" charset="0"/>
              </a:rPr>
              <a:t> </a:t>
            </a:r>
          </a:p>
          <a:p>
            <a:r>
              <a:rPr lang="fr-CA" sz="1100" dirty="0">
                <a:latin typeface="Arial" panose="020B0604020202020204" pitchFamily="34" charset="0"/>
                <a:cs typeface="Arial" panose="020B0604020202020204" pitchFamily="34" charset="0"/>
              </a:rPr>
              <a:t>Si vous consommez du cannabis et que vous ne pouvez pas ou vous ne voulez pas arrêter d’en consommer, parlez-en à votre fournisseur de soins de santé primaires pour vous assurer de prendre la meilleure décision dans votre situation. </a:t>
            </a:r>
          </a:p>
          <a:p>
            <a:endParaRPr lang="en-US" altLang="en-US" sz="1100" dirty="0">
              <a:latin typeface="Arial" panose="020B0604020202020204" pitchFamily="34" charset="0"/>
              <a:cs typeface="Arial" panose="020B0604020202020204" pitchFamily="34" charset="0"/>
            </a:endParaRPr>
          </a:p>
          <a:p>
            <a:r>
              <a:rPr lang="fr-CA" sz="1100" dirty="0">
                <a:latin typeface="Arial" panose="020B0604020202020204" pitchFamily="34" charset="0"/>
                <a:cs typeface="Arial" panose="020B0604020202020204" pitchFamily="34" charset="0"/>
              </a:rPr>
              <a:t>Pour plus de renseignements sur le cannabis pendant la grossesse ou l’allaitement et ses effets à long terme, vous pouvez consulter :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100" dirty="0">
                <a:latin typeface="Arial" panose="020B0604020202020204" pitchFamily="34" charset="0"/>
                <a:cs typeface="Arial" panose="020B0604020202020204" pitchFamily="34" charset="0"/>
              </a:rPr>
              <a:t>Les risques du cannabis sur la fertilité, la grossesse, l’allaitement et le rôle parental. </a:t>
            </a:r>
            <a:r>
              <a:rPr lang="fr-CA" sz="1200" b="1" kern="1200" dirty="0">
                <a:solidFill>
                  <a:schemeClr val="tx1"/>
                </a:solidFill>
                <a:effectLst/>
                <a:latin typeface="+mn-lt"/>
                <a:ea typeface="+mn-ea"/>
                <a:cs typeface="+mn-cs"/>
              </a:rPr>
              <a:t>Cliquez sur le lien dans la diapositive.</a:t>
            </a:r>
            <a:endParaRPr lang="en-CA" sz="1200" b="1" kern="1200" dirty="0">
              <a:solidFill>
                <a:schemeClr val="tx1"/>
              </a:solidFill>
              <a:effectLst/>
              <a:latin typeface="+mn-lt"/>
              <a:ea typeface="+mn-ea"/>
              <a:cs typeface="+mn-cs"/>
            </a:endParaRPr>
          </a:p>
          <a:p>
            <a:endParaRPr lang="fr-CA" sz="1100" b="1" u="sng" dirty="0">
              <a:latin typeface="Arial" panose="020B0604020202020204" pitchFamily="34" charset="0"/>
              <a:cs typeface="Arial" panose="020B0604020202020204" pitchFamily="34" charset="0"/>
              <a:hlinkClick r:id="rId3"/>
            </a:endParaRPr>
          </a:p>
          <a:p>
            <a:endParaRPr lang="en-US" altLang="en-US" dirty="0"/>
          </a:p>
        </p:txBody>
      </p:sp>
      <p:sp>
        <p:nvSpPr>
          <p:cNvPr id="105476" name="Slide Number Placeholder 3">
            <a:extLst>
              <a:ext uri="{FF2B5EF4-FFF2-40B4-BE49-F238E27FC236}">
                <a16:creationId xmlns:a16="http://schemas.microsoft.com/office/drawing/2014/main" id="{FD75D00D-9847-4F03-8DC4-15F65F1120C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fld id="{D4371318-4ACB-478C-9019-5BBB0CBBC2EC}" type="slidenum">
              <a:rPr lang="fr-CA" altLang="en-US" sz="1200"/>
              <a:pPr/>
              <a:t>53</a:t>
            </a:fld>
            <a:endParaRPr lang="fr-CA" altLang="en-US" sz="12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fr-CA" sz="1100" b="1" i="0" dirty="0">
                <a:solidFill>
                  <a:schemeClr val="tx1"/>
                </a:solidFill>
                <a:latin typeface="Arial" panose="020B0604020202020204" pitchFamily="34" charset="0"/>
                <a:ea typeface="+mn-ea"/>
                <a:cs typeface="Arial" panose="020B0604020202020204" pitchFamily="34" charset="0"/>
              </a:rPr>
              <a:t>Mamelons douloureux</a:t>
            </a:r>
          </a:p>
          <a:p>
            <a:endParaRPr lang="en-CA" sz="1100" kern="1200" dirty="0">
              <a:solidFill>
                <a:schemeClr val="tx1"/>
              </a:solidFill>
              <a:effectLst/>
              <a:latin typeface="Arial" panose="020B0604020202020204" pitchFamily="34" charset="0"/>
              <a:ea typeface="+mn-ea"/>
              <a:cs typeface="Arial" panose="020B0604020202020204" pitchFamily="34" charset="0"/>
            </a:endParaRPr>
          </a:p>
          <a:p>
            <a:r>
              <a:rPr lang="fr-CA" sz="1100" dirty="0">
                <a:solidFill>
                  <a:schemeClr val="tx1"/>
                </a:solidFill>
                <a:latin typeface="Arial" panose="020B0604020202020204" pitchFamily="34" charset="0"/>
                <a:ea typeface="+mn-ea"/>
                <a:cs typeface="Arial" panose="020B0604020202020204" pitchFamily="34" charset="0"/>
              </a:rPr>
              <a:t>L’allaitement n’est pas censé être douloureux.  Vous pouvez sentir que votre bébé tire votre mamelon lorsqu’il tète.  Cela peut causer un petit malaise ou un petit inconfort. Cette douleur est différente de celle d’une mauvaise prise du sein et ne dure généralement que quelques secondes au début de la tétée.</a:t>
            </a:r>
          </a:p>
          <a:p>
            <a:endParaRPr lang="en-US" sz="1100" kern="1200" dirty="0">
              <a:solidFill>
                <a:schemeClr val="tx1"/>
              </a:solidFill>
              <a:effectLst/>
              <a:latin typeface="Arial" panose="020B0604020202020204" pitchFamily="34" charset="0"/>
              <a:ea typeface="+mn-ea"/>
              <a:cs typeface="Arial" panose="020B0604020202020204" pitchFamily="34" charset="0"/>
            </a:endParaRPr>
          </a:p>
          <a:p>
            <a:r>
              <a:rPr lang="fr-CA" sz="1100" dirty="0">
                <a:solidFill>
                  <a:schemeClr val="tx1"/>
                </a:solidFill>
                <a:latin typeface="Arial" panose="020B0604020202020204" pitchFamily="34" charset="0"/>
                <a:ea typeface="+mn-ea"/>
                <a:cs typeface="Arial" panose="020B0604020202020204" pitchFamily="34" charset="0"/>
              </a:rPr>
              <a:t>La cause la plus fréquente des mamelons douloureux est une mauvaise prise du sein.</a:t>
            </a:r>
          </a:p>
          <a:p>
            <a:r>
              <a:rPr lang="fr-CA" sz="1100" dirty="0">
                <a:solidFill>
                  <a:schemeClr val="tx1"/>
                </a:solidFill>
                <a:latin typeface="Arial" panose="020B0604020202020204" pitchFamily="34" charset="0"/>
                <a:ea typeface="+mn-ea"/>
                <a:cs typeface="Arial" panose="020B0604020202020204" pitchFamily="34" charset="0"/>
              </a:rPr>
              <a:t> </a:t>
            </a:r>
          </a:p>
          <a:p>
            <a:r>
              <a:rPr lang="fr-CA" sz="1100" b="1" dirty="0">
                <a:solidFill>
                  <a:schemeClr val="tx1"/>
                </a:solidFill>
                <a:latin typeface="Arial" panose="020B0604020202020204" pitchFamily="34" charset="0"/>
                <a:ea typeface="+mn-ea"/>
                <a:cs typeface="Arial" panose="020B0604020202020204" pitchFamily="34" charset="0"/>
              </a:rPr>
              <a:t>Signes et symptômes :</a:t>
            </a:r>
          </a:p>
          <a:p>
            <a:endParaRPr lang="en-CA" sz="1100" kern="1200" dirty="0">
              <a:solidFill>
                <a:schemeClr val="tx1"/>
              </a:solidFill>
              <a:effectLst/>
              <a:latin typeface="Arial" panose="020B0604020202020204" pitchFamily="34" charset="0"/>
              <a:ea typeface="+mn-ea"/>
              <a:cs typeface="Arial" panose="020B0604020202020204" pitchFamily="34" charset="0"/>
            </a:endParaRPr>
          </a:p>
          <a:p>
            <a:pPr marL="628650" lvl="1" indent="-171450">
              <a:buFont typeface="Arial" panose="020B0604020202020204" pitchFamily="34" charset="0"/>
              <a:buChar char="•"/>
            </a:pPr>
            <a:r>
              <a:rPr lang="fr-CA" sz="1100" dirty="0">
                <a:solidFill>
                  <a:schemeClr val="tx1"/>
                </a:solidFill>
                <a:latin typeface="Arial" panose="020B0604020202020204" pitchFamily="34" charset="0"/>
                <a:ea typeface="+mn-ea"/>
                <a:cs typeface="Arial" panose="020B0604020202020204" pitchFamily="34" charset="0"/>
              </a:rPr>
              <a:t>Les mamelons peuvent apparaître pincés ou déformés après les tétées</a:t>
            </a:r>
          </a:p>
          <a:p>
            <a:pPr marL="628650" lvl="1" indent="-171450">
              <a:buFont typeface="Arial" panose="020B0604020202020204" pitchFamily="34" charset="0"/>
              <a:buChar char="•"/>
            </a:pPr>
            <a:r>
              <a:rPr lang="fr-CA" sz="1100" dirty="0">
                <a:solidFill>
                  <a:schemeClr val="tx1"/>
                </a:solidFill>
                <a:latin typeface="Arial" panose="020B0604020202020204" pitchFamily="34" charset="0"/>
                <a:ea typeface="+mn-ea"/>
                <a:cs typeface="Arial" panose="020B0604020202020204" pitchFamily="34" charset="0"/>
              </a:rPr>
              <a:t>Les mamelons peuvent être blessés ou saigner</a:t>
            </a:r>
          </a:p>
          <a:p>
            <a:r>
              <a:rPr lang="fr-CA" sz="1100" dirty="0">
                <a:solidFill>
                  <a:schemeClr val="tx1"/>
                </a:solidFill>
                <a:latin typeface="Arial" panose="020B0604020202020204" pitchFamily="34" charset="0"/>
                <a:ea typeface="+mn-ea"/>
                <a:cs typeface="Arial" panose="020B0604020202020204" pitchFamily="34" charset="0"/>
              </a:rPr>
              <a:t> </a:t>
            </a:r>
          </a:p>
          <a:p>
            <a:r>
              <a:rPr lang="fr-CA" sz="1100" b="1" dirty="0">
                <a:solidFill>
                  <a:schemeClr val="tx1"/>
                </a:solidFill>
                <a:latin typeface="Arial" panose="020B0604020202020204" pitchFamily="34" charset="0"/>
                <a:ea typeface="+mn-ea"/>
                <a:cs typeface="Arial" panose="020B0604020202020204" pitchFamily="34" charset="0"/>
              </a:rPr>
              <a:t>Moyens pour prévenir les mamelons douloureux :</a:t>
            </a:r>
          </a:p>
          <a:p>
            <a:endParaRPr lang="en-CA" sz="11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fr-CA" sz="1100" dirty="0">
                <a:solidFill>
                  <a:schemeClr val="tx1"/>
                </a:solidFill>
                <a:latin typeface="Arial" panose="020B0604020202020204" pitchFamily="34" charset="0"/>
                <a:ea typeface="+mn-ea"/>
                <a:cs typeface="Arial" panose="020B0604020202020204" pitchFamily="34" charset="0"/>
              </a:rPr>
              <a:t>Assurez-vous que votre bébé prend bien le sein à chaque tétée;</a:t>
            </a:r>
          </a:p>
          <a:p>
            <a:pPr marL="171450" lvl="0" indent="-171450">
              <a:buFont typeface="Arial" panose="020B0604020202020204" pitchFamily="34" charset="0"/>
              <a:buChar char="•"/>
            </a:pPr>
            <a:r>
              <a:rPr lang="fr-CA" sz="1100" dirty="0">
                <a:solidFill>
                  <a:schemeClr val="tx1"/>
                </a:solidFill>
                <a:latin typeface="Arial" panose="020B0604020202020204" pitchFamily="34" charset="0"/>
                <a:ea typeface="+mn-ea"/>
                <a:cs typeface="Arial" panose="020B0604020202020204" pitchFamily="34" charset="0"/>
              </a:rPr>
              <a:t>Assurez-vous que sa bouche est grande ouverte et qu’il est profondément accroché à l’aréole;</a:t>
            </a:r>
          </a:p>
          <a:p>
            <a:pPr marL="171450" lvl="0" indent="-171450">
              <a:buFont typeface="Arial" panose="020B0604020202020204" pitchFamily="34" charset="0"/>
              <a:buChar char="•"/>
            </a:pPr>
            <a:r>
              <a:rPr lang="fr-CA" sz="1100" dirty="0">
                <a:solidFill>
                  <a:schemeClr val="tx1"/>
                </a:solidFill>
                <a:latin typeface="Arial" panose="020B0604020202020204" pitchFamily="34" charset="0"/>
                <a:ea typeface="+mn-ea"/>
                <a:cs typeface="Arial" panose="020B0604020202020204" pitchFamily="34" charset="0"/>
              </a:rPr>
              <a:t>Assurez-vous que sa langue est située sous le mamelon et que ses lèvres sont retroussées;</a:t>
            </a:r>
          </a:p>
          <a:p>
            <a:pPr marL="171450" lvl="0" indent="-171450">
              <a:buFont typeface="Arial" panose="020B0604020202020204" pitchFamily="34" charset="0"/>
              <a:buChar char="•"/>
            </a:pPr>
            <a:r>
              <a:rPr lang="fr-CA" sz="1100" dirty="0">
                <a:solidFill>
                  <a:schemeClr val="tx1"/>
                </a:solidFill>
                <a:latin typeface="Arial" panose="020B0604020202020204" pitchFamily="34" charset="0"/>
                <a:ea typeface="+mn-ea"/>
                <a:cs typeface="Arial" panose="020B0604020202020204" pitchFamily="34" charset="0"/>
              </a:rPr>
              <a:t>Assurez-vous que sa tête est penchée vers l’arrière pour qu’il puisse ouvrir la bouche grande;</a:t>
            </a:r>
          </a:p>
          <a:p>
            <a:pPr marL="171450" lvl="0" indent="-171450">
              <a:buFont typeface="Arial" panose="020B0604020202020204" pitchFamily="34" charset="0"/>
              <a:buChar char="•"/>
            </a:pPr>
            <a:r>
              <a:rPr lang="fr-CA" sz="1100" dirty="0">
                <a:solidFill>
                  <a:schemeClr val="tx1"/>
                </a:solidFill>
                <a:latin typeface="Arial" panose="020B0604020202020204" pitchFamily="34" charset="0"/>
                <a:ea typeface="+mn-ea"/>
                <a:cs typeface="Arial" panose="020B0604020202020204" pitchFamily="34" charset="0"/>
              </a:rPr>
              <a:t>Assurez-vous que votre main est placée loin de la zone du mamelon et que vos doigts ne touche pas à la joue, ni aux lèvres de votre bébé.</a:t>
            </a:r>
          </a:p>
          <a:p>
            <a:r>
              <a:rPr lang="fr-CA" sz="1100" dirty="0">
                <a:solidFill>
                  <a:schemeClr val="tx1"/>
                </a:solidFill>
                <a:latin typeface="Arial" panose="020B0604020202020204" pitchFamily="34" charset="0"/>
                <a:ea typeface="+mn-ea"/>
                <a:cs typeface="Arial" panose="020B0604020202020204" pitchFamily="34" charset="0"/>
              </a:rPr>
              <a:t> </a:t>
            </a:r>
          </a:p>
          <a:p>
            <a:r>
              <a:rPr lang="fr-CA" sz="1100" b="1" dirty="0">
                <a:solidFill>
                  <a:schemeClr val="tx1"/>
                </a:solidFill>
                <a:latin typeface="Arial" panose="020B0604020202020204" pitchFamily="34" charset="0"/>
                <a:ea typeface="+mn-ea"/>
                <a:cs typeface="Arial" panose="020B0604020202020204" pitchFamily="34" charset="0"/>
              </a:rPr>
              <a:t>Pour aider à soulager la douleur:</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100" dirty="0">
                <a:solidFill>
                  <a:schemeClr val="tx1"/>
                </a:solidFill>
                <a:latin typeface="Arial" panose="020B0604020202020204" pitchFamily="34" charset="0"/>
                <a:ea typeface="+mn-ea"/>
                <a:cs typeface="Arial" panose="020B0604020202020204" pitchFamily="34" charset="0"/>
              </a:rPr>
              <a:t>Le lait maternel exprimé peut être étendu sur les mamelons après la tétée et laissé à sécher à l’air libre;</a:t>
            </a:r>
          </a:p>
          <a:p>
            <a:r>
              <a:rPr lang="fr-CA" sz="1100" dirty="0">
                <a:solidFill>
                  <a:schemeClr val="tx1"/>
                </a:solidFill>
                <a:latin typeface="Arial" panose="020B0604020202020204" pitchFamily="34" charset="0"/>
                <a:ea typeface="+mn-ea"/>
                <a:cs typeface="Arial" panose="020B0604020202020204" pitchFamily="34" charset="0"/>
              </a:rPr>
              <a:t>Gardez vos mamelons secs et changez vos compresses dès qu’elles sont humides;</a:t>
            </a:r>
          </a:p>
          <a:p>
            <a:r>
              <a:rPr lang="fr-CA" sz="1100" dirty="0">
                <a:solidFill>
                  <a:schemeClr val="tx1"/>
                </a:solidFill>
                <a:latin typeface="Arial" panose="020B0604020202020204" pitchFamily="34" charset="0"/>
                <a:ea typeface="+mn-ea"/>
                <a:cs typeface="Arial" panose="020B0604020202020204" pitchFamily="34" charset="0"/>
              </a:rPr>
              <a:t>Offrez le sein moins douloureux en premier jusqu’à ce que vous vous sentiez mieux;</a:t>
            </a:r>
          </a:p>
          <a:p>
            <a:r>
              <a:rPr lang="fr-CA" sz="1100" dirty="0">
                <a:solidFill>
                  <a:schemeClr val="tx1"/>
                </a:solidFill>
                <a:latin typeface="Arial" panose="020B0604020202020204" pitchFamily="34" charset="0"/>
                <a:ea typeface="+mn-ea"/>
                <a:cs typeface="Arial" panose="020B0604020202020204" pitchFamily="34" charset="0"/>
              </a:rPr>
              <a:t>Essayez d’autres positions d’allaitement;</a:t>
            </a:r>
          </a:p>
          <a:p>
            <a:r>
              <a:rPr lang="fr-CA" sz="1100" dirty="0">
                <a:solidFill>
                  <a:schemeClr val="tx1"/>
                </a:solidFill>
                <a:latin typeface="Arial" panose="020B0604020202020204" pitchFamily="34" charset="0"/>
                <a:ea typeface="+mn-ea"/>
                <a:cs typeface="Arial" panose="020B0604020202020204" pitchFamily="34" charset="0"/>
              </a:rPr>
              <a:t>Si vous allaitez en position assise, soutenez votre sein pendant l’allaitement;</a:t>
            </a:r>
          </a:p>
          <a:p>
            <a:r>
              <a:rPr lang="fr-CA" sz="1100" dirty="0">
                <a:solidFill>
                  <a:schemeClr val="tx1"/>
                </a:solidFill>
                <a:latin typeface="Arial" panose="020B0604020202020204" pitchFamily="34" charset="0"/>
                <a:ea typeface="+mn-ea"/>
                <a:cs typeface="Arial" panose="020B0604020202020204" pitchFamily="34" charset="0"/>
              </a:rPr>
              <a:t>Si la douleur n’a pas diminué au bout de 24 heures, consultez un professionnel de la santé.</a:t>
            </a:r>
          </a:p>
          <a:p>
            <a:endParaRPr lang="en-US" sz="1100" kern="1200" dirty="0">
              <a:solidFill>
                <a:schemeClr val="tx1"/>
              </a:solidFill>
              <a:effectLst/>
              <a:latin typeface="Arial" panose="020B0604020202020204" pitchFamily="34" charset="0"/>
              <a:ea typeface="+mn-ea"/>
              <a:cs typeface="Arial" panose="020B0604020202020204" pitchFamily="34" charset="0"/>
            </a:endParaRPr>
          </a:p>
          <a:p>
            <a:endParaRPr lang="en-CA" dirty="0"/>
          </a:p>
        </p:txBody>
      </p:sp>
      <p:sp>
        <p:nvSpPr>
          <p:cNvPr id="4" name="Slide Number Placeholder 3"/>
          <p:cNvSpPr>
            <a:spLocks noGrp="1"/>
          </p:cNvSpPr>
          <p:nvPr>
            <p:ph type="sldNum" sz="quarter" idx="5"/>
          </p:nvPr>
        </p:nvSpPr>
        <p:spPr/>
        <p:txBody>
          <a:bodyPr/>
          <a:lstStyle/>
          <a:p>
            <a:pPr>
              <a:defRPr/>
            </a:pPr>
            <a:fld id="{33B315B3-A66E-45B3-8F91-52DE0A742B1D}" type="slidenum">
              <a:rPr lang="fr-CA" altLang="en-US" smtClean="0"/>
              <a:pPr>
                <a:defRPr/>
              </a:pPr>
              <a:t>54</a:t>
            </a:fld>
            <a:endParaRPr lang="fr-CA" altLang="en-US"/>
          </a:p>
        </p:txBody>
      </p:sp>
    </p:spTree>
    <p:extLst>
      <p:ext uri="{BB962C8B-B14F-4D97-AF65-F5344CB8AC3E}">
        <p14:creationId xmlns:p14="http://schemas.microsoft.com/office/powerpoint/2010/main" val="19905923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fr-CA" sz="1100" b="1" dirty="0">
                <a:solidFill>
                  <a:schemeClr val="tx1"/>
                </a:solidFill>
                <a:latin typeface="Arial" panose="020B0604020202020204" pitchFamily="34" charset="0"/>
                <a:ea typeface="+mn-ea"/>
                <a:cs typeface="Arial" panose="020B0604020202020204" pitchFamily="34" charset="0"/>
              </a:rPr>
              <a:t>Engorgement</a:t>
            </a:r>
          </a:p>
          <a:p>
            <a:endParaRPr lang="en-US" sz="1100" kern="1200" dirty="0">
              <a:solidFill>
                <a:schemeClr val="tx1"/>
              </a:solidFill>
              <a:effectLst/>
              <a:latin typeface="Arial" panose="020B0604020202020204" pitchFamily="34" charset="0"/>
              <a:ea typeface="+mn-ea"/>
              <a:cs typeface="Arial" panose="020B0604020202020204" pitchFamily="34" charset="0"/>
            </a:endParaRPr>
          </a:p>
          <a:p>
            <a:r>
              <a:rPr lang="fr-CA" sz="1100" dirty="0">
                <a:solidFill>
                  <a:schemeClr val="tx1"/>
                </a:solidFill>
                <a:latin typeface="Arial" panose="020B0604020202020204" pitchFamily="34" charset="0"/>
                <a:ea typeface="+mn-ea"/>
                <a:cs typeface="Arial" panose="020B0604020202020204" pitchFamily="34" charset="0"/>
              </a:rPr>
              <a:t>L’engorgement fait référence à un sein trop plein, au point d’être dur. Ce problème peut se produire de trois à six jours après la naissance si le bébé n’est pas capable de vider le sein efficacement, ou à tout moment lorsque les seins ne sont pas bien vidés. </a:t>
            </a:r>
          </a:p>
          <a:p>
            <a:r>
              <a:rPr lang="fr-CA" sz="1100" dirty="0">
                <a:solidFill>
                  <a:schemeClr val="tx1"/>
                </a:solidFill>
                <a:latin typeface="Arial" panose="020B0604020202020204" pitchFamily="34" charset="0"/>
                <a:ea typeface="+mn-ea"/>
                <a:cs typeface="Arial" panose="020B0604020202020204" pitchFamily="34" charset="0"/>
              </a:rPr>
              <a:t> </a:t>
            </a:r>
          </a:p>
          <a:p>
            <a:r>
              <a:rPr lang="fr-CA" sz="1100" b="1" dirty="0">
                <a:solidFill>
                  <a:schemeClr val="tx1"/>
                </a:solidFill>
                <a:latin typeface="Arial" panose="020B0604020202020204" pitchFamily="34" charset="0"/>
                <a:ea typeface="+mn-ea"/>
                <a:cs typeface="Arial" panose="020B0604020202020204" pitchFamily="34" charset="0"/>
              </a:rPr>
              <a:t>Signe et symptômes :</a:t>
            </a:r>
          </a:p>
          <a:p>
            <a:endParaRPr lang="en-CA" sz="1100" kern="1200" dirty="0">
              <a:solidFill>
                <a:schemeClr val="tx1"/>
              </a:solidFill>
              <a:effectLst/>
              <a:latin typeface="Arial" panose="020B0604020202020204" pitchFamily="34" charset="0"/>
              <a:ea typeface="+mn-ea"/>
              <a:cs typeface="Arial" panose="020B0604020202020204" pitchFamily="34" charset="0"/>
            </a:endParaRPr>
          </a:p>
          <a:p>
            <a:pPr marL="628650" lvl="1" indent="-171450">
              <a:buFont typeface="Arial" panose="020B0604020202020204" pitchFamily="34" charset="0"/>
              <a:buChar char="•"/>
            </a:pPr>
            <a:r>
              <a:rPr lang="fr-CA" sz="1100" dirty="0">
                <a:solidFill>
                  <a:schemeClr val="tx1"/>
                </a:solidFill>
                <a:latin typeface="Arial" panose="020B0604020202020204" pitchFamily="34" charset="0"/>
                <a:ea typeface="+mn-ea"/>
                <a:cs typeface="Arial" panose="020B0604020202020204" pitchFamily="34" charset="0"/>
              </a:rPr>
              <a:t>Seins lourds, volumineux et durs;</a:t>
            </a:r>
          </a:p>
          <a:p>
            <a:pPr marL="628650" lvl="1" indent="-171450">
              <a:buFont typeface="Arial" panose="020B0604020202020204" pitchFamily="34" charset="0"/>
              <a:buChar char="•"/>
            </a:pPr>
            <a:r>
              <a:rPr lang="fr-CA" sz="1100" dirty="0">
                <a:solidFill>
                  <a:schemeClr val="tx1"/>
                </a:solidFill>
                <a:latin typeface="Arial" panose="020B0604020202020204" pitchFamily="34" charset="0"/>
                <a:ea typeface="+mn-ea"/>
                <a:cs typeface="Arial" panose="020B0604020202020204" pitchFamily="34" charset="0"/>
              </a:rPr>
              <a:t>Douleur généralisée;</a:t>
            </a:r>
          </a:p>
          <a:p>
            <a:pPr marL="628650" lvl="1" indent="-171450">
              <a:buFont typeface="Arial" panose="020B0604020202020204" pitchFamily="34" charset="0"/>
              <a:buChar char="•"/>
            </a:pPr>
            <a:r>
              <a:rPr lang="fr-CA" sz="1100" dirty="0">
                <a:solidFill>
                  <a:schemeClr val="tx1"/>
                </a:solidFill>
                <a:latin typeface="Arial" panose="020B0604020202020204" pitchFamily="34" charset="0"/>
                <a:ea typeface="+mn-ea"/>
                <a:cs typeface="Arial" panose="020B0604020202020204" pitchFamily="34" charset="0"/>
              </a:rPr>
              <a:t>Rougeur partout sur le ou les seins</a:t>
            </a:r>
          </a:p>
          <a:p>
            <a:pPr marL="628650" lvl="1" indent="-171450">
              <a:buFont typeface="Arial" panose="020B0604020202020204" pitchFamily="34" charset="0"/>
              <a:buChar char="•"/>
            </a:pPr>
            <a:r>
              <a:rPr lang="fr-CA" sz="1100" dirty="0">
                <a:solidFill>
                  <a:schemeClr val="tx1"/>
                </a:solidFill>
                <a:latin typeface="Arial" panose="020B0604020202020204" pitchFamily="34" charset="0"/>
                <a:ea typeface="+mn-ea"/>
                <a:cs typeface="Arial" panose="020B0604020202020204" pitchFamily="34" charset="0"/>
              </a:rPr>
              <a:t>Une fièvre </a:t>
            </a:r>
            <a:r>
              <a:rPr lang="fr-CA" sz="1100" i="1" dirty="0">
                <a:solidFill>
                  <a:schemeClr val="tx1"/>
                </a:solidFill>
                <a:latin typeface="Arial" panose="020B0604020202020204" pitchFamily="34" charset="0"/>
                <a:ea typeface="+mn-ea"/>
                <a:cs typeface="Arial" panose="020B0604020202020204" pitchFamily="34" charset="0"/>
              </a:rPr>
              <a:t>légère </a:t>
            </a:r>
            <a:r>
              <a:rPr lang="fr-CA" sz="1100" dirty="0">
                <a:solidFill>
                  <a:schemeClr val="tx1"/>
                </a:solidFill>
                <a:latin typeface="Arial" panose="020B0604020202020204" pitchFamily="34" charset="0"/>
                <a:ea typeface="+mn-ea"/>
                <a:cs typeface="Arial" panose="020B0604020202020204" pitchFamily="34" charset="0"/>
              </a:rPr>
              <a:t>(inférieure à 38,5</a:t>
            </a:r>
            <a:r>
              <a:rPr lang="fr-CA" sz="1100" baseline="30000" dirty="0">
                <a:solidFill>
                  <a:schemeClr val="tx1"/>
                </a:solidFill>
                <a:latin typeface="Arial" panose="020B0604020202020204" pitchFamily="34" charset="0"/>
                <a:ea typeface="+mn-ea"/>
                <a:cs typeface="Arial" panose="020B0604020202020204" pitchFamily="34" charset="0"/>
              </a:rPr>
              <a:t> </a:t>
            </a:r>
            <a:r>
              <a:rPr lang="fr-CA" sz="1100" baseline="30000" dirty="0" err="1">
                <a:solidFill>
                  <a:schemeClr val="tx1"/>
                </a:solidFill>
                <a:latin typeface="Arial" panose="020B0604020202020204" pitchFamily="34" charset="0"/>
                <a:ea typeface="+mn-ea"/>
                <a:cs typeface="Arial" panose="020B0604020202020204" pitchFamily="34" charset="0"/>
              </a:rPr>
              <a:t>o</a:t>
            </a:r>
            <a:r>
              <a:rPr lang="fr-CA" sz="1100" dirty="0" err="1">
                <a:solidFill>
                  <a:schemeClr val="tx1"/>
                </a:solidFill>
                <a:latin typeface="Arial" panose="020B0604020202020204" pitchFamily="34" charset="0"/>
                <a:ea typeface="+mn-ea"/>
                <a:cs typeface="Arial" panose="020B0604020202020204" pitchFamily="34" charset="0"/>
              </a:rPr>
              <a:t>C</a:t>
            </a:r>
            <a:r>
              <a:rPr lang="fr-CA" sz="1100" dirty="0">
                <a:solidFill>
                  <a:schemeClr val="tx1"/>
                </a:solidFill>
                <a:latin typeface="Arial" panose="020B0604020202020204" pitchFamily="34" charset="0"/>
                <a:ea typeface="+mn-ea"/>
                <a:cs typeface="Arial" panose="020B0604020202020204" pitchFamily="34" charset="0"/>
              </a:rPr>
              <a:t> ou 101</a:t>
            </a:r>
            <a:r>
              <a:rPr lang="fr-CA" sz="1100" baseline="30000" dirty="0">
                <a:solidFill>
                  <a:schemeClr val="tx1"/>
                </a:solidFill>
                <a:latin typeface="Arial" panose="020B0604020202020204" pitchFamily="34" charset="0"/>
                <a:ea typeface="+mn-ea"/>
                <a:cs typeface="Arial" panose="020B0604020202020204" pitchFamily="34" charset="0"/>
              </a:rPr>
              <a:t> </a:t>
            </a:r>
            <a:r>
              <a:rPr lang="fr-CA" sz="1100" baseline="30000" dirty="0" err="1">
                <a:solidFill>
                  <a:schemeClr val="tx1"/>
                </a:solidFill>
                <a:latin typeface="Arial" panose="020B0604020202020204" pitchFamily="34" charset="0"/>
                <a:ea typeface="+mn-ea"/>
                <a:cs typeface="Arial" panose="020B0604020202020204" pitchFamily="34" charset="0"/>
              </a:rPr>
              <a:t>o</a:t>
            </a:r>
            <a:r>
              <a:rPr lang="fr-CA" sz="1100" dirty="0" err="1">
                <a:solidFill>
                  <a:schemeClr val="tx1"/>
                </a:solidFill>
                <a:latin typeface="Arial" panose="020B0604020202020204" pitchFamily="34" charset="0"/>
                <a:ea typeface="+mn-ea"/>
                <a:cs typeface="Arial" panose="020B0604020202020204" pitchFamily="34" charset="0"/>
              </a:rPr>
              <a:t>F</a:t>
            </a:r>
            <a:r>
              <a:rPr lang="fr-CA" sz="1100" dirty="0">
                <a:solidFill>
                  <a:schemeClr val="tx1"/>
                </a:solidFill>
                <a:latin typeface="Arial" panose="020B0604020202020204" pitchFamily="34" charset="0"/>
                <a:ea typeface="+mn-ea"/>
                <a:cs typeface="Arial" panose="020B0604020202020204" pitchFamily="34" charset="0"/>
              </a:rPr>
              <a:t>)</a:t>
            </a:r>
          </a:p>
          <a:p>
            <a:r>
              <a:rPr lang="fr-CA" sz="1100" b="1" dirty="0">
                <a:solidFill>
                  <a:schemeClr val="tx1"/>
                </a:solidFill>
                <a:latin typeface="Arial" panose="020B0604020202020204" pitchFamily="34" charset="0"/>
                <a:ea typeface="+mn-ea"/>
                <a:cs typeface="Arial" panose="020B0604020202020204" pitchFamily="34" charset="0"/>
              </a:rPr>
              <a:t> </a:t>
            </a:r>
          </a:p>
          <a:p>
            <a:r>
              <a:rPr lang="fr-CA" sz="1100" b="1" dirty="0">
                <a:solidFill>
                  <a:schemeClr val="tx1"/>
                </a:solidFill>
                <a:latin typeface="Arial" panose="020B0604020202020204" pitchFamily="34" charset="0"/>
                <a:ea typeface="+mn-ea"/>
                <a:cs typeface="Arial" panose="020B0604020202020204" pitchFamily="34" charset="0"/>
              </a:rPr>
              <a:t>Moyens de prévenir l’engorgement :</a:t>
            </a:r>
          </a:p>
          <a:p>
            <a:endParaRPr lang="en-CA" sz="1100" kern="1200" dirty="0">
              <a:solidFill>
                <a:schemeClr val="tx1"/>
              </a:solidFill>
              <a:effectLst/>
              <a:latin typeface="Arial" panose="020B0604020202020204" pitchFamily="34" charset="0"/>
              <a:ea typeface="+mn-ea"/>
              <a:cs typeface="Arial" panose="020B0604020202020204" pitchFamily="34" charset="0"/>
            </a:endParaRPr>
          </a:p>
          <a:p>
            <a:pPr marL="628650" lvl="1" indent="-171450">
              <a:buFont typeface="Arial" panose="020B0604020202020204" pitchFamily="34" charset="0"/>
              <a:buChar char="•"/>
            </a:pPr>
            <a:r>
              <a:rPr lang="fr-CA" sz="1100" dirty="0" err="1">
                <a:solidFill>
                  <a:schemeClr val="tx1"/>
                </a:solidFill>
                <a:latin typeface="Arial" panose="020B0604020202020204" pitchFamily="34" charset="0"/>
                <a:ea typeface="+mn-ea"/>
                <a:cs typeface="Arial" panose="020B0604020202020204" pitchFamily="34" charset="0"/>
              </a:rPr>
              <a:t>Allaitezsouvent</a:t>
            </a:r>
            <a:r>
              <a:rPr lang="fr-CA" sz="1100" dirty="0">
                <a:solidFill>
                  <a:schemeClr val="tx1"/>
                </a:solidFill>
                <a:latin typeface="Arial" panose="020B0604020202020204" pitchFamily="34" charset="0"/>
                <a:ea typeface="+mn-ea"/>
                <a:cs typeface="Arial" panose="020B0604020202020204" pitchFamily="34" charset="0"/>
              </a:rPr>
              <a:t>, sans restreindre la durée des tétées;</a:t>
            </a:r>
          </a:p>
          <a:p>
            <a:pPr marL="628650" lvl="1" indent="-171450">
              <a:buFont typeface="Arial" panose="020B0604020202020204" pitchFamily="34" charset="0"/>
              <a:buChar char="•"/>
            </a:pPr>
            <a:r>
              <a:rPr lang="fr-CA" sz="1100" dirty="0">
                <a:solidFill>
                  <a:schemeClr val="tx1"/>
                </a:solidFill>
                <a:latin typeface="Arial" panose="020B0604020202020204" pitchFamily="34" charset="0"/>
                <a:ea typeface="+mn-ea"/>
                <a:cs typeface="Arial" panose="020B0604020202020204" pitchFamily="34" charset="0"/>
              </a:rPr>
              <a:t>Offrez les deux seins à chaque tétée;</a:t>
            </a:r>
          </a:p>
          <a:p>
            <a:pPr marL="628650" lvl="1" indent="-171450">
              <a:buFont typeface="Arial" panose="020B0604020202020204" pitchFamily="34" charset="0"/>
              <a:buChar char="•"/>
            </a:pPr>
            <a:r>
              <a:rPr lang="fr-CA" sz="1100" dirty="0">
                <a:solidFill>
                  <a:schemeClr val="tx1"/>
                </a:solidFill>
                <a:latin typeface="Arial" panose="020B0604020202020204" pitchFamily="34" charset="0"/>
                <a:ea typeface="+mn-ea"/>
                <a:cs typeface="Arial" panose="020B0604020202020204" pitchFamily="34" charset="0"/>
              </a:rPr>
              <a:t>Assurez-vous que votre bébé prend bien le sein et est bien positionné;</a:t>
            </a:r>
          </a:p>
          <a:p>
            <a:pPr marL="628650" lvl="1" indent="-171450">
              <a:buFont typeface="Arial" panose="020B0604020202020204" pitchFamily="34" charset="0"/>
              <a:buChar char="•"/>
            </a:pPr>
            <a:r>
              <a:rPr lang="fr-CA" sz="1100" dirty="0">
                <a:solidFill>
                  <a:schemeClr val="tx1"/>
                </a:solidFill>
                <a:latin typeface="Arial" panose="020B0604020202020204" pitchFamily="34" charset="0"/>
                <a:ea typeface="+mn-ea"/>
                <a:cs typeface="Arial" panose="020B0604020202020204" pitchFamily="34" charset="0"/>
              </a:rPr>
              <a:t>Offrez le sein des les premiers signes de faim;</a:t>
            </a:r>
          </a:p>
          <a:p>
            <a:pPr marL="628650" lvl="1" indent="-171450">
              <a:buFont typeface="Arial" panose="020B0604020202020204" pitchFamily="34" charset="0"/>
              <a:buChar char="•"/>
            </a:pPr>
            <a:r>
              <a:rPr lang="fr-CA" sz="1100" dirty="0">
                <a:solidFill>
                  <a:schemeClr val="tx1"/>
                </a:solidFill>
                <a:latin typeface="Arial" panose="020B0604020202020204" pitchFamily="34" charset="0"/>
                <a:ea typeface="+mn-ea"/>
                <a:cs typeface="Arial" panose="020B0604020202020204" pitchFamily="34" charset="0"/>
              </a:rPr>
              <a:t>Allaitez votre bébé avant que les seins ne deviennent inconfortables ou trop pleins.</a:t>
            </a:r>
          </a:p>
          <a:p>
            <a:endParaRPr lang="en-CA" sz="1100" dirty="0">
              <a:effectLst/>
              <a:latin typeface="Arial" panose="020B0604020202020204" pitchFamily="34" charset="0"/>
              <a:cs typeface="Arial" panose="020B0604020202020204" pitchFamily="34" charset="0"/>
            </a:endParaRPr>
          </a:p>
          <a:p>
            <a:r>
              <a:rPr lang="fr-FR" sz="1100" b="0" i="0" u="none" strike="noStrike" kern="1200" baseline="0" dirty="0">
                <a:solidFill>
                  <a:schemeClr val="tx1"/>
                </a:solidFill>
                <a:latin typeface="Arial" panose="020B0604020202020204" pitchFamily="34" charset="0"/>
                <a:ea typeface="+mn-ea"/>
                <a:cs typeface="Arial" panose="020B0604020202020204" pitchFamily="34" charset="0"/>
              </a:rPr>
              <a:t>Si votre bébé a de la difficulté à prendre le sein à cause de l’engorgement, exprimez un peu de lait avant la tétée. S’il est encore incapable de téter au sein, donnez-lui le lait exprimé au gobelet ou à la cuillère temporairement. N’hésitez pas à appeler pour de </a:t>
            </a:r>
            <a:r>
              <a:rPr lang="en-CA" sz="1100" b="0" i="0" u="none" strike="noStrike" kern="1200" baseline="0" dirty="0" err="1">
                <a:solidFill>
                  <a:schemeClr val="tx1"/>
                </a:solidFill>
                <a:latin typeface="Arial" panose="020B0604020202020204" pitchFamily="34" charset="0"/>
                <a:ea typeface="+mn-ea"/>
                <a:cs typeface="Arial" panose="020B0604020202020204" pitchFamily="34" charset="0"/>
              </a:rPr>
              <a:t>l’aide</a:t>
            </a:r>
            <a:r>
              <a:rPr lang="en-CA" sz="1100" b="0" i="0" u="none" strike="noStrike" kern="1200" baseline="0" dirty="0">
                <a:solidFill>
                  <a:schemeClr val="tx1"/>
                </a:solidFill>
                <a:latin typeface="Arial" panose="020B0604020202020204" pitchFamily="34" charset="0"/>
                <a:ea typeface="+mn-ea"/>
                <a:cs typeface="Arial" panose="020B0604020202020204" pitchFamily="34" charset="0"/>
              </a:rPr>
              <a:t>.</a:t>
            </a:r>
          </a:p>
          <a:p>
            <a:r>
              <a:rPr lang="fr-FR" sz="1100" b="0" i="0" u="none" strike="noStrike" kern="1200" baseline="0" dirty="0">
                <a:solidFill>
                  <a:schemeClr val="tx1"/>
                </a:solidFill>
                <a:latin typeface="Arial" panose="020B0604020202020204" pitchFamily="34" charset="0"/>
                <a:ea typeface="+mn-ea"/>
                <a:cs typeface="Arial" panose="020B0604020202020204" pitchFamily="34" charset="0"/>
              </a:rPr>
              <a:t>Entre les tétées, vous pouvez mettre de la glace sur vos seins, environ 15 minutes à la fois, pour soulager la douleur et réduire l’enflure, en prenant soin d’appliquer un linge entre la glace et votre peau.</a:t>
            </a:r>
          </a:p>
          <a:p>
            <a:endParaRPr lang="en-CA" dirty="0"/>
          </a:p>
        </p:txBody>
      </p:sp>
      <p:sp>
        <p:nvSpPr>
          <p:cNvPr id="4" name="Slide Number Placeholder 3"/>
          <p:cNvSpPr>
            <a:spLocks noGrp="1"/>
          </p:cNvSpPr>
          <p:nvPr>
            <p:ph type="sldNum" sz="quarter" idx="5"/>
          </p:nvPr>
        </p:nvSpPr>
        <p:spPr/>
        <p:txBody>
          <a:bodyPr/>
          <a:lstStyle/>
          <a:p>
            <a:pPr>
              <a:defRPr/>
            </a:pPr>
            <a:fld id="{33B315B3-A66E-45B3-8F91-52DE0A742B1D}" type="slidenum">
              <a:rPr lang="fr-CA" altLang="en-US" smtClean="0"/>
              <a:pPr>
                <a:defRPr/>
              </a:pPr>
              <a:t>55</a:t>
            </a:fld>
            <a:endParaRPr lang="fr-CA" altLang="en-US"/>
          </a:p>
        </p:txBody>
      </p:sp>
    </p:spTree>
    <p:extLst>
      <p:ext uri="{BB962C8B-B14F-4D97-AF65-F5344CB8AC3E}">
        <p14:creationId xmlns:p14="http://schemas.microsoft.com/office/powerpoint/2010/main" val="30049014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fr-CA" sz="1100" b="1" dirty="0">
                <a:solidFill>
                  <a:schemeClr val="tx1"/>
                </a:solidFill>
                <a:latin typeface="Arial" panose="020B0604020202020204" pitchFamily="34" charset="0"/>
                <a:ea typeface="+mn-ea"/>
                <a:cs typeface="Arial" panose="020B0604020202020204" pitchFamily="34" charset="0"/>
              </a:rPr>
              <a:t>Obstruction des canaux lactifères</a:t>
            </a:r>
          </a:p>
          <a:p>
            <a:endParaRPr lang="en-US" sz="1100" kern="1200" dirty="0">
              <a:solidFill>
                <a:schemeClr val="tx1"/>
              </a:solidFill>
              <a:effectLst/>
              <a:latin typeface="Arial" panose="020B0604020202020204" pitchFamily="34" charset="0"/>
              <a:ea typeface="+mn-ea"/>
              <a:cs typeface="Arial" panose="020B0604020202020204" pitchFamily="34" charset="0"/>
            </a:endParaRPr>
          </a:p>
          <a:p>
            <a:r>
              <a:rPr lang="fr-CA" sz="1100" dirty="0">
                <a:solidFill>
                  <a:schemeClr val="tx1"/>
                </a:solidFill>
                <a:latin typeface="Arial" panose="020B0604020202020204" pitchFamily="34" charset="0"/>
                <a:ea typeface="+mn-ea"/>
                <a:cs typeface="Arial" panose="020B0604020202020204" pitchFamily="34" charset="0"/>
              </a:rPr>
              <a:t>Les canaux obstrués peuvent se trouver dans n’importe quelle zone du sein où le lait ne s’est pas bien vidé. La zone peut être rouge et sensible. </a:t>
            </a:r>
          </a:p>
          <a:p>
            <a:endParaRPr lang="en-US" sz="1100" kern="1200" dirty="0">
              <a:solidFill>
                <a:schemeClr val="tx1"/>
              </a:solidFill>
              <a:effectLst/>
              <a:latin typeface="Arial" panose="020B0604020202020204" pitchFamily="34" charset="0"/>
              <a:ea typeface="+mn-ea"/>
              <a:cs typeface="Arial" panose="020B0604020202020204" pitchFamily="34" charset="0"/>
            </a:endParaRPr>
          </a:p>
          <a:p>
            <a:r>
              <a:rPr lang="fr-CA" sz="1100" dirty="0">
                <a:solidFill>
                  <a:schemeClr val="tx1"/>
                </a:solidFill>
                <a:latin typeface="Arial" panose="020B0604020202020204" pitchFamily="34" charset="0"/>
                <a:ea typeface="+mn-ea"/>
                <a:cs typeface="Arial" panose="020B0604020202020204" pitchFamily="34" charset="0"/>
              </a:rPr>
              <a:t>Il n’y a pas de cause particulière pour l’obstruction des canaux, mais elle peut se produire plus souvent chez les femmes qui ont un engorgement ou une surproduction lait. Elle peut également être causée par le stress, la fatigue, des difficultés avec les positions, une succion ou une prise du sein inefficaces, des tétées peu fréquentes, rapides ou raccourcies, ou le port de vêtements ou de soutien-gorge trop serrés qui empêchent l’écoulement du lait.</a:t>
            </a:r>
          </a:p>
          <a:p>
            <a:endParaRPr lang="en-CA" sz="1100" kern="1200" dirty="0">
              <a:solidFill>
                <a:schemeClr val="tx1"/>
              </a:solidFill>
              <a:effectLst/>
              <a:latin typeface="Arial" panose="020B0604020202020204" pitchFamily="34" charset="0"/>
              <a:ea typeface="+mn-ea"/>
              <a:cs typeface="Arial" panose="020B0604020202020204" pitchFamily="34" charset="0"/>
            </a:endParaRPr>
          </a:p>
          <a:p>
            <a:r>
              <a:rPr lang="fr-CA" sz="1100" dirty="0">
                <a:solidFill>
                  <a:schemeClr val="tx1"/>
                </a:solidFill>
                <a:latin typeface="Arial" panose="020B0604020202020204" pitchFamily="34" charset="0"/>
                <a:ea typeface="+mn-ea"/>
                <a:cs typeface="Arial" panose="020B0604020202020204" pitchFamily="34" charset="0"/>
              </a:rPr>
              <a:t>L’obstruction des canaux lactifères peut se transformer en mastite si le lait de cette zone n’est pas bien vidé.</a:t>
            </a:r>
          </a:p>
          <a:p>
            <a:endParaRPr lang="en-CA" sz="1100" kern="1200" dirty="0">
              <a:solidFill>
                <a:schemeClr val="tx1"/>
              </a:solidFill>
              <a:effectLst/>
              <a:latin typeface="Arial" panose="020B0604020202020204" pitchFamily="34" charset="0"/>
              <a:ea typeface="+mn-ea"/>
              <a:cs typeface="Arial" panose="020B0604020202020204" pitchFamily="34" charset="0"/>
            </a:endParaRPr>
          </a:p>
          <a:p>
            <a:r>
              <a:rPr lang="fr-CA" sz="1100" dirty="0">
                <a:solidFill>
                  <a:schemeClr val="tx1"/>
                </a:solidFill>
                <a:latin typeface="Arial" panose="020B0604020202020204" pitchFamily="34" charset="0"/>
                <a:ea typeface="+mn-ea"/>
                <a:cs typeface="Arial" panose="020B0604020202020204" pitchFamily="34" charset="0"/>
              </a:rPr>
              <a:t>Remarque : On peut trouver des canaux lactifères obstrués dans la région des aisselles puisqu’il y a aussi du tissu mammaire.</a:t>
            </a:r>
          </a:p>
          <a:p>
            <a:endParaRPr lang="en-US" sz="1100" b="1" kern="1200" dirty="0">
              <a:solidFill>
                <a:schemeClr val="tx1"/>
              </a:solidFill>
              <a:effectLst/>
              <a:latin typeface="Arial" panose="020B0604020202020204" pitchFamily="34" charset="0"/>
              <a:ea typeface="+mn-ea"/>
              <a:cs typeface="Arial" panose="020B0604020202020204" pitchFamily="34" charset="0"/>
            </a:endParaRPr>
          </a:p>
          <a:p>
            <a:r>
              <a:rPr lang="fr-CA" sz="1100" b="1" dirty="0">
                <a:solidFill>
                  <a:schemeClr val="tx1"/>
                </a:solidFill>
                <a:latin typeface="Arial" panose="020B0604020202020204" pitchFamily="34" charset="0"/>
                <a:ea typeface="+mn-ea"/>
                <a:cs typeface="Arial" panose="020B0604020202020204" pitchFamily="34" charset="0"/>
              </a:rPr>
              <a:t>Signes et symptômes : </a:t>
            </a:r>
          </a:p>
          <a:p>
            <a:endParaRPr lang="en-CA" sz="1100" kern="1200" dirty="0">
              <a:solidFill>
                <a:schemeClr val="tx1"/>
              </a:solidFill>
              <a:effectLst/>
              <a:latin typeface="Arial" panose="020B0604020202020204" pitchFamily="34" charset="0"/>
              <a:ea typeface="+mn-ea"/>
              <a:cs typeface="Arial" panose="020B0604020202020204" pitchFamily="34" charset="0"/>
            </a:endParaRPr>
          </a:p>
          <a:p>
            <a:pPr marL="628650" lvl="1" indent="-171450">
              <a:buFont typeface="Arial" panose="020B0604020202020204" pitchFamily="34" charset="0"/>
              <a:buChar char="•"/>
            </a:pPr>
            <a:r>
              <a:rPr lang="fr-CA" sz="1100" dirty="0">
                <a:solidFill>
                  <a:schemeClr val="tx1"/>
                </a:solidFill>
                <a:latin typeface="Arial" panose="020B0604020202020204" pitchFamily="34" charset="0"/>
                <a:ea typeface="+mn-ea"/>
                <a:cs typeface="Arial" panose="020B0604020202020204" pitchFamily="34" charset="0"/>
              </a:rPr>
              <a:t>Bosse ou gonflement sur une zone de de votre sein;</a:t>
            </a:r>
          </a:p>
          <a:p>
            <a:pPr marL="628650" lvl="1" indent="-171450">
              <a:buFont typeface="Arial" panose="020B0604020202020204" pitchFamily="34" charset="0"/>
              <a:buChar char="•"/>
            </a:pPr>
            <a:r>
              <a:rPr lang="fr-CA" sz="1100" dirty="0">
                <a:solidFill>
                  <a:schemeClr val="tx1"/>
                </a:solidFill>
                <a:latin typeface="Arial" panose="020B0604020202020204" pitchFamily="34" charset="0"/>
                <a:ea typeface="+mn-ea"/>
                <a:cs typeface="Arial" panose="020B0604020202020204" pitchFamily="34" charset="0"/>
              </a:rPr>
              <a:t>Sensibilité, chaleur et rougeur;</a:t>
            </a:r>
          </a:p>
          <a:p>
            <a:pPr marL="628650" lvl="1" indent="-171450">
              <a:buFont typeface="Arial" panose="020B0604020202020204" pitchFamily="34" charset="0"/>
              <a:buChar char="•"/>
            </a:pPr>
            <a:r>
              <a:rPr lang="fr-CA" sz="1100" u="none" dirty="0">
                <a:solidFill>
                  <a:schemeClr val="tx1"/>
                </a:solidFill>
                <a:latin typeface="Arial" panose="020B0604020202020204" pitchFamily="34" charset="0"/>
                <a:ea typeface="+mn-ea"/>
                <a:cs typeface="Arial" panose="020B0604020202020204" pitchFamily="34" charset="0"/>
              </a:rPr>
              <a:t>Point blanc ou ampoule de lait au bout du mamelon, indiquant un pore du mamelon bouché.</a:t>
            </a:r>
          </a:p>
          <a:p>
            <a:pPr marL="628650" lvl="1" indent="-171450">
              <a:buFont typeface="Arial" panose="020B0604020202020204" pitchFamily="34" charset="0"/>
              <a:buChar char="•"/>
            </a:pPr>
            <a:r>
              <a:rPr lang="fr-CA" sz="1100" u="none" dirty="0">
                <a:solidFill>
                  <a:schemeClr val="tx1"/>
                </a:solidFill>
                <a:latin typeface="Arial" panose="020B0604020202020204" pitchFamily="34" charset="0"/>
                <a:ea typeface="+mn-ea"/>
                <a:cs typeface="Arial" panose="020B0604020202020204" pitchFamily="34" charset="0"/>
              </a:rPr>
              <a:t>Fièvre légère inférieure à 38,5</a:t>
            </a:r>
            <a:r>
              <a:rPr lang="fr-CA" sz="1100" u="none" baseline="30000" dirty="0">
                <a:solidFill>
                  <a:schemeClr val="tx1"/>
                </a:solidFill>
                <a:latin typeface="Arial" panose="020B0604020202020204" pitchFamily="34" charset="0"/>
                <a:ea typeface="+mn-ea"/>
                <a:cs typeface="Arial" panose="020B0604020202020204" pitchFamily="34" charset="0"/>
              </a:rPr>
              <a:t> </a:t>
            </a:r>
            <a:r>
              <a:rPr lang="fr-CA" sz="1100" u="none" baseline="30000" dirty="0" err="1">
                <a:solidFill>
                  <a:schemeClr val="tx1"/>
                </a:solidFill>
                <a:latin typeface="Arial" panose="020B0604020202020204" pitchFamily="34" charset="0"/>
                <a:ea typeface="+mn-ea"/>
                <a:cs typeface="Arial" panose="020B0604020202020204" pitchFamily="34" charset="0"/>
              </a:rPr>
              <a:t>o</a:t>
            </a:r>
            <a:r>
              <a:rPr lang="fr-CA" sz="1100" u="none" dirty="0" err="1">
                <a:solidFill>
                  <a:schemeClr val="tx1"/>
                </a:solidFill>
                <a:latin typeface="Arial" panose="020B0604020202020204" pitchFamily="34" charset="0"/>
                <a:ea typeface="+mn-ea"/>
                <a:cs typeface="Arial" panose="020B0604020202020204" pitchFamily="34" charset="0"/>
              </a:rPr>
              <a:t>C</a:t>
            </a:r>
            <a:r>
              <a:rPr lang="fr-CA" sz="1100" u="none" dirty="0">
                <a:solidFill>
                  <a:schemeClr val="tx1"/>
                </a:solidFill>
                <a:latin typeface="Arial" panose="020B0604020202020204" pitchFamily="34" charset="0"/>
                <a:ea typeface="+mn-ea"/>
                <a:cs typeface="Arial" panose="020B0604020202020204" pitchFamily="34" charset="0"/>
              </a:rPr>
              <a:t> (101</a:t>
            </a:r>
            <a:r>
              <a:rPr lang="fr-CA" sz="1100" u="none" baseline="30000" dirty="0">
                <a:solidFill>
                  <a:schemeClr val="tx1"/>
                </a:solidFill>
                <a:latin typeface="Arial" panose="020B0604020202020204" pitchFamily="34" charset="0"/>
                <a:ea typeface="+mn-ea"/>
                <a:cs typeface="Arial" panose="020B0604020202020204" pitchFamily="34" charset="0"/>
              </a:rPr>
              <a:t> </a:t>
            </a:r>
            <a:r>
              <a:rPr lang="fr-CA" sz="1100" u="none" baseline="30000" dirty="0" err="1">
                <a:solidFill>
                  <a:schemeClr val="tx1"/>
                </a:solidFill>
                <a:latin typeface="Arial" panose="020B0604020202020204" pitchFamily="34" charset="0"/>
                <a:ea typeface="+mn-ea"/>
                <a:cs typeface="Arial" panose="020B0604020202020204" pitchFamily="34" charset="0"/>
              </a:rPr>
              <a:t>o</a:t>
            </a:r>
            <a:r>
              <a:rPr lang="fr-CA" sz="1100" u="none" dirty="0" err="1">
                <a:solidFill>
                  <a:schemeClr val="tx1"/>
                </a:solidFill>
                <a:latin typeface="Arial" panose="020B0604020202020204" pitchFamily="34" charset="0"/>
                <a:ea typeface="+mn-ea"/>
                <a:cs typeface="Arial" panose="020B0604020202020204" pitchFamily="34" charset="0"/>
              </a:rPr>
              <a:t>F</a:t>
            </a:r>
            <a:r>
              <a:rPr lang="fr-CA" sz="1100" u="none" dirty="0">
                <a:solidFill>
                  <a:schemeClr val="tx1"/>
                </a:solidFill>
                <a:latin typeface="Arial" panose="020B0604020202020204" pitchFamily="34" charset="0"/>
                <a:ea typeface="+mn-ea"/>
                <a:cs typeface="Arial" panose="020B0604020202020204" pitchFamily="34" charset="0"/>
              </a:rPr>
              <a:t>).</a:t>
            </a:r>
          </a:p>
          <a:p>
            <a:pPr marL="628650" lvl="1" indent="-171450">
              <a:buFont typeface="Arial" panose="020B0604020202020204" pitchFamily="34" charset="0"/>
              <a:buChar char="•"/>
            </a:pPr>
            <a:r>
              <a:rPr lang="fr-CA" sz="1100" b="0" i="0" u="none" dirty="0">
                <a:solidFill>
                  <a:schemeClr val="tx1"/>
                </a:solidFill>
                <a:latin typeface="Arial" panose="020B0604020202020204" pitchFamily="34" charset="0"/>
                <a:ea typeface="+mn-ea"/>
                <a:cs typeface="Arial" panose="020B0604020202020204" pitchFamily="34" charset="0"/>
              </a:rPr>
              <a:t>Signes de mastite (voir diapositive suivante).</a:t>
            </a:r>
          </a:p>
          <a:p>
            <a:r>
              <a:rPr lang="fr-CA" sz="1100" dirty="0">
                <a:solidFill>
                  <a:schemeClr val="tx1"/>
                </a:solidFill>
                <a:latin typeface="Arial" panose="020B0604020202020204" pitchFamily="34" charset="0"/>
                <a:ea typeface="+mn-ea"/>
                <a:cs typeface="Arial" panose="020B0604020202020204" pitchFamily="34" charset="0"/>
              </a:rPr>
              <a:t> </a:t>
            </a:r>
          </a:p>
          <a:p>
            <a:r>
              <a:rPr lang="fr-CA" sz="1100" b="1" dirty="0">
                <a:solidFill>
                  <a:schemeClr val="tx1"/>
                </a:solidFill>
                <a:latin typeface="Arial" panose="020B0604020202020204" pitchFamily="34" charset="0"/>
                <a:ea typeface="+mn-ea"/>
                <a:cs typeface="Arial" panose="020B0604020202020204" pitchFamily="34" charset="0"/>
              </a:rPr>
              <a:t>Que peut-on faire pour aider?</a:t>
            </a:r>
          </a:p>
          <a:p>
            <a:endParaRPr lang="en-CA" sz="1100" kern="1200" dirty="0">
              <a:solidFill>
                <a:schemeClr val="tx1"/>
              </a:solidFill>
              <a:effectLst/>
              <a:latin typeface="Arial" panose="020B0604020202020204" pitchFamily="34" charset="0"/>
              <a:ea typeface="+mn-ea"/>
              <a:cs typeface="Arial" panose="020B0604020202020204" pitchFamily="34" charset="0"/>
            </a:endParaRPr>
          </a:p>
          <a:p>
            <a:pPr marL="628650" lvl="1" indent="-171450">
              <a:buFont typeface="Arial" panose="020B0604020202020204" pitchFamily="34" charset="0"/>
              <a:buChar char="•"/>
            </a:pPr>
            <a:r>
              <a:rPr lang="fr-CA" sz="1100" dirty="0">
                <a:solidFill>
                  <a:schemeClr val="tx1"/>
                </a:solidFill>
                <a:latin typeface="Arial" panose="020B0604020202020204" pitchFamily="34" charset="0"/>
                <a:ea typeface="+mn-ea"/>
                <a:cs typeface="Arial" panose="020B0604020202020204" pitchFamily="34" charset="0"/>
              </a:rPr>
              <a:t>Commencez l’allaitement avec le sein qui a des canaux lactifères obstrués, jusqu’à ce que le gonflement et la douleur aient disparu;</a:t>
            </a:r>
          </a:p>
          <a:p>
            <a:pPr marL="628650" lvl="1" indent="-171450">
              <a:buFont typeface="Arial" panose="020B0604020202020204" pitchFamily="34" charset="0"/>
              <a:buChar char="•"/>
            </a:pPr>
            <a:r>
              <a:rPr lang="fr-CA" sz="1100" dirty="0">
                <a:solidFill>
                  <a:schemeClr val="tx1"/>
                </a:solidFill>
                <a:latin typeface="Arial" panose="020B0604020202020204" pitchFamily="34" charset="0"/>
                <a:ea typeface="+mn-ea"/>
                <a:cs typeface="Arial" panose="020B0604020202020204" pitchFamily="34" charset="0"/>
              </a:rPr>
              <a:t>Changez les positions peut aider à vider toutes les zones du sein;</a:t>
            </a:r>
          </a:p>
          <a:p>
            <a:pPr marL="628650" lvl="1" indent="-171450">
              <a:buFont typeface="Arial" panose="020B0604020202020204" pitchFamily="34" charset="0"/>
              <a:buChar char="•"/>
            </a:pPr>
            <a:r>
              <a:rPr lang="fr-CA" sz="1100" dirty="0">
                <a:solidFill>
                  <a:schemeClr val="tx1"/>
                </a:solidFill>
                <a:latin typeface="Arial" panose="020B0604020202020204" pitchFamily="34" charset="0"/>
                <a:ea typeface="+mn-ea"/>
                <a:cs typeface="Arial" panose="020B0604020202020204" pitchFamily="34" charset="0"/>
              </a:rPr>
              <a:t>Massez doucement la bosse vers le mamelon, avant et pendant la tétée;</a:t>
            </a:r>
          </a:p>
          <a:p>
            <a:pPr marL="628650" lvl="1" indent="-171450">
              <a:buFont typeface="Arial" panose="020B0604020202020204" pitchFamily="34" charset="0"/>
              <a:buChar char="•"/>
            </a:pPr>
            <a:r>
              <a:rPr lang="fr-CA" sz="1100" dirty="0">
                <a:solidFill>
                  <a:schemeClr val="tx1"/>
                </a:solidFill>
                <a:latin typeface="Arial" panose="020B0604020202020204" pitchFamily="34" charset="0"/>
                <a:ea typeface="+mn-ea"/>
                <a:cs typeface="Arial" panose="020B0604020202020204" pitchFamily="34" charset="0"/>
              </a:rPr>
              <a:t>Assurez-vous que la position et la prise du sein du bébé sont correctes;</a:t>
            </a:r>
          </a:p>
          <a:p>
            <a:pPr marL="628650" lvl="1" indent="-171450">
              <a:buFont typeface="Arial" panose="020B0604020202020204" pitchFamily="34" charset="0"/>
              <a:buChar char="•"/>
            </a:pPr>
            <a:r>
              <a:rPr lang="fr-CA" sz="1100" dirty="0">
                <a:solidFill>
                  <a:schemeClr val="tx1"/>
                </a:solidFill>
                <a:latin typeface="Arial" panose="020B0604020202020204" pitchFamily="34" charset="0"/>
                <a:ea typeface="+mn-ea"/>
                <a:cs typeface="Arial" panose="020B0604020202020204" pitchFamily="34" charset="0"/>
              </a:rPr>
              <a:t>Appliquez une compresse chaude ou prendre une douche chaude avant de donner le sein au bébé peut favoriser l’écoulement du lait;</a:t>
            </a:r>
          </a:p>
          <a:p>
            <a:pPr marL="628650" lvl="1" indent="-171450">
              <a:buFont typeface="Arial" panose="020B0604020202020204" pitchFamily="34" charset="0"/>
              <a:buChar char="•"/>
            </a:pPr>
            <a:r>
              <a:rPr lang="fr-CA" sz="1100" dirty="0">
                <a:solidFill>
                  <a:schemeClr val="tx1"/>
                </a:solidFill>
                <a:latin typeface="Arial" panose="020B0604020202020204" pitchFamily="34" charset="0"/>
                <a:ea typeface="+mn-ea"/>
                <a:cs typeface="Arial" panose="020B0604020202020204" pitchFamily="34" charset="0"/>
              </a:rPr>
              <a:t>Allaitez souvent, y compris la nuit.  Si une tétée est manquée, n’oubliez-pas d’exprimer votre lait manuellement ou avec un tire-lait afin d’éviter des complications supplémentaires.</a:t>
            </a:r>
          </a:p>
          <a:p>
            <a:r>
              <a:rPr lang="fr-CA" sz="1100" dirty="0">
                <a:solidFill>
                  <a:schemeClr val="tx1"/>
                </a:solidFill>
                <a:latin typeface="Arial" panose="020B0604020202020204" pitchFamily="34" charset="0"/>
                <a:ea typeface="+mn-ea"/>
                <a:cs typeface="Arial" panose="020B0604020202020204" pitchFamily="34" charset="0"/>
              </a:rPr>
              <a:t> </a:t>
            </a:r>
          </a:p>
          <a:p>
            <a:r>
              <a:rPr lang="fr-CA" sz="1100" dirty="0">
                <a:solidFill>
                  <a:schemeClr val="tx1"/>
                </a:solidFill>
                <a:latin typeface="Arial" panose="020B0604020202020204" pitchFamily="34" charset="0"/>
                <a:ea typeface="+mn-ea"/>
                <a:cs typeface="Arial" panose="020B0604020202020204" pitchFamily="34" charset="0"/>
              </a:rPr>
              <a:t>Habituellement, une obstruction des canaux lactifères se résout en continuant l’allaitement.</a:t>
            </a:r>
          </a:p>
          <a:p>
            <a:endParaRPr lang="en-CA" dirty="0"/>
          </a:p>
        </p:txBody>
      </p:sp>
      <p:sp>
        <p:nvSpPr>
          <p:cNvPr id="4" name="Slide Number Placeholder 3"/>
          <p:cNvSpPr>
            <a:spLocks noGrp="1"/>
          </p:cNvSpPr>
          <p:nvPr>
            <p:ph type="sldNum" sz="quarter" idx="5"/>
          </p:nvPr>
        </p:nvSpPr>
        <p:spPr/>
        <p:txBody>
          <a:bodyPr/>
          <a:lstStyle/>
          <a:p>
            <a:pPr>
              <a:defRPr/>
            </a:pPr>
            <a:fld id="{33B315B3-A66E-45B3-8F91-52DE0A742B1D}" type="slidenum">
              <a:rPr lang="fr-CA" altLang="en-US" smtClean="0"/>
              <a:pPr>
                <a:defRPr/>
              </a:pPr>
              <a:t>56</a:t>
            </a:fld>
            <a:endParaRPr lang="fr-CA" altLang="en-US"/>
          </a:p>
        </p:txBody>
      </p:sp>
    </p:spTree>
    <p:extLst>
      <p:ext uri="{BB962C8B-B14F-4D97-AF65-F5344CB8AC3E}">
        <p14:creationId xmlns:p14="http://schemas.microsoft.com/office/powerpoint/2010/main" val="30138410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fr-FR" sz="1100" b="0" i="0" u="none" strike="noStrike" kern="1200" baseline="0" dirty="0">
                <a:solidFill>
                  <a:schemeClr val="tx1"/>
                </a:solidFill>
                <a:latin typeface="Arial" panose="020B0604020202020204" pitchFamily="34" charset="0"/>
                <a:ea typeface="+mn-ea"/>
                <a:cs typeface="Arial" panose="020B0604020202020204" pitchFamily="34" charset="0"/>
              </a:rPr>
              <a:t>La mastite commence par une inflammation des tissus du sein. Non traitée rapidement, elle peut se transformer en infection. La mastite commence de façon soudaine et ne touche habituellement qu’un </a:t>
            </a:r>
            <a:r>
              <a:rPr lang="en-CA" sz="1100" b="0" i="0" u="none" strike="noStrike" kern="1200" baseline="0" dirty="0" err="1">
                <a:solidFill>
                  <a:schemeClr val="tx1"/>
                </a:solidFill>
                <a:latin typeface="Arial" panose="020B0604020202020204" pitchFamily="34" charset="0"/>
                <a:ea typeface="+mn-ea"/>
                <a:cs typeface="Arial" panose="020B0604020202020204" pitchFamily="34" charset="0"/>
              </a:rPr>
              <a:t>seul</a:t>
            </a:r>
            <a:r>
              <a:rPr lang="en-CA" sz="1100" b="0" i="0" u="none" strike="noStrike" kern="1200" baseline="0" dirty="0">
                <a:solidFill>
                  <a:schemeClr val="tx1"/>
                </a:solidFill>
                <a:latin typeface="Arial" panose="020B0604020202020204" pitchFamily="34" charset="0"/>
                <a:ea typeface="+mn-ea"/>
                <a:cs typeface="Arial" panose="020B0604020202020204" pitchFamily="34" charset="0"/>
              </a:rPr>
              <a:t> sein.</a:t>
            </a:r>
          </a:p>
          <a:p>
            <a:endParaRPr lang="fr-CA" sz="1100" dirty="0">
              <a:solidFill>
                <a:schemeClr val="tx1"/>
              </a:solidFill>
              <a:latin typeface="Arial" panose="020B0604020202020204" pitchFamily="34" charset="0"/>
              <a:ea typeface="+mn-ea"/>
              <a:cs typeface="Arial" panose="020B0604020202020204" pitchFamily="34" charset="0"/>
            </a:endParaRPr>
          </a:p>
          <a:p>
            <a:r>
              <a:rPr lang="fr-CA" sz="1100" b="1" dirty="0">
                <a:solidFill>
                  <a:schemeClr val="tx1"/>
                </a:solidFill>
                <a:latin typeface="Arial" panose="020B0604020202020204" pitchFamily="34" charset="0"/>
                <a:ea typeface="+mn-ea"/>
                <a:cs typeface="Arial" panose="020B0604020202020204" pitchFamily="34" charset="0"/>
              </a:rPr>
              <a:t>Signes et symptômes :</a:t>
            </a:r>
          </a:p>
          <a:p>
            <a:endParaRPr lang="en-CA" sz="1100" kern="1200" dirty="0">
              <a:solidFill>
                <a:schemeClr val="tx1"/>
              </a:solidFill>
              <a:effectLst/>
              <a:latin typeface="Arial" panose="020B0604020202020204" pitchFamily="34" charset="0"/>
              <a:ea typeface="+mn-ea"/>
              <a:cs typeface="Arial" panose="020B0604020202020204" pitchFamily="34" charset="0"/>
            </a:endParaRPr>
          </a:p>
          <a:p>
            <a:pPr marL="628650" lvl="1" indent="-171450">
              <a:buFont typeface="Arial" panose="020B0604020202020204" pitchFamily="34" charset="0"/>
              <a:buChar char="•"/>
            </a:pPr>
            <a:r>
              <a:rPr lang="fr-CA" sz="1100" dirty="0">
                <a:solidFill>
                  <a:schemeClr val="tx1"/>
                </a:solidFill>
                <a:latin typeface="Arial" panose="020B0604020202020204" pitchFamily="34" charset="0"/>
                <a:ea typeface="+mn-ea"/>
                <a:cs typeface="Arial" panose="020B0604020202020204" pitchFamily="34" charset="0"/>
              </a:rPr>
              <a:t>Douleur, rougeur, enflure et sensation de chaleur </a:t>
            </a:r>
          </a:p>
          <a:p>
            <a:pPr marL="628650" lvl="1" indent="-171450">
              <a:buFont typeface="Arial" panose="020B0604020202020204" pitchFamily="34" charset="0"/>
              <a:buChar char="•"/>
            </a:pPr>
            <a:r>
              <a:rPr lang="fr-CA" sz="1100" dirty="0">
                <a:solidFill>
                  <a:schemeClr val="tx1"/>
                </a:solidFill>
                <a:latin typeface="Arial" panose="020B0604020202020204" pitchFamily="34" charset="0"/>
                <a:ea typeface="+mn-ea"/>
                <a:cs typeface="Arial" panose="020B0604020202020204" pitchFamily="34" charset="0"/>
              </a:rPr>
              <a:t>Régions rouges sur le sein</a:t>
            </a:r>
          </a:p>
          <a:p>
            <a:pPr marL="628650" lvl="1" indent="-171450">
              <a:buFont typeface="Arial" panose="020B0604020202020204" pitchFamily="34" charset="0"/>
              <a:buChar char="•"/>
            </a:pPr>
            <a:r>
              <a:rPr lang="fr-CA" sz="1100" dirty="0">
                <a:solidFill>
                  <a:schemeClr val="tx1"/>
                </a:solidFill>
                <a:latin typeface="Arial" panose="020B0604020202020204" pitchFamily="34" charset="0"/>
                <a:ea typeface="+mn-ea"/>
                <a:cs typeface="Arial" panose="020B0604020202020204" pitchFamily="34" charset="0"/>
              </a:rPr>
              <a:t>Fièvre supérieure à 38,5 °C (101 °F)</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CA" sz="1100" dirty="0">
                <a:solidFill>
                  <a:schemeClr val="tx1"/>
                </a:solidFill>
                <a:latin typeface="Arial" panose="020B0604020202020204" pitchFamily="34" charset="0"/>
                <a:ea typeface="+mn-ea"/>
                <a:cs typeface="Arial" panose="020B0604020202020204" pitchFamily="34" charset="0"/>
              </a:rPr>
              <a:t>Symptômes semblables à ceux de la grippe (frissons, courbatures, fatigue)</a:t>
            </a:r>
          </a:p>
          <a:p>
            <a:pPr marL="628650" lvl="1" indent="-171450">
              <a:buFont typeface="Arial" panose="020B0604020202020204" pitchFamily="34" charset="0"/>
              <a:buChar char="•"/>
            </a:pPr>
            <a:r>
              <a:rPr lang="fr-CA" sz="1100" dirty="0">
                <a:solidFill>
                  <a:schemeClr val="tx1"/>
                </a:solidFill>
                <a:latin typeface="Arial" panose="020B0604020202020204" pitchFamily="34" charset="0"/>
                <a:ea typeface="+mn-ea"/>
                <a:cs typeface="Arial" panose="020B0604020202020204" pitchFamily="34" charset="0"/>
              </a:rPr>
              <a:t>Nausées</a:t>
            </a:r>
          </a:p>
          <a:p>
            <a:pPr marL="457200" lvl="1" indent="0">
              <a:buFont typeface="Arial" panose="020B0604020202020204" pitchFamily="34" charset="0"/>
              <a:buNone/>
            </a:pPr>
            <a:r>
              <a:rPr lang="fr-CA" sz="1100" dirty="0">
                <a:solidFill>
                  <a:schemeClr val="tx1"/>
                </a:solidFill>
                <a:latin typeface="Arial" panose="020B0604020202020204" pitchFamily="34" charset="0"/>
                <a:ea typeface="+mn-ea"/>
                <a:cs typeface="Arial" panose="020B0604020202020204" pitchFamily="34" charset="0"/>
              </a:rPr>
              <a:t> </a:t>
            </a:r>
          </a:p>
          <a:p>
            <a:r>
              <a:rPr lang="fr-CA" sz="1100" b="1" dirty="0">
                <a:solidFill>
                  <a:schemeClr val="tx1"/>
                </a:solidFill>
                <a:latin typeface="Arial" panose="020B0604020202020204" pitchFamily="34" charset="0"/>
                <a:ea typeface="+mn-ea"/>
                <a:cs typeface="Arial" panose="020B0604020202020204" pitchFamily="34" charset="0"/>
              </a:rPr>
              <a:t>Causes de la mastite :</a:t>
            </a:r>
          </a:p>
          <a:p>
            <a:endParaRPr lang="en-CA" sz="1100" kern="1200" dirty="0">
              <a:solidFill>
                <a:schemeClr val="tx1"/>
              </a:solidFill>
              <a:effectLst/>
              <a:latin typeface="Arial" panose="020B0604020202020204" pitchFamily="34" charset="0"/>
              <a:ea typeface="+mn-ea"/>
              <a:cs typeface="Arial" panose="020B0604020202020204" pitchFamily="34" charset="0"/>
            </a:endParaRPr>
          </a:p>
          <a:p>
            <a:pPr marL="628650" lvl="1" indent="-171450">
              <a:buFont typeface="Arial" panose="020B0604020202020204" pitchFamily="34" charset="0"/>
              <a:buChar char="•"/>
            </a:pPr>
            <a:r>
              <a:rPr lang="fr-CA" sz="1100" dirty="0">
                <a:solidFill>
                  <a:schemeClr val="tx1"/>
                </a:solidFill>
                <a:latin typeface="Arial" panose="020B0604020202020204" pitchFamily="34" charset="0"/>
                <a:ea typeface="+mn-ea"/>
                <a:cs typeface="Arial" panose="020B0604020202020204" pitchFamily="34" charset="0"/>
              </a:rPr>
              <a:t>Engorgement, drainage inadéquat des seins ou canaux lactifères obstrués</a:t>
            </a:r>
          </a:p>
          <a:p>
            <a:pPr marL="628650" lvl="1" indent="-171450">
              <a:buFont typeface="Arial" panose="020B0604020202020204" pitchFamily="34" charset="0"/>
              <a:buChar char="•"/>
            </a:pPr>
            <a:r>
              <a:rPr lang="fr-CA" sz="1100" dirty="0">
                <a:solidFill>
                  <a:schemeClr val="tx1"/>
                </a:solidFill>
                <a:latin typeface="Arial" panose="020B0604020202020204" pitchFamily="34" charset="0"/>
                <a:ea typeface="+mn-ea"/>
                <a:cs typeface="Arial" panose="020B0604020202020204" pitchFamily="34" charset="0"/>
              </a:rPr>
              <a:t>Mamelons douloureux et crevassés</a:t>
            </a:r>
          </a:p>
          <a:p>
            <a:pPr marL="628650" lvl="1" indent="-171450">
              <a:buFont typeface="Arial" panose="020B0604020202020204" pitchFamily="34" charset="0"/>
              <a:buChar char="•"/>
            </a:pPr>
            <a:r>
              <a:rPr lang="fr-CA" sz="1100" dirty="0">
                <a:solidFill>
                  <a:schemeClr val="tx1"/>
                </a:solidFill>
                <a:latin typeface="Arial" panose="020B0604020202020204" pitchFamily="34" charset="0"/>
                <a:ea typeface="+mn-ea"/>
                <a:cs typeface="Arial" panose="020B0604020202020204" pitchFamily="34" charset="0"/>
              </a:rPr>
              <a:t>Stress et fatigue</a:t>
            </a:r>
          </a:p>
          <a:p>
            <a:pPr marL="628650" lvl="1" indent="-171450">
              <a:buFont typeface="Arial" panose="020B0604020202020204" pitchFamily="34" charset="0"/>
              <a:buChar char="•"/>
            </a:pPr>
            <a:r>
              <a:rPr lang="fr-CA" sz="1100" dirty="0">
                <a:solidFill>
                  <a:schemeClr val="tx1"/>
                </a:solidFill>
                <a:latin typeface="Arial" panose="020B0604020202020204" pitchFamily="34" charset="0"/>
                <a:ea typeface="+mn-ea"/>
                <a:cs typeface="Arial" panose="020B0604020202020204" pitchFamily="34" charset="0"/>
              </a:rPr>
              <a:t>Surproduction de lait</a:t>
            </a:r>
          </a:p>
          <a:p>
            <a:pPr marL="628650" lvl="1" indent="-171450">
              <a:buFont typeface="Arial" panose="020B0604020202020204" pitchFamily="34" charset="0"/>
              <a:buChar char="•"/>
            </a:pPr>
            <a:r>
              <a:rPr lang="fr-CA" sz="1100" dirty="0" err="1">
                <a:solidFill>
                  <a:schemeClr val="tx1"/>
                </a:solidFill>
                <a:latin typeface="Arial" panose="020B0604020202020204" pitchFamily="34" charset="0"/>
                <a:ea typeface="+mn-ea"/>
                <a:cs typeface="Arial" panose="020B0604020202020204" pitchFamily="34" charset="0"/>
              </a:rPr>
              <a:t>Antécédants</a:t>
            </a:r>
            <a:r>
              <a:rPr lang="fr-CA" sz="1100" dirty="0">
                <a:solidFill>
                  <a:schemeClr val="tx1"/>
                </a:solidFill>
                <a:latin typeface="Arial" panose="020B0604020202020204" pitchFamily="34" charset="0"/>
                <a:ea typeface="+mn-ea"/>
                <a:cs typeface="Arial" panose="020B0604020202020204" pitchFamily="34" charset="0"/>
              </a:rPr>
              <a:t> de mastite</a:t>
            </a:r>
          </a:p>
          <a:p>
            <a:pPr marL="628650" lvl="1" indent="-171450">
              <a:buFont typeface="Arial" panose="020B0604020202020204" pitchFamily="34" charset="0"/>
              <a:buChar char="•"/>
            </a:pPr>
            <a:r>
              <a:rPr lang="fr-CA" sz="1100" dirty="0">
                <a:solidFill>
                  <a:schemeClr val="tx1"/>
                </a:solidFill>
                <a:latin typeface="Arial" panose="020B0604020202020204" pitchFamily="34" charset="0"/>
                <a:ea typeface="+mn-ea"/>
                <a:cs typeface="Arial" panose="020B0604020202020204" pitchFamily="34" charset="0"/>
              </a:rPr>
              <a:t>Tétées manquées (ou sautées)</a:t>
            </a:r>
          </a:p>
          <a:p>
            <a:pPr marL="628650" lvl="1" indent="-171450">
              <a:buFont typeface="Arial" panose="020B0604020202020204" pitchFamily="34" charset="0"/>
              <a:buChar char="•"/>
            </a:pPr>
            <a:r>
              <a:rPr lang="fr-CA" sz="1100" dirty="0">
                <a:solidFill>
                  <a:schemeClr val="tx1"/>
                </a:solidFill>
                <a:latin typeface="Arial" panose="020B0604020202020204" pitchFamily="34" charset="0"/>
                <a:ea typeface="+mn-ea"/>
                <a:cs typeface="Arial" panose="020B0604020202020204" pitchFamily="34" charset="0"/>
              </a:rPr>
              <a:t>Sevrage rapide</a:t>
            </a:r>
          </a:p>
          <a:p>
            <a:r>
              <a:rPr lang="fr-CA" sz="1100" dirty="0">
                <a:solidFill>
                  <a:schemeClr val="tx1"/>
                </a:solidFill>
                <a:latin typeface="Arial" panose="020B0604020202020204" pitchFamily="34" charset="0"/>
                <a:ea typeface="+mn-ea"/>
                <a:cs typeface="Arial" panose="020B0604020202020204" pitchFamily="34" charset="0"/>
              </a:rPr>
              <a:t> </a:t>
            </a:r>
          </a:p>
          <a:p>
            <a:r>
              <a:rPr lang="fr-CA" sz="1100" b="1" dirty="0">
                <a:solidFill>
                  <a:schemeClr val="tx1"/>
                </a:solidFill>
                <a:latin typeface="Arial" panose="020B0604020202020204" pitchFamily="34" charset="0"/>
                <a:ea typeface="+mn-ea"/>
                <a:cs typeface="Arial" panose="020B0604020202020204" pitchFamily="34" charset="0"/>
              </a:rPr>
              <a:t>Que peut-on faire pour aider?</a:t>
            </a:r>
          </a:p>
          <a:p>
            <a:endParaRPr lang="en-CA" sz="1100" kern="1200" dirty="0">
              <a:solidFill>
                <a:schemeClr val="tx1"/>
              </a:solidFill>
              <a:effectLst/>
              <a:latin typeface="Arial" panose="020B0604020202020204" pitchFamily="34" charset="0"/>
              <a:ea typeface="+mn-ea"/>
              <a:cs typeface="Arial" panose="020B0604020202020204" pitchFamily="34" charset="0"/>
            </a:endParaRPr>
          </a:p>
          <a:p>
            <a:pPr marL="628650" lvl="1" indent="-171450">
              <a:buFont typeface="Arial" panose="020B0604020202020204" pitchFamily="34" charset="0"/>
              <a:buChar char="•"/>
            </a:pPr>
            <a:r>
              <a:rPr lang="fr-CA" sz="1100" dirty="0">
                <a:solidFill>
                  <a:schemeClr val="tx1"/>
                </a:solidFill>
                <a:latin typeface="Arial" panose="020B0604020202020204" pitchFamily="34" charset="0"/>
                <a:ea typeface="+mn-ea"/>
                <a:cs typeface="Arial" panose="020B0604020202020204" pitchFamily="34" charset="0"/>
              </a:rPr>
              <a:t>Allaitez souvent pour bien vider le sein.</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CA" sz="1100" dirty="0">
                <a:solidFill>
                  <a:prstClr val="black"/>
                </a:solidFill>
                <a:latin typeface="Arial" panose="020B0604020202020204" pitchFamily="34" charset="0"/>
                <a:cs typeface="Arial" panose="020B0604020202020204" pitchFamily="34" charset="0"/>
              </a:rPr>
              <a:t>Assurez-vous que la prise du sein est bonne, que votre bébé tète et avale bien pour bien vider le sein.</a:t>
            </a:r>
          </a:p>
          <a:p>
            <a:pPr marL="628650" lvl="1" indent="-171450">
              <a:buFont typeface="Arial" panose="020B0604020202020204" pitchFamily="34" charset="0"/>
              <a:buChar char="•"/>
            </a:pPr>
            <a:r>
              <a:rPr lang="fr-CA" sz="1100" dirty="0">
                <a:solidFill>
                  <a:schemeClr val="tx1"/>
                </a:solidFill>
                <a:latin typeface="Arial" panose="020B0604020202020204" pitchFamily="34" charset="0"/>
                <a:ea typeface="+mn-ea"/>
                <a:cs typeface="Arial" panose="020B0604020202020204" pitchFamily="34" charset="0"/>
              </a:rPr>
              <a:t>Appliquez des compresses chaudes sur la zone touchée ou prenez une douche ou un bain chaud.</a:t>
            </a:r>
          </a:p>
          <a:p>
            <a:pPr marL="628650" lvl="1" indent="-171450">
              <a:buFont typeface="Arial" panose="020B0604020202020204" pitchFamily="34" charset="0"/>
              <a:buChar char="•"/>
            </a:pPr>
            <a:r>
              <a:rPr lang="fr-CA" sz="1100" dirty="0">
                <a:solidFill>
                  <a:schemeClr val="tx1"/>
                </a:solidFill>
                <a:latin typeface="Arial" panose="020B0604020202020204" pitchFamily="34" charset="0"/>
                <a:ea typeface="+mn-ea"/>
                <a:cs typeface="Arial" panose="020B0604020202020204" pitchFamily="34" charset="0"/>
              </a:rPr>
              <a:t>Massez doucement la zone touchée, en appliquant de la chaleur, pour favoriser l’écoulement du lait.</a:t>
            </a:r>
          </a:p>
          <a:p>
            <a:pPr marL="628650" lvl="1" indent="-171450">
              <a:buFont typeface="Arial" panose="020B0604020202020204" pitchFamily="34" charset="0"/>
              <a:buChar char="•"/>
            </a:pPr>
            <a:r>
              <a:rPr lang="fr-CA" sz="1100" dirty="0">
                <a:solidFill>
                  <a:schemeClr val="tx1"/>
                </a:solidFill>
                <a:latin typeface="Arial" panose="020B0604020202020204" pitchFamily="34" charset="0"/>
                <a:ea typeface="+mn-ea"/>
                <a:cs typeface="Arial" panose="020B0604020202020204" pitchFamily="34" charset="0"/>
              </a:rPr>
              <a:t>Commencez l’allaitement avec le sein qui présente une mastite, si ce n’est pas trop douloureux. Si la douleur est trop importante, commencer par l’autre côté pendant une courte période.</a:t>
            </a:r>
          </a:p>
          <a:p>
            <a:pPr marL="628650" lvl="1" indent="-171450">
              <a:buFont typeface="Arial" panose="020B0604020202020204" pitchFamily="34" charset="0"/>
              <a:buChar char="•"/>
            </a:pPr>
            <a:r>
              <a:rPr lang="fr-CA" sz="1100" dirty="0">
                <a:solidFill>
                  <a:schemeClr val="tx1"/>
                </a:solidFill>
                <a:latin typeface="Arial" panose="020B0604020202020204" pitchFamily="34" charset="0"/>
                <a:ea typeface="+mn-ea"/>
                <a:cs typeface="Arial" panose="020B0604020202020204" pitchFamily="34" charset="0"/>
              </a:rPr>
              <a:t>Utiliser différentes positions d’allaitement pour favoriser le drainage de toutes les parties du sein.</a:t>
            </a:r>
          </a:p>
          <a:p>
            <a:pPr marL="628650" lvl="1" indent="-171450">
              <a:buFont typeface="Arial" panose="020B0604020202020204" pitchFamily="34" charset="0"/>
              <a:buChar char="•"/>
            </a:pPr>
            <a:r>
              <a:rPr lang="fr-CA" sz="1100" dirty="0">
                <a:solidFill>
                  <a:schemeClr val="tx1"/>
                </a:solidFill>
                <a:latin typeface="Arial" panose="020B0604020202020204" pitchFamily="34" charset="0"/>
                <a:ea typeface="+mn-ea"/>
                <a:cs typeface="Arial" panose="020B0604020202020204" pitchFamily="34" charset="0"/>
              </a:rPr>
              <a:t>Éviter d’exercer une pression prolongée sur le sein.</a:t>
            </a:r>
          </a:p>
          <a:p>
            <a:pPr marL="628650" lvl="1" indent="-171450">
              <a:buFont typeface="Arial" panose="020B0604020202020204" pitchFamily="34" charset="0"/>
              <a:buChar char="•"/>
            </a:pPr>
            <a:r>
              <a:rPr lang="fr-CA" sz="1100" dirty="0">
                <a:solidFill>
                  <a:schemeClr val="tx1"/>
                </a:solidFill>
                <a:latin typeface="Arial" panose="020B0604020202020204" pitchFamily="34" charset="0"/>
                <a:ea typeface="+mn-ea"/>
                <a:cs typeface="Arial" panose="020B0604020202020204" pitchFamily="34" charset="0"/>
              </a:rPr>
              <a:t>Des médicaments peuvent être prescrits ou utilisés (par exemple des antibiotiques, des analgésiques). </a:t>
            </a:r>
          </a:p>
          <a:p>
            <a:r>
              <a:rPr lang="fr-CA" sz="1100" dirty="0">
                <a:solidFill>
                  <a:schemeClr val="tx1"/>
                </a:solidFill>
                <a:latin typeface="Arial" panose="020B0604020202020204" pitchFamily="34" charset="0"/>
                <a:ea typeface="+mn-ea"/>
                <a:cs typeface="Arial" panose="020B0604020202020204" pitchFamily="34" charset="0"/>
              </a:rPr>
              <a:t> </a:t>
            </a:r>
          </a:p>
          <a:p>
            <a:r>
              <a:rPr lang="fr-CA" sz="1100" dirty="0">
                <a:solidFill>
                  <a:schemeClr val="tx1"/>
                </a:solidFill>
                <a:latin typeface="Arial" panose="020B0604020202020204" pitchFamily="34" charset="0"/>
                <a:ea typeface="+mn-ea"/>
                <a:cs typeface="Arial" panose="020B0604020202020204" pitchFamily="34" charset="0"/>
              </a:rPr>
              <a:t>Une interruption soudaine de l’allaitement, quelle qu’en soit la durée, sans aucune expression régulière du lait, risque de provoquer des complications du type engorgement, obstruction des canaux lactifères, mastite prolongée ou récurrente ou même un abcès.</a:t>
            </a:r>
          </a:p>
          <a:p>
            <a:r>
              <a:rPr lang="fr-CA" sz="1100" dirty="0">
                <a:solidFill>
                  <a:schemeClr val="tx1"/>
                </a:solidFill>
                <a:latin typeface="Arial" panose="020B0604020202020204" pitchFamily="34" charset="0"/>
                <a:ea typeface="+mn-ea"/>
                <a:cs typeface="Arial" panose="020B0604020202020204" pitchFamily="34" charset="0"/>
              </a:rPr>
              <a:t> </a:t>
            </a:r>
          </a:p>
          <a:p>
            <a:r>
              <a:rPr lang="fr-CA" sz="1100" dirty="0">
                <a:solidFill>
                  <a:schemeClr val="tx1"/>
                </a:solidFill>
                <a:latin typeface="Arial" panose="020B0604020202020204" pitchFamily="34" charset="0"/>
                <a:ea typeface="+mn-ea"/>
                <a:cs typeface="Arial" panose="020B0604020202020204" pitchFamily="34" charset="0"/>
              </a:rPr>
              <a:t>En cas de mastite, la composition du lait change. La concentration en composantes anti-inflammatoires du lait s’accroît pour protéger le bébé contre l’infection dans le sein, il est donc sécuritaire et recommandé de continuer à allaiter. La teneur en sodium augmente également, et le goût du lait peut changer. </a:t>
            </a:r>
          </a:p>
          <a:p>
            <a:endParaRPr lang="en-CA" dirty="0"/>
          </a:p>
        </p:txBody>
      </p:sp>
      <p:sp>
        <p:nvSpPr>
          <p:cNvPr id="4" name="Slide Number Placeholder 3"/>
          <p:cNvSpPr>
            <a:spLocks noGrp="1"/>
          </p:cNvSpPr>
          <p:nvPr>
            <p:ph type="sldNum" sz="quarter" idx="5"/>
          </p:nvPr>
        </p:nvSpPr>
        <p:spPr/>
        <p:txBody>
          <a:bodyPr/>
          <a:lstStyle/>
          <a:p>
            <a:pPr>
              <a:defRPr/>
            </a:pPr>
            <a:fld id="{33B315B3-A66E-45B3-8F91-52DE0A742B1D}" type="slidenum">
              <a:rPr lang="fr-CA" altLang="en-US" smtClean="0"/>
              <a:pPr>
                <a:defRPr/>
              </a:pPr>
              <a:t>57</a:t>
            </a:fld>
            <a:endParaRPr lang="fr-CA" altLang="en-US"/>
          </a:p>
        </p:txBody>
      </p:sp>
    </p:spTree>
    <p:extLst>
      <p:ext uri="{BB962C8B-B14F-4D97-AF65-F5344CB8AC3E}">
        <p14:creationId xmlns:p14="http://schemas.microsoft.com/office/powerpoint/2010/main" val="23624248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sz="1100" b="1" dirty="0">
                <a:solidFill>
                  <a:schemeClr val="tx1"/>
                </a:solidFill>
                <a:latin typeface="Arial" panose="020B0604020202020204" pitchFamily="34" charset="0"/>
                <a:ea typeface="+mn-ea"/>
                <a:cs typeface="Arial" panose="020B0604020202020204" pitchFamily="34" charset="0"/>
              </a:rPr>
              <a:t>Quand les temps sont durs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b="1"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100" b="1" dirty="0">
                <a:solidFill>
                  <a:schemeClr val="tx1"/>
                </a:solidFill>
                <a:latin typeface="Arial" panose="020B0604020202020204" pitchFamily="34" charset="0"/>
                <a:ea typeface="+mn-ea"/>
                <a:cs typeface="Arial" panose="020B0604020202020204" pitchFamily="34" charset="0"/>
              </a:rPr>
              <a:t>L’allaitement est sécuritaire dans les situations d’urgence et les pandémies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100" dirty="0">
                <a:solidFill>
                  <a:schemeClr val="tx1"/>
                </a:solidFill>
                <a:latin typeface="Arial" panose="020B0604020202020204" pitchFamily="34" charset="0"/>
                <a:ea typeface="+mn-ea"/>
                <a:cs typeface="Arial" panose="020B0604020202020204" pitchFamily="34" charset="0"/>
              </a:rPr>
              <a:t>En cas d’inondations, d’eau insalubre, d’incendies, de pandémies et d’autres situations d’urgence ou de stress, l’allaitement maternel est une source essentielle et sécuritaire pour garantir l’alimentation des bébés et des jeunes enfants. Dans ces situations, l’allaitement conserve toute sa pertinence et la production de lait se poursuivra tant que la mère sera soutenue pour continuer à nourrir son enfant aussi souvent que celui-ci le demande. Il est important pour le bien-être de la mère de s’assurer qu’elle se repose, se nourrit et s’hydrate.</a:t>
            </a:r>
          </a:p>
          <a:p>
            <a:endParaRPr lang="en-CA" sz="1100" dirty="0">
              <a:latin typeface="Arial" panose="020B0604020202020204" pitchFamily="34" charset="0"/>
              <a:cs typeface="Arial" panose="020B0604020202020204" pitchFamily="34" charset="0"/>
            </a:endParaRPr>
          </a:p>
          <a:p>
            <a:r>
              <a:rPr lang="fr-CA" sz="1100" b="1" dirty="0">
                <a:latin typeface="Arial" panose="020B0604020202020204" pitchFamily="34" charset="0"/>
                <a:cs typeface="Arial" panose="020B0604020202020204" pitchFamily="34" charset="0"/>
              </a:rPr>
              <a:t>Quand le bébé ne va pas bien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100" dirty="0">
                <a:solidFill>
                  <a:schemeClr val="tx1"/>
                </a:solidFill>
                <a:latin typeface="Arial" panose="020B0604020202020204" pitchFamily="34" charset="0"/>
                <a:ea typeface="+mn-ea"/>
                <a:cs typeface="Arial" panose="020B0604020202020204" pitchFamily="34" charset="0"/>
              </a:rPr>
              <a:t>Quand le bébé est malade, le corps de la mère réagit aux bactéries ou aux virus du bébé.  Le corps produit des anticorps qui passent par le lait maternel afin d’aider à renforcir le système immunitaire du bébé. Un bébé qui ne va pas bien peut ne pas téter aussi longtemps qu’il le ferait en temps normal; il est donc suggéré à la mère de surveiller sa production de lait et d’envisager d’exprimer manuellement son lait ou d’utiliser un tire-lait après quelques tétées pour s’assurer que la production de lait ne diminue pas.</a:t>
            </a:r>
          </a:p>
          <a:p>
            <a:endParaRPr lang="en-CA" dirty="0"/>
          </a:p>
        </p:txBody>
      </p:sp>
      <p:sp>
        <p:nvSpPr>
          <p:cNvPr id="4" name="Slide Number Placeholder 3"/>
          <p:cNvSpPr>
            <a:spLocks noGrp="1"/>
          </p:cNvSpPr>
          <p:nvPr>
            <p:ph type="sldNum" sz="quarter" idx="5"/>
          </p:nvPr>
        </p:nvSpPr>
        <p:spPr/>
        <p:txBody>
          <a:bodyPr/>
          <a:lstStyle/>
          <a:p>
            <a:pPr>
              <a:defRPr/>
            </a:pPr>
            <a:fld id="{33B315B3-A66E-45B3-8F91-52DE0A742B1D}" type="slidenum">
              <a:rPr lang="fr-CA" altLang="en-US" smtClean="0"/>
              <a:pPr>
                <a:defRPr/>
              </a:pPr>
              <a:t>58</a:t>
            </a:fld>
            <a:endParaRPr lang="fr-CA" altLang="en-US"/>
          </a:p>
        </p:txBody>
      </p:sp>
    </p:spTree>
    <p:extLst>
      <p:ext uri="{BB962C8B-B14F-4D97-AF65-F5344CB8AC3E}">
        <p14:creationId xmlns:p14="http://schemas.microsoft.com/office/powerpoint/2010/main" val="22661585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rtl="0"/>
            <a:r>
              <a:rPr lang="fr-FR" sz="1100" b="1" i="0" u="none" strike="noStrike" kern="1200" baseline="0" dirty="0">
                <a:solidFill>
                  <a:schemeClr val="tx1"/>
                </a:solidFill>
                <a:latin typeface="Arial" panose="020B0604020202020204" pitchFamily="34" charset="0"/>
                <a:ea typeface="+mn-ea"/>
                <a:cs typeface="Arial" panose="020B0604020202020204" pitchFamily="34" charset="0"/>
              </a:rPr>
              <a:t>Allaitement pendant la pandémie de COVID-19</a:t>
            </a:r>
          </a:p>
          <a:p>
            <a:pPr rtl="0"/>
            <a:endParaRPr lang="fr-CA" sz="11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fr-CA" sz="1200" kern="1200" dirty="0">
                <a:solidFill>
                  <a:schemeClr val="tx1"/>
                </a:solidFill>
                <a:effectLst/>
                <a:latin typeface="+mn-lt"/>
                <a:ea typeface="+mn-ea"/>
                <a:cs typeface="+mn-cs"/>
              </a:rPr>
              <a:t>L’éclosion de la maladie à coronavirus a été stressante pour les familles. Les parents d’enfants nourris au sein et les femmes qui envisagent d’allaiter pourraient se sentir tout spécialement préoccupés par le virus et la santé de leur bébé. </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L’allaitement constitue la façon la plus sécuritaire de nourrir les nourrissons et les jeunes enfants. Le lait maternel renferme des facteurs d’immunité et des anticorps qui protègent les enfants de nombreuses infections, notamment les maladies respiratoires. Ces avantages peuvent durer pendant toute l’enfance. En raison des nombreux avantages de l’allaitement, vous êtes encouragées à poursuivre. </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L’Agence de la santé publique du Canada affirme que si vous avez ou pensez avoir la COVID-19, vous pouvez quand même tenir votre bébé dans vos bras et demeurer dans la même pièce que lui si vous le souhaitez, surtout pendant l’allaitement et les caresses au bébé. </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parents qui ont ou qui pensent avoir la COVID-19 doivent prendre toutes les précautions possibles pour éviter de transmettre ce virus à leur bébé lorsqu’ils nourrissent l’enfant.  </a:t>
            </a:r>
            <a:endParaRPr lang="en-CA" sz="1200" kern="1200" dirty="0">
              <a:solidFill>
                <a:schemeClr val="tx1"/>
              </a:solidFill>
              <a:effectLst/>
              <a:latin typeface="+mn-lt"/>
              <a:ea typeface="+mn-ea"/>
              <a:cs typeface="+mn-cs"/>
            </a:endParaRPr>
          </a:p>
          <a:p>
            <a:pPr rtl="0"/>
            <a:endParaRPr lang="fr-CA"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endParaRPr lang="fr-CA"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Alimentation du </a:t>
            </a:r>
            <a:r>
              <a:rPr lang="fr-CA" sz="1100" b="1" i="0" u="none" strike="noStrike" kern="1200" baseline="0">
                <a:solidFill>
                  <a:schemeClr val="tx1"/>
                </a:solidFill>
                <a:latin typeface="Arial" panose="020B0604020202020204" pitchFamily="34" charset="0"/>
                <a:ea typeface="+mn-ea"/>
                <a:cs typeface="Arial" panose="020B0604020202020204" pitchFamily="34" charset="0"/>
              </a:rPr>
              <a:t>nourrisson:</a:t>
            </a:r>
            <a:endParaRPr lang="fr-FR"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marL="171450" indent="-171450" rtl="0">
              <a:buFont typeface="Arial" panose="020B0604020202020204" pitchFamily="34" charset="0"/>
              <a:buChar char="•"/>
            </a:pPr>
            <a:r>
              <a:rPr lang="fr-FR" sz="1100" b="0" i="0" u="none" strike="noStrike" kern="1200" baseline="0" dirty="0">
                <a:solidFill>
                  <a:schemeClr val="tx1"/>
                </a:solidFill>
                <a:latin typeface="Arial" panose="020B0604020202020204" pitchFamily="34" charset="0"/>
                <a:ea typeface="+mn-ea"/>
                <a:cs typeface="Arial" panose="020B0604020202020204" pitchFamily="34" charset="0"/>
              </a:rPr>
              <a:t>L’allaitement maternel est le moyen le plus sécuritaire de nourrir votre bébé ou votre jeune enfant.</a:t>
            </a:r>
          </a:p>
          <a:p>
            <a:pPr marL="171450" indent="-171450" rtl="0">
              <a:buFont typeface="Arial" panose="020B0604020202020204" pitchFamily="34" charset="0"/>
              <a:buChar char="•"/>
            </a:pPr>
            <a:r>
              <a:rPr lang="fr-FR" sz="1100" b="0" i="0" u="none" strike="noStrike" kern="1200" baseline="0" dirty="0">
                <a:solidFill>
                  <a:schemeClr val="tx1"/>
                </a:solidFill>
                <a:latin typeface="Arial" panose="020B0604020202020204" pitchFamily="34" charset="0"/>
                <a:ea typeface="+mn-ea"/>
                <a:cs typeface="Arial" panose="020B0604020202020204" pitchFamily="34" charset="0"/>
              </a:rPr>
              <a:t>Le lait maternel contient des anticorps et des facteurs immunitaires qui protègent la santé de votre bébé.</a:t>
            </a:r>
          </a:p>
          <a:p>
            <a:pPr marL="171450" indent="-171450" rtl="0">
              <a:buFont typeface="Arial" panose="020B0604020202020204" pitchFamily="34" charset="0"/>
              <a:buChar char="•"/>
            </a:pPr>
            <a:r>
              <a:rPr lang="fr-FR" sz="1100" b="0" i="0" u="none" strike="noStrike" kern="1200" baseline="0" dirty="0">
                <a:solidFill>
                  <a:schemeClr val="tx1"/>
                </a:solidFill>
                <a:latin typeface="Arial" panose="020B0604020202020204" pitchFamily="34" charset="0"/>
                <a:ea typeface="+mn-ea"/>
                <a:cs typeface="Arial" panose="020B0604020202020204" pitchFamily="34" charset="0"/>
              </a:rPr>
              <a:t>Comme pour les autres maladies respiratoires, si vous allaitez, on vous encourage à continuer.</a:t>
            </a:r>
          </a:p>
          <a:p>
            <a:pPr marL="171450" indent="-171450" rtl="0">
              <a:buFont typeface="Arial" panose="020B0604020202020204" pitchFamily="34" charset="0"/>
              <a:buChar char="•"/>
            </a:pPr>
            <a:r>
              <a:rPr lang="fr-FR" sz="1100" b="0" i="0" u="none" strike="noStrike" kern="1200" baseline="0" dirty="0">
                <a:solidFill>
                  <a:schemeClr val="tx1"/>
                </a:solidFill>
                <a:latin typeface="Arial" panose="020B0604020202020204" pitchFamily="34" charset="0"/>
                <a:ea typeface="+mn-ea"/>
                <a:cs typeface="Arial" panose="020B0604020202020204" pitchFamily="34" charset="0"/>
              </a:rPr>
              <a:t>L’expression du lait maternel, manuellement ou au moyen d’un tire-lait électrique, peut se faire si vous vous lavez les mains avant et après avoir touché votre sein, le tire-lait ou les parties de la bouteille. Si vous êtes un cas confirmé ou un cas symptomatique faisant l’objet d’une enquête, une personne soutien, en bonne santé, pourrait donner le lait exprimé à votre bébé si vous en êtes incapable.</a:t>
            </a:r>
          </a:p>
          <a:p>
            <a:pPr marL="171450" indent="-171450" rtl="0">
              <a:buFont typeface="Arial" panose="020B0604020202020204" pitchFamily="34" charset="0"/>
              <a:buChar char="•"/>
            </a:pPr>
            <a:r>
              <a:rPr lang="fr-FR" sz="1100" b="1" i="0" u="none" strike="noStrike" kern="1200" baseline="0" dirty="0">
                <a:solidFill>
                  <a:schemeClr val="tx1"/>
                </a:solidFill>
                <a:latin typeface="Arial" panose="020B0604020202020204" pitchFamily="34" charset="0"/>
                <a:ea typeface="+mn-ea"/>
                <a:cs typeface="Arial" panose="020B0604020202020204" pitchFamily="34" charset="0"/>
              </a:rPr>
              <a:t>Qu’il s’agisse d’allaitement ou d’allaitement au biberon</a:t>
            </a:r>
            <a:r>
              <a:rPr lang="fr-FR" sz="1100" b="0" i="0" u="none" strike="noStrike" kern="1200" baseline="0" dirty="0">
                <a:solidFill>
                  <a:schemeClr val="tx1"/>
                </a:solidFill>
                <a:latin typeface="Arial" panose="020B0604020202020204" pitchFamily="34" charset="0"/>
                <a:ea typeface="+mn-ea"/>
                <a:cs typeface="Arial" panose="020B0604020202020204" pitchFamily="34" charset="0"/>
              </a:rPr>
              <a:t>, si vous avez reçu un diagnostic de COVID-19 ou si vous faites l’objet d’une enquête, vous devriez prendre des précautions pour prévenir la transmission à votre bébé. Vous devriez porter un masque près de votre bébé, y compris pendant l’allaitement.</a:t>
            </a:r>
          </a:p>
          <a:p>
            <a:pPr marL="171450" indent="-171450" rtl="0">
              <a:buFont typeface="Arial" panose="020B0604020202020204" pitchFamily="34" charset="0"/>
              <a:buChar char="•"/>
            </a:pPr>
            <a:r>
              <a:rPr lang="fr-FR" sz="1100" b="0" i="0" u="none" strike="noStrike" kern="1200" baseline="0" dirty="0">
                <a:solidFill>
                  <a:schemeClr val="tx1"/>
                </a:solidFill>
                <a:latin typeface="Arial" panose="020B0604020202020204" pitchFamily="34" charset="0"/>
                <a:ea typeface="+mn-ea"/>
                <a:cs typeface="Arial" panose="020B0604020202020204" pitchFamily="34" charset="0"/>
              </a:rPr>
              <a:t>Si vous donnez des préparations commerciales pour nourrissons à votre bébé, vous devriez en avoir sous la main pendant deux semaines. Les préparations pour nourrissons doivent être préparées en utilisant des techniques de stérilisation strictes, comme indiqué dans le livret </a:t>
            </a:r>
            <a:r>
              <a:rPr lang="fr-FR" sz="1100" b="0" i="1" u="none" strike="noStrike" kern="1200" baseline="0" dirty="0">
                <a:solidFill>
                  <a:schemeClr val="tx1"/>
                </a:solidFill>
                <a:latin typeface="Arial" panose="020B0604020202020204" pitchFamily="34" charset="0"/>
                <a:ea typeface="+mn-ea"/>
                <a:cs typeface="Arial" panose="020B0604020202020204" pitchFamily="34" charset="0"/>
              </a:rPr>
              <a:t>« Comment nourrir votre bébé avec des préparations commerciales pour nourrissons. » (https://www2.gnb.ca/content/dam/gnb/Departments/h-s/pdf/fr/GensSante/IAB/PreparationCommerciale.pdf )</a:t>
            </a:r>
          </a:p>
          <a:p>
            <a:pPr marL="171450" indent="-171450" rtl="0">
              <a:buFont typeface="Arial" panose="020B0604020202020204" pitchFamily="34" charset="0"/>
              <a:buChar char="•"/>
            </a:pPr>
            <a:r>
              <a:rPr lang="fr-FR" sz="1100" b="0" i="0" u="none" strike="noStrike" kern="1200" baseline="0" dirty="0">
                <a:solidFill>
                  <a:schemeClr val="tx1"/>
                </a:solidFill>
                <a:latin typeface="Arial" panose="020B0604020202020204" pitchFamily="34" charset="0"/>
                <a:ea typeface="+mn-ea"/>
                <a:cs typeface="Arial" panose="020B0604020202020204" pitchFamily="34" charset="0"/>
              </a:rPr>
              <a:t>Les préparations maison pour nourrissons ne sont pas recommandées. Ces recettes peuvent ne pas fournir les nutriments nécessaires dont les nourrissons ont besoin. Les préparations maison pour nourrissons peuvent causer une malnutrition sévère et des maladies potentiellement mortelles chez les nourrissons.</a:t>
            </a:r>
          </a:p>
          <a:p>
            <a:pPr marL="171450" indent="-171450" rtl="0">
              <a:buFont typeface="Arial" panose="020B0604020202020204" pitchFamily="34" charset="0"/>
              <a:buChar char="•"/>
            </a:pPr>
            <a:r>
              <a:rPr lang="fr-FR" sz="1100" b="0" i="0" u="none" strike="noStrike" kern="1200" baseline="0" dirty="0">
                <a:solidFill>
                  <a:schemeClr val="tx1"/>
                </a:solidFill>
                <a:latin typeface="Arial" panose="020B0604020202020204" pitchFamily="34" charset="0"/>
                <a:ea typeface="+mn-ea"/>
                <a:cs typeface="Arial" panose="020B0604020202020204" pitchFamily="34" charset="0"/>
              </a:rPr>
              <a:t>Les conseils suivants vous aideront à réduire et prévenir le risque d’infection :</a:t>
            </a:r>
          </a:p>
          <a:p>
            <a:pPr marL="628650" lvl="1" indent="-171450" rtl="0">
              <a:buFont typeface="Courier New" panose="02070309020205020404" pitchFamily="49" charset="0"/>
              <a:buChar char="o"/>
            </a:pPr>
            <a:r>
              <a:rPr lang="fr-FR" sz="1100" b="0" i="0" u="none" strike="noStrike" kern="1200" baseline="0" dirty="0">
                <a:solidFill>
                  <a:schemeClr val="tx1"/>
                </a:solidFill>
                <a:latin typeface="Arial" panose="020B0604020202020204" pitchFamily="34" charset="0"/>
                <a:ea typeface="+mn-ea"/>
                <a:cs typeface="Arial" panose="020B0604020202020204" pitchFamily="34" charset="0"/>
              </a:rPr>
              <a:t>se laver les mains souvent avec de l’eau et du savon pendant au moins 20 secondes;</a:t>
            </a:r>
          </a:p>
          <a:p>
            <a:pPr marL="628650" lvl="1" indent="-171450" rtl="0">
              <a:buFont typeface="Courier New" panose="02070309020205020404" pitchFamily="49" charset="0"/>
              <a:buChar char="o"/>
            </a:pPr>
            <a:r>
              <a:rPr lang="fr-FR" sz="1100" b="0" i="0" u="none" strike="noStrike" kern="1200" baseline="0" dirty="0">
                <a:solidFill>
                  <a:schemeClr val="tx1"/>
                </a:solidFill>
                <a:latin typeface="Arial" panose="020B0604020202020204" pitchFamily="34" charset="0"/>
                <a:ea typeface="+mn-ea"/>
                <a:cs typeface="Arial" panose="020B0604020202020204" pitchFamily="34" charset="0"/>
              </a:rPr>
              <a:t>éviter de toucher les yeux, le nez ou la bouche avec les mains non lavées;</a:t>
            </a:r>
          </a:p>
          <a:p>
            <a:pPr marL="628650" lvl="1" indent="-171450" rtl="0">
              <a:buFont typeface="Courier New" panose="02070309020205020404" pitchFamily="49" charset="0"/>
              <a:buChar char="o"/>
            </a:pPr>
            <a:r>
              <a:rPr lang="fr-FR" sz="1100" b="0" i="0" u="none" strike="noStrike" kern="1200" baseline="0" dirty="0">
                <a:solidFill>
                  <a:schemeClr val="tx1"/>
                </a:solidFill>
                <a:latin typeface="Arial" panose="020B0604020202020204" pitchFamily="34" charset="0"/>
                <a:ea typeface="+mn-ea"/>
                <a:cs typeface="Arial" panose="020B0604020202020204" pitchFamily="34" charset="0"/>
              </a:rPr>
              <a:t>lorsque vous toussez ou éternuez, couvrez votre bouche et votre nez avec votre bras ou un mouchoir</a:t>
            </a:r>
          </a:p>
          <a:p>
            <a:pPr marL="628650" lvl="1" indent="-171450" rtl="0">
              <a:buFont typeface="Courier New" panose="02070309020205020404" pitchFamily="49" charset="0"/>
              <a:buChar char="o"/>
            </a:pPr>
            <a:r>
              <a:rPr lang="fr-FR" sz="1100" b="0" i="0" u="none" strike="noStrike" kern="1200" baseline="0" dirty="0">
                <a:solidFill>
                  <a:schemeClr val="tx1"/>
                </a:solidFill>
                <a:latin typeface="Arial" panose="020B0604020202020204" pitchFamily="34" charset="0"/>
                <a:ea typeface="+mn-ea"/>
                <a:cs typeface="Arial" panose="020B0604020202020204" pitchFamily="34" charset="0"/>
              </a:rPr>
              <a:t>lavez-vous les mains et jetez les mouchoirs que vous avez utilisés dans les ordures</a:t>
            </a:r>
          </a:p>
          <a:p>
            <a:pPr marL="628650" lvl="1" indent="-171450" rtl="0">
              <a:buFont typeface="Courier New" panose="02070309020205020404" pitchFamily="49" charset="0"/>
              <a:buChar char="o"/>
            </a:pPr>
            <a:r>
              <a:rPr lang="fr-FR" sz="1100" b="0" i="0" u="none" strike="noStrike" kern="1200" baseline="0" dirty="0">
                <a:solidFill>
                  <a:schemeClr val="tx1"/>
                </a:solidFill>
                <a:latin typeface="Arial" panose="020B0604020202020204" pitchFamily="34" charset="0"/>
                <a:ea typeface="+mn-ea"/>
                <a:cs typeface="Arial" panose="020B0604020202020204" pitchFamily="34" charset="0"/>
              </a:rPr>
              <a:t>éviter tout contact avec les personnes malades.  Rester à la maison si vous êtes malade pour éviter de transmettre la maladie aux autres.</a:t>
            </a:r>
          </a:p>
          <a:p>
            <a:pPr marL="628650" lvl="1" indent="-171450" rtl="0">
              <a:buFont typeface="Courier New" panose="02070309020205020404" pitchFamily="49" charset="0"/>
              <a:buChar char="o"/>
            </a:pPr>
            <a:r>
              <a:rPr lang="fr-FR" sz="1100" b="0" i="0" u="none" strike="noStrike" kern="1200" baseline="0" dirty="0">
                <a:solidFill>
                  <a:schemeClr val="tx1"/>
                </a:solidFill>
                <a:latin typeface="Arial" panose="020B0604020202020204" pitchFamily="34" charset="0"/>
                <a:ea typeface="+mn-ea"/>
                <a:cs typeface="Arial" panose="020B0604020202020204" pitchFamily="34" charset="0"/>
              </a:rPr>
              <a:t>nettoyer fréquemment les surfaces à contact élevé suivantes à l’aide de nettoyants ménagers réguliers ou d’eau de Javel diluée (eau de Javel en 1 à 9 parties) :</a:t>
            </a:r>
          </a:p>
          <a:p>
            <a:pPr marL="1085850" lvl="2" indent="-171450" rtl="0">
              <a:buFont typeface="Wingdings" panose="05000000000000000000" pitchFamily="2" charset="2"/>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jouets</a:t>
            </a:r>
          </a:p>
          <a:p>
            <a:pPr marL="1085850" lvl="2" indent="-171450" rtl="0">
              <a:buFont typeface="Wingdings" panose="05000000000000000000" pitchFamily="2" charset="2"/>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toilettes</a:t>
            </a:r>
          </a:p>
          <a:p>
            <a:pPr marL="1085850" lvl="2" indent="-171450" rtl="0">
              <a:buFont typeface="Wingdings" panose="05000000000000000000" pitchFamily="2" charset="2"/>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téléphones et appareils électroniques</a:t>
            </a:r>
          </a:p>
          <a:p>
            <a:pPr marL="1085850" lvl="2" indent="-171450" rtl="0">
              <a:buFont typeface="Wingdings" panose="05000000000000000000" pitchFamily="2" charset="2"/>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poignées de porte</a:t>
            </a:r>
          </a:p>
          <a:p>
            <a:pPr marL="1085850" lvl="2" indent="-171450" rtl="0">
              <a:buFont typeface="Wingdings" panose="05000000000000000000" pitchFamily="2" charset="2"/>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tables de chevet</a:t>
            </a:r>
          </a:p>
          <a:p>
            <a:pPr marL="1085850" lvl="2" indent="-171450" rtl="0">
              <a:buFont typeface="Wingdings" panose="05000000000000000000" pitchFamily="2" charset="2"/>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télécommandes de télévision</a:t>
            </a:r>
          </a:p>
          <a:p>
            <a:pPr rtl="0"/>
            <a:endParaRPr lang="fr-CA" sz="1100" b="0" i="0" u="none" strike="noStrike" kern="1200" baseline="0" dirty="0">
              <a:solidFill>
                <a:schemeClr val="tx1"/>
              </a:solidFill>
              <a:latin typeface="Arial" panose="020B0604020202020204" pitchFamily="34" charset="0"/>
              <a:ea typeface="+mn-ea"/>
              <a:cs typeface="Arial" panose="020B0604020202020204" pitchFamily="34" charset="0"/>
            </a:endParaRPr>
          </a:p>
          <a:p>
            <a:endParaRPr lang="en-CA" dirty="0"/>
          </a:p>
        </p:txBody>
      </p:sp>
      <p:sp>
        <p:nvSpPr>
          <p:cNvPr id="4" name="Slide Number Placeholder 3"/>
          <p:cNvSpPr>
            <a:spLocks noGrp="1"/>
          </p:cNvSpPr>
          <p:nvPr>
            <p:ph type="sldNum" sz="quarter" idx="5"/>
          </p:nvPr>
        </p:nvSpPr>
        <p:spPr/>
        <p:txBody>
          <a:bodyPr/>
          <a:lstStyle/>
          <a:p>
            <a:pPr>
              <a:defRPr/>
            </a:pPr>
            <a:fld id="{33B315B3-A66E-45B3-8F91-52DE0A742B1D}" type="slidenum">
              <a:rPr lang="fr-CA" altLang="en-US" smtClean="0"/>
              <a:pPr>
                <a:defRPr/>
              </a:pPr>
              <a:t>59</a:t>
            </a:fld>
            <a:endParaRPr lang="fr-CA" altLang="en-US" dirty="0"/>
          </a:p>
        </p:txBody>
      </p:sp>
    </p:spTree>
    <p:extLst>
      <p:ext uri="{BB962C8B-B14F-4D97-AF65-F5344CB8AC3E}">
        <p14:creationId xmlns:p14="http://schemas.microsoft.com/office/powerpoint/2010/main" val="3799009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3CDCDBEC-1D95-4E1B-A719-51959E048E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1A75BE48-FE88-497D-843C-44F7CFF3CD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r>
              <a:rPr lang="fr-CA" altLang="en-US" sz="1100" b="1" dirty="0">
                <a:latin typeface="Arial" panose="020B0604020202020204" pitchFamily="34" charset="0"/>
                <a:cs typeface="Arial" panose="020B0604020202020204" pitchFamily="34" charset="0"/>
              </a:rPr>
              <a:t>Pourquoi allaiter? </a:t>
            </a:r>
          </a:p>
          <a:p>
            <a:endParaRPr lang="fr-CA" altLang="en-US" sz="1100" dirty="0">
              <a:latin typeface="Arial" panose="020B0604020202020204" pitchFamily="34" charset="0"/>
              <a:cs typeface="Arial" panose="020B0604020202020204" pitchFamily="34" charset="0"/>
            </a:endParaRPr>
          </a:p>
          <a:p>
            <a:r>
              <a:rPr lang="fr-CA" altLang="en-US" sz="1100" dirty="0">
                <a:latin typeface="Arial" panose="020B0604020202020204" pitchFamily="34" charset="0"/>
                <a:cs typeface="Arial" panose="020B0604020202020204" pitchFamily="34" charset="0"/>
              </a:rPr>
              <a:t>Chaque élément de cette diapositive représente comment l’allaitement fait une différence pour vous ou votre bébé. Avant de lire la liste ci-dessous, examinez chaque élément. À quoi pensez-vous? </a:t>
            </a:r>
          </a:p>
          <a:p>
            <a:endParaRPr lang="fr-CA" altLang="en-US" sz="1100" dirty="0">
              <a:latin typeface="Arial" panose="020B0604020202020204" pitchFamily="34" charset="0"/>
              <a:cs typeface="Arial" panose="020B0604020202020204" pitchFamily="34" charset="0"/>
            </a:endParaRPr>
          </a:p>
          <a:p>
            <a:r>
              <a:rPr lang="fr-CA" altLang="en-US" sz="1100" b="1" dirty="0">
                <a:latin typeface="Arial" panose="020B0604020202020204" pitchFamily="34" charset="0"/>
                <a:cs typeface="Arial" panose="020B0604020202020204" pitchFamily="34" charset="0"/>
              </a:rPr>
              <a:t>Signification symbolique des éléments </a:t>
            </a:r>
          </a:p>
          <a:p>
            <a:endParaRPr lang="fr-CA" altLang="en-US" sz="1100" dirty="0">
              <a:latin typeface="Arial" panose="020B0604020202020204" pitchFamily="34" charset="0"/>
              <a:cs typeface="Arial" panose="020B0604020202020204" pitchFamily="34" charset="0"/>
            </a:endParaRPr>
          </a:p>
          <a:p>
            <a:r>
              <a:rPr lang="fr-CA" altLang="en-US" sz="1100" b="1" dirty="0">
                <a:latin typeface="Arial" panose="020B0604020202020204" pitchFamily="34" charset="0"/>
                <a:cs typeface="Arial" panose="020B0604020202020204" pitchFamily="34" charset="0"/>
              </a:rPr>
              <a:t>Montre</a:t>
            </a:r>
            <a:r>
              <a:rPr lang="fr-CA" altLang="en-US" sz="1100" dirty="0">
                <a:latin typeface="Arial" panose="020B0604020202020204" pitchFamily="34" charset="0"/>
                <a:cs typeface="Arial" panose="020B0604020202020204" pitchFamily="34" charset="0"/>
              </a:rPr>
              <a:t> : Votre lait est toujours prêt, le prêt-à-manger de la nature. Il n’y a rien à préparer – il suffit de s’asseoir, de se détendre et de profiter de ce moment avec votre bébé.</a:t>
            </a:r>
          </a:p>
          <a:p>
            <a:r>
              <a:rPr lang="fr-CA" altLang="en-US" sz="1100" b="1" dirty="0">
                <a:latin typeface="Arial" panose="020B0604020202020204" pitchFamily="34" charset="0"/>
                <a:cs typeface="Arial" panose="020B0604020202020204" pitchFamily="34" charset="0"/>
              </a:rPr>
              <a:t>L’argent</a:t>
            </a:r>
            <a:r>
              <a:rPr lang="fr-CA" altLang="en-US" sz="1100" dirty="0">
                <a:latin typeface="Arial" panose="020B0604020202020204" pitchFamily="34" charset="0"/>
                <a:cs typeface="Arial" panose="020B0604020202020204" pitchFamily="34" charset="0"/>
              </a:rPr>
              <a:t> : L’allaitement maternel coûte très peu. Utilisez votre argent pour d’autres choses dont vous avez besoin. </a:t>
            </a:r>
          </a:p>
          <a:p>
            <a:r>
              <a:rPr lang="fr-CA" altLang="en-US" sz="1100" b="1" dirty="0">
                <a:latin typeface="Arial" panose="020B0604020202020204" pitchFamily="34" charset="0"/>
                <a:cs typeface="Arial" panose="020B0604020202020204" pitchFamily="34" charset="0"/>
              </a:rPr>
              <a:t>Stéthoscope</a:t>
            </a:r>
            <a:r>
              <a:rPr lang="fr-CA" altLang="en-US" sz="1100" dirty="0">
                <a:latin typeface="Arial" panose="020B0604020202020204" pitchFamily="34" charset="0"/>
                <a:cs typeface="Arial" panose="020B0604020202020204" pitchFamily="34" charset="0"/>
              </a:rPr>
              <a:t> : L’allaitement maternel offre une certaine protection contre de nombreuses infections infantiles, en particulier les otites et la diarrhée. Pour les mères, le risque de cancer du sein et des ovaires est diminué.</a:t>
            </a:r>
          </a:p>
          <a:p>
            <a:r>
              <a:rPr lang="fr-CA" altLang="en-US" sz="1100" b="1" dirty="0">
                <a:latin typeface="Arial" panose="020B0604020202020204" pitchFamily="34" charset="0"/>
                <a:cs typeface="Arial" panose="020B0604020202020204" pitchFamily="34" charset="0"/>
              </a:rPr>
              <a:t>Papiers-mouchoirs</a:t>
            </a:r>
            <a:r>
              <a:rPr lang="fr-CA" altLang="en-US" sz="1100" dirty="0">
                <a:latin typeface="Arial" panose="020B0604020202020204" pitchFamily="34" charset="0"/>
                <a:cs typeface="Arial" panose="020B0604020202020204" pitchFamily="34" charset="0"/>
              </a:rPr>
              <a:t> : Les enfants allaités bénéficient d’une certaine protection contre les maladies et les allergies</a:t>
            </a:r>
          </a:p>
          <a:p>
            <a:r>
              <a:rPr lang="fr-CA" altLang="en-US" sz="1100" b="1" dirty="0">
                <a:latin typeface="Arial" panose="020B0604020202020204" pitchFamily="34" charset="0"/>
                <a:cs typeface="Arial" panose="020B0604020202020204" pitchFamily="34" charset="0"/>
              </a:rPr>
              <a:t>QI (quotient intellectuel)</a:t>
            </a:r>
            <a:r>
              <a:rPr lang="fr-CA" altLang="en-US" sz="1100" dirty="0">
                <a:latin typeface="Arial" panose="020B0604020202020204" pitchFamily="34" charset="0"/>
                <a:cs typeface="Arial" panose="020B0604020202020204" pitchFamily="34" charset="0"/>
              </a:rPr>
              <a:t> : L’allaitement maternel favorise la croissance et le développement optimal du cerveau.</a:t>
            </a:r>
          </a:p>
          <a:p>
            <a:r>
              <a:rPr lang="fr-CA" altLang="en-US" sz="1100" b="1" dirty="0">
                <a:latin typeface="Arial" panose="020B0604020202020204" pitchFamily="34" charset="0"/>
                <a:cs typeface="Arial" panose="020B0604020202020204" pitchFamily="34" charset="0"/>
              </a:rPr>
              <a:t>SMSN (syndrome de mort subite du nourrisson) </a:t>
            </a:r>
            <a:r>
              <a:rPr lang="fr-CA" altLang="en-US" sz="1100" dirty="0">
                <a:latin typeface="Arial" panose="020B0604020202020204" pitchFamily="34" charset="0"/>
                <a:cs typeface="Arial" panose="020B0604020202020204" pitchFamily="34" charset="0"/>
              </a:rPr>
              <a:t>: L’allaitement maternel offre une certaine protection contre le syndrome de mort subite du nourrisson (SMSN), également connu sous le nom de mort au berceau. </a:t>
            </a:r>
          </a:p>
          <a:p>
            <a:r>
              <a:rPr lang="fr-CA" altLang="en-US" sz="1100" b="1" dirty="0">
                <a:latin typeface="Arial" panose="020B0604020202020204" pitchFamily="34" charset="0"/>
                <a:cs typeface="Arial" panose="020B0604020202020204" pitchFamily="34" charset="0"/>
              </a:rPr>
              <a:t>Voiture :</a:t>
            </a:r>
            <a:r>
              <a:rPr lang="fr-CA" altLang="en-US" sz="1100" dirty="0">
                <a:latin typeface="Arial" panose="020B0604020202020204" pitchFamily="34" charset="0"/>
                <a:cs typeface="Arial" panose="020B0604020202020204" pitchFamily="34" charset="0"/>
              </a:rPr>
              <a:t> Il est facile de sortir et de voyager avec des bébés allaités, pas besoin d’équipement. Le lait est toujours prêt, sécuritaire et à la bonne température.</a:t>
            </a:r>
          </a:p>
          <a:p>
            <a:r>
              <a:rPr lang="fr-CA" altLang="en-US" sz="1100" b="1" dirty="0">
                <a:latin typeface="Arial" panose="020B0604020202020204" pitchFamily="34" charset="0"/>
                <a:cs typeface="Arial" panose="020B0604020202020204" pitchFamily="34" charset="0"/>
              </a:rPr>
              <a:t>Sang :</a:t>
            </a:r>
            <a:r>
              <a:rPr lang="fr-CA" altLang="en-US" sz="1100" dirty="0">
                <a:latin typeface="Arial" panose="020B0604020202020204" pitchFamily="34" charset="0"/>
                <a:cs typeface="Arial" panose="020B0604020202020204" pitchFamily="34" charset="0"/>
              </a:rPr>
              <a:t> L’allaitement maternel permet de contrôler la perte de sang après la naissance.</a:t>
            </a:r>
          </a:p>
          <a:p>
            <a:r>
              <a:rPr lang="fr-CA" altLang="en-US" sz="1100" b="1" dirty="0">
                <a:latin typeface="Arial" panose="020B0604020202020204" pitchFamily="34" charset="0"/>
                <a:cs typeface="Arial" panose="020B0604020202020204" pitchFamily="34" charset="0"/>
              </a:rPr>
              <a:t>Aiguille :</a:t>
            </a:r>
            <a:r>
              <a:rPr lang="fr-CA" altLang="en-US" sz="1100" dirty="0">
                <a:latin typeface="Arial" panose="020B0604020202020204" pitchFamily="34" charset="0"/>
                <a:cs typeface="Arial" panose="020B0604020202020204" pitchFamily="34" charset="0"/>
              </a:rPr>
              <a:t> L’allaitement aide à renforcir le système immunitaire de votre bébé. Il garantit également la meilleure réponse possible après une vaccination.</a:t>
            </a:r>
          </a:p>
          <a:p>
            <a:r>
              <a:rPr lang="fr-CA" altLang="en-US" sz="1100" b="1" dirty="0">
                <a:latin typeface="Arial" panose="020B0604020202020204" pitchFamily="34" charset="0"/>
                <a:cs typeface="Arial" panose="020B0604020202020204" pitchFamily="34" charset="0"/>
              </a:rPr>
              <a:t>Pèse-personne :</a:t>
            </a:r>
            <a:r>
              <a:rPr lang="fr-CA" altLang="en-US" sz="1100" dirty="0">
                <a:latin typeface="Arial" panose="020B0604020202020204" pitchFamily="34" charset="0"/>
                <a:cs typeface="Arial" panose="020B0604020202020204" pitchFamily="34" charset="0"/>
              </a:rPr>
              <a:t> L’allaitement brûle des calories et vous aide à perdre une partie du poids gagné pendant la grossesse. Il contribue aussi à réduire l’obésité infantile.</a:t>
            </a:r>
          </a:p>
          <a:p>
            <a:r>
              <a:rPr lang="fr-CA" altLang="en-US" sz="1100" b="1" dirty="0">
                <a:latin typeface="Arial" panose="020B0604020202020204" pitchFamily="34" charset="0"/>
                <a:cs typeface="Arial" panose="020B0604020202020204" pitchFamily="34" charset="0"/>
              </a:rPr>
              <a:t>La Terre</a:t>
            </a:r>
            <a:r>
              <a:rPr lang="fr-CA" altLang="en-US" sz="1100" dirty="0">
                <a:latin typeface="Arial" panose="020B0604020202020204" pitchFamily="34" charset="0"/>
                <a:cs typeface="Arial" panose="020B0604020202020204" pitchFamily="34" charset="0"/>
              </a:rPr>
              <a:t> : L’allaitement maternel est respectueux de l’environnement. Il ne laisse aucune empreinte carbone, ne produit aucun déchet, ne nécessite aucune source d’électricité externe et réduit les émissions de gaz à effet de serre.</a:t>
            </a:r>
          </a:p>
          <a:p>
            <a:endParaRPr lang="fr-CA" altLang="en-US" sz="1100" dirty="0">
              <a:latin typeface="Arial" panose="020B0604020202020204" pitchFamily="34" charset="0"/>
              <a:cs typeface="Arial" panose="020B0604020202020204" pitchFamily="34" charset="0"/>
            </a:endParaRPr>
          </a:p>
          <a:p>
            <a:r>
              <a:rPr lang="fr-CA" altLang="en-US" sz="1100" dirty="0">
                <a:latin typeface="Arial" panose="020B0604020202020204" pitchFamily="34" charset="0"/>
                <a:cs typeface="Arial" panose="020B0604020202020204" pitchFamily="34" charset="0"/>
              </a:rPr>
              <a:t>Plus un bébé est allaité longtemps, plus l’impact positif sera important sur la santé globale de la famille, de la société et de l’environnement.</a:t>
            </a:r>
          </a:p>
          <a:p>
            <a:endParaRPr lang="fr-CA" altLang="en-US" sz="1100" dirty="0">
              <a:latin typeface="Arial" panose="020B0604020202020204" pitchFamily="34" charset="0"/>
              <a:cs typeface="Arial" panose="020B0604020202020204" pitchFamily="34" charset="0"/>
            </a:endParaRPr>
          </a:p>
          <a:p>
            <a:r>
              <a:rPr lang="fr-CA" altLang="en-US" sz="1100" dirty="0">
                <a:latin typeface="Arial" panose="020B0604020202020204" pitchFamily="34" charset="0"/>
                <a:cs typeface="Arial" panose="020B0604020202020204" pitchFamily="34" charset="0"/>
              </a:rPr>
              <a:t>Les femmes qui allaitent ont une réponse hormonale qui diminue l’anxiété, le niveau de stress et favorise la relaxation.</a:t>
            </a:r>
          </a:p>
          <a:p>
            <a:r>
              <a:rPr lang="fr-CA" altLang="en-US" sz="1100" dirty="0">
                <a:latin typeface="Arial" panose="020B0604020202020204" pitchFamily="34" charset="0"/>
                <a:cs typeface="Arial" panose="020B0604020202020204" pitchFamily="34" charset="0"/>
              </a:rPr>
              <a:t>Une famille peut économiser environ 2 000 $ ou plus la première année; pas besoin d’acheter des préparations pour nourrissons ou des produits alimentaires.</a:t>
            </a:r>
          </a:p>
          <a:p>
            <a:endParaRPr lang="fr-CA" altLang="en-US" dirty="0"/>
          </a:p>
        </p:txBody>
      </p:sp>
      <p:sp>
        <p:nvSpPr>
          <p:cNvPr id="19460" name="Slide Number Placeholder 3">
            <a:extLst>
              <a:ext uri="{FF2B5EF4-FFF2-40B4-BE49-F238E27FC236}">
                <a16:creationId xmlns:a16="http://schemas.microsoft.com/office/drawing/2014/main" id="{08EFC48C-8E96-4CCD-9208-361EF0DD90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fld id="{5E1BA712-5DAD-40AC-961C-AA1204AACC1D}" type="slidenum">
              <a:rPr lang="fr-CA" altLang="en-US" sz="1200"/>
              <a:pPr/>
              <a:t>6</a:t>
            </a:fld>
            <a:endParaRPr lang="fr-CA" altLang="en-US" sz="120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B67E653E-BA54-4560-9AD9-2E37F429558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fld id="{E55B58A8-51A4-4100-90E9-4851B4B49012}" type="slidenum">
              <a:rPr lang="fr-CA" altLang="en-US" sz="1200"/>
              <a:pPr/>
              <a:t>60</a:t>
            </a:fld>
            <a:endParaRPr lang="fr-CA" altLang="en-US" sz="1200"/>
          </a:p>
        </p:txBody>
      </p:sp>
      <p:sp>
        <p:nvSpPr>
          <p:cNvPr id="107523" name="Rectangle 2">
            <a:extLst>
              <a:ext uri="{FF2B5EF4-FFF2-40B4-BE49-F238E27FC236}">
                <a16:creationId xmlns:a16="http://schemas.microsoft.com/office/drawing/2014/main" id="{865E9E63-F32C-40C4-B7E2-681F1A45ABF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a:extLst>
              <a:ext uri="{FF2B5EF4-FFF2-40B4-BE49-F238E27FC236}">
                <a16:creationId xmlns:a16="http://schemas.microsoft.com/office/drawing/2014/main" id="{5C8984F8-BB25-450D-9154-1D811BB29DD0}"/>
              </a:ext>
            </a:extLst>
          </p:cNvPr>
          <p:cNvSpPr>
            <a:spLocks noGrp="1" noChangeArrowheads="1"/>
          </p:cNvSpPr>
          <p:nvPr>
            <p:ph type="body" idx="1"/>
          </p:nvPr>
        </p:nvSpPr>
        <p:spPr bwMode="auto">
          <a:xfrm>
            <a:off x="228600" y="4114800"/>
            <a:ext cx="6400800" cy="4648200"/>
          </a:xfrm>
        </p:spPr>
        <p:txBody>
          <a:bodyPr wrap="square" numCol="1" anchor="t" anchorCtr="0" compatLnSpc="1">
            <a:prstTxWarp prst="textNoShape">
              <a:avLst/>
            </a:prstTxWarp>
            <a:normAutofit fontScale="55000" lnSpcReduction="20000"/>
          </a:bodyPr>
          <a:lstStyle/>
          <a:p>
            <a:pPr>
              <a:defRPr/>
            </a:pPr>
            <a:r>
              <a:rPr lang="fr-CA" sz="1100" b="1" strike="noStrike" dirty="0">
                <a:latin typeface="Arial" panose="020B0604020202020204" pitchFamily="34" charset="0"/>
                <a:cs typeface="Arial" panose="020B0604020202020204" pitchFamily="34" charset="0"/>
              </a:rPr>
              <a:t>Vos droit durant l’allaitement</a:t>
            </a:r>
          </a:p>
          <a:p>
            <a:pPr>
              <a:defRPr/>
            </a:pPr>
            <a:endParaRPr lang="en-CA" sz="1100" strike="noStrike" dirty="0">
              <a:latin typeface="Arial" panose="020B0604020202020204" pitchFamily="34" charset="0"/>
              <a:cs typeface="Arial" panose="020B0604020202020204" pitchFamily="34" charset="0"/>
            </a:endParaRPr>
          </a:p>
          <a:p>
            <a:pPr>
              <a:defRPr/>
            </a:pPr>
            <a:r>
              <a:rPr lang="fr-CA" sz="1100" strike="noStrike" dirty="0">
                <a:latin typeface="Arial" panose="020B0604020202020204" pitchFamily="34" charset="0"/>
                <a:cs typeface="Arial" panose="020B0604020202020204" pitchFamily="34" charset="0"/>
              </a:rPr>
              <a:t>Vous avez le droit</a:t>
            </a:r>
            <a:r>
              <a:rPr lang="fr-CA" sz="1100" dirty="0">
                <a:latin typeface="Arial" panose="020B0604020202020204" pitchFamily="34" charset="0"/>
                <a:cs typeface="Arial" panose="020B0604020202020204" pitchFamily="34" charset="0"/>
              </a:rPr>
              <a:t> d’allaiter n’importe où et n’importe quand. Ce droit est protégé par la </a:t>
            </a:r>
            <a:r>
              <a:rPr lang="fr-CA" sz="1100" i="1" dirty="0">
                <a:latin typeface="Arial" panose="020B0604020202020204" pitchFamily="34" charset="0"/>
                <a:cs typeface="Arial" panose="020B0604020202020204" pitchFamily="34" charset="0"/>
              </a:rPr>
              <a:t>Charte canadienne des droits et libertés</a:t>
            </a:r>
            <a:r>
              <a:rPr lang="fr-CA" sz="1100" dirty="0">
                <a:latin typeface="Arial" panose="020B0604020202020204" pitchFamily="34" charset="0"/>
                <a:cs typeface="Arial" panose="020B0604020202020204" pitchFamily="34" charset="0"/>
              </a:rPr>
              <a:t>. Chaque province et territoire du Canada dispose d’un Code des droits de la personne. Le Code prévoit une protection contre la discrimination fondée sur le sexe. Votre bébé a le droit de manger n’importe où et n’importe quand, au moment où il a faim!</a:t>
            </a:r>
          </a:p>
          <a:p>
            <a:pPr>
              <a:defRPr/>
            </a:pPr>
            <a:r>
              <a:rPr lang="fr-CA" sz="1100" dirty="0">
                <a:latin typeface="Arial" panose="020B0604020202020204" pitchFamily="34" charset="0"/>
                <a:cs typeface="Arial" panose="020B0604020202020204" pitchFamily="34" charset="0"/>
              </a:rPr>
              <a:t> </a:t>
            </a:r>
          </a:p>
          <a:p>
            <a:pPr>
              <a:defRPr/>
            </a:pPr>
            <a:r>
              <a:rPr lang="fr-CA" sz="1100" dirty="0">
                <a:latin typeface="Arial" panose="020B0604020202020204" pitchFamily="34" charset="0"/>
                <a:cs typeface="Arial" panose="020B0604020202020204" pitchFamily="34" charset="0"/>
              </a:rPr>
              <a:t>Au </a:t>
            </a:r>
            <a:r>
              <a:rPr lang="fr-CA" sz="1100" b="1" dirty="0">
                <a:latin typeface="Arial" panose="020B0604020202020204" pitchFamily="34" charset="0"/>
                <a:cs typeface="Arial" panose="020B0604020202020204" pitchFamily="34" charset="0"/>
              </a:rPr>
              <a:t>Nouveau-Brunswick</a:t>
            </a:r>
            <a:r>
              <a:rPr lang="fr-CA" sz="1100" dirty="0">
                <a:latin typeface="Arial" panose="020B0604020202020204" pitchFamily="34" charset="0"/>
                <a:cs typeface="Arial" panose="020B0604020202020204" pitchFamily="34" charset="0"/>
              </a:rPr>
              <a:t>, la </a:t>
            </a:r>
            <a:r>
              <a:rPr lang="fr-CA" sz="1100" i="1" dirty="0">
                <a:latin typeface="Arial" panose="020B0604020202020204" pitchFamily="34" charset="0"/>
                <a:cs typeface="Arial" panose="020B0604020202020204" pitchFamily="34" charset="0"/>
              </a:rPr>
              <a:t>Loi sur les droits de la personne</a:t>
            </a:r>
            <a:r>
              <a:rPr lang="fr-CA" sz="1100" dirty="0">
                <a:latin typeface="Arial" panose="020B0604020202020204" pitchFamily="34" charset="0"/>
                <a:cs typeface="Arial" panose="020B0604020202020204" pitchFamily="34" charset="0"/>
              </a:rPr>
              <a:t> interdit la discrimination en matière d’hébergement (par exemple dans les hôtels) et de services ou dans les installations à la disposition du public (par exemple les magasins, les restaurants, les écoles, les programmes gouvernementaux, les espaces publics, les centres commerciaux). Les fournisseurs de ces services et installations ne peuvent pas interdire ou limiter l’allaitement. </a:t>
            </a:r>
          </a:p>
          <a:p>
            <a:pPr>
              <a:defRPr/>
            </a:pPr>
            <a:endParaRPr lang="en-CA" sz="1100" dirty="0">
              <a:latin typeface="Arial" panose="020B0604020202020204" pitchFamily="34" charset="0"/>
              <a:cs typeface="Arial" panose="020B0604020202020204" pitchFamily="34" charset="0"/>
            </a:endParaRPr>
          </a:p>
          <a:p>
            <a:pPr>
              <a:defRPr/>
            </a:pPr>
            <a:r>
              <a:rPr lang="fr-CA" sz="1100" dirty="0">
                <a:latin typeface="Arial" panose="020B0604020202020204" pitchFamily="34" charset="0"/>
                <a:cs typeface="Arial" panose="020B0604020202020204" pitchFamily="34" charset="0"/>
              </a:rPr>
              <a:t>Ces renseignements se trouvent dans la </a:t>
            </a:r>
            <a:r>
              <a:rPr lang="fr-CA" sz="1100" i="1" dirty="0">
                <a:latin typeface="Arial" panose="020B0604020202020204" pitchFamily="34" charset="0"/>
                <a:cs typeface="Arial" panose="020B0604020202020204" pitchFamily="34" charset="0"/>
              </a:rPr>
              <a:t>Ligne directrice sur la discrimination fondée sur la grossesse </a:t>
            </a:r>
            <a:r>
              <a:rPr lang="fr-CA" sz="1100" dirty="0">
                <a:latin typeface="Arial" panose="020B0604020202020204" pitchFamily="34" charset="0"/>
                <a:cs typeface="Arial" panose="020B0604020202020204" pitchFamily="34" charset="0"/>
              </a:rPr>
              <a:t>de la Commission des droits de la personne du Nouveau-Brunswick. (Décembre 2019)</a:t>
            </a:r>
          </a:p>
          <a:p>
            <a:pPr>
              <a:defRPr/>
            </a:pPr>
            <a:endParaRPr lang="en-CA" sz="1100" b="1" dirty="0">
              <a:latin typeface="Arial" panose="020B0604020202020204" pitchFamily="34" charset="0"/>
              <a:cs typeface="Arial" panose="020B0604020202020204" pitchFamily="34" charset="0"/>
            </a:endParaRPr>
          </a:p>
          <a:p>
            <a:pPr>
              <a:defRPr/>
            </a:pPr>
            <a:r>
              <a:rPr lang="fr-CA" sz="1100" dirty="0">
                <a:latin typeface="Arial" panose="020B0604020202020204" pitchFamily="34" charset="0"/>
                <a:cs typeface="Arial" panose="020B0604020202020204" pitchFamily="34" charset="0"/>
              </a:rPr>
              <a:t>L’allaitement maternel reste important lorsque vous retournez à l’école ou que vous travaillez à l’extérieur. Nous vous encourageons à vous renseigner auprès de votre employeur ou de votre enseignant sur les possibilités d’adaptation avant de retourner sur votre lieu de travail ou à l’école.</a:t>
            </a:r>
          </a:p>
          <a:p>
            <a:pPr>
              <a:defRPr/>
            </a:pPr>
            <a:endParaRPr lang="en-CA" sz="1100" dirty="0">
              <a:latin typeface="Arial" panose="020B0604020202020204" pitchFamily="34" charset="0"/>
              <a:cs typeface="Arial" panose="020B0604020202020204" pitchFamily="34" charset="0"/>
            </a:endParaRPr>
          </a:p>
          <a:p>
            <a:pPr>
              <a:defRPr/>
            </a:pPr>
            <a:r>
              <a:rPr lang="fr-CA" sz="1100" b="1" dirty="0">
                <a:latin typeface="Arial" panose="020B0604020202020204" pitchFamily="34" charset="0"/>
                <a:cs typeface="Arial" panose="020B0604020202020204" pitchFamily="34" charset="0"/>
              </a:rPr>
              <a:t>Les employeurs qui soutiennent l’allaitement maternel en retirent de nombreux avantages, notamment :</a:t>
            </a:r>
          </a:p>
          <a:p>
            <a:pPr>
              <a:defRPr/>
            </a:pPr>
            <a:endParaRPr lang="en-CA" sz="1100" b="1"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defRPr/>
            </a:pPr>
            <a:r>
              <a:rPr lang="fr-CA" sz="1100" dirty="0">
                <a:latin typeface="Arial" panose="020B0604020202020204" pitchFamily="34" charset="0"/>
                <a:cs typeface="Arial" panose="020B0604020202020204" pitchFamily="34" charset="0"/>
              </a:rPr>
              <a:t>Moins d’absentéisme parmi les employés, car les enfants allaités sont en meilleure santé;</a:t>
            </a:r>
          </a:p>
          <a:p>
            <a:pPr marL="628650" lvl="1" indent="-171450">
              <a:buFont typeface="Arial" panose="020B0604020202020204" pitchFamily="34" charset="0"/>
              <a:buChar char="•"/>
              <a:defRPr/>
            </a:pPr>
            <a:r>
              <a:rPr lang="fr-CA" sz="1100" dirty="0">
                <a:latin typeface="Arial" panose="020B0604020202020204" pitchFamily="34" charset="0"/>
                <a:cs typeface="Arial" panose="020B0604020202020204" pitchFamily="34" charset="0"/>
              </a:rPr>
              <a:t>Diminution des coûts des prestations liées aux prescriptions pour l’enfant de l’employé;</a:t>
            </a:r>
          </a:p>
          <a:p>
            <a:pPr marL="628650" lvl="1" indent="-171450">
              <a:buFont typeface="Arial" panose="020B0604020202020204" pitchFamily="34" charset="0"/>
              <a:buChar char="•"/>
              <a:defRPr/>
            </a:pPr>
            <a:r>
              <a:rPr lang="fr-CA" sz="1100" dirty="0">
                <a:latin typeface="Arial" panose="020B0604020202020204" pitchFamily="34" charset="0"/>
                <a:cs typeface="Arial" panose="020B0604020202020204" pitchFamily="34" charset="0"/>
              </a:rPr>
              <a:t>Moins de rotation du personnel.  Les mères allaitantes sont plus susceptibles de retourner au travail, ce qui réduit le roulement du personnel.  Cela permet aux employeurs de garder leur personnel formé, expérimenté et motivé;</a:t>
            </a:r>
          </a:p>
          <a:p>
            <a:pPr marL="628650" lvl="1" indent="-171450">
              <a:buFont typeface="Arial" panose="020B0604020202020204" pitchFamily="34" charset="0"/>
              <a:buChar char="•"/>
              <a:defRPr/>
            </a:pPr>
            <a:r>
              <a:rPr lang="fr-CA" sz="1100" dirty="0">
                <a:latin typeface="Arial" panose="020B0604020202020204" pitchFamily="34" charset="0"/>
                <a:cs typeface="Arial" panose="020B0604020202020204" pitchFamily="34" charset="0"/>
              </a:rPr>
              <a:t>Meilleur satisfaction au travail et amélioration de la productivité; </a:t>
            </a:r>
          </a:p>
          <a:p>
            <a:pPr marL="628650" lvl="1" indent="-171450">
              <a:buFont typeface="Arial" panose="020B0604020202020204" pitchFamily="34" charset="0"/>
              <a:buChar char="•"/>
              <a:defRPr/>
            </a:pPr>
            <a:r>
              <a:rPr lang="fr-CA" sz="1100" dirty="0">
                <a:latin typeface="Arial" panose="020B0604020202020204" pitchFamily="34" charset="0"/>
                <a:cs typeface="Arial" panose="020B0604020202020204" pitchFamily="34" charset="0"/>
              </a:rPr>
              <a:t>Meilleure image de l’entreprise.  L’employeur qui favorise des milieux de travail favorables à l’allaitement est vu comme un employeur progressiste qui soutient les familles.</a:t>
            </a:r>
          </a:p>
          <a:p>
            <a:pPr>
              <a:defRPr/>
            </a:pPr>
            <a:endParaRPr lang="en-CA" sz="1100" dirty="0">
              <a:latin typeface="Arial" panose="020B0604020202020204" pitchFamily="34" charset="0"/>
              <a:cs typeface="Arial" panose="020B0604020202020204" pitchFamily="34" charset="0"/>
            </a:endParaRPr>
          </a:p>
          <a:p>
            <a:pPr>
              <a:defRPr/>
            </a:pPr>
            <a:r>
              <a:rPr lang="fr-CA" sz="1100" b="1" dirty="0">
                <a:latin typeface="Arial" panose="020B0604020202020204" pitchFamily="34" charset="0"/>
                <a:cs typeface="Arial" panose="020B0604020202020204" pitchFamily="34" charset="0"/>
              </a:rPr>
              <a:t>S’il n’est pas possible d’allaiter le bébé pendant les heures de travail, il est conseillé :</a:t>
            </a:r>
          </a:p>
          <a:p>
            <a:pPr marL="628650" lvl="1" indent="-171450">
              <a:buFont typeface="Arial" panose="020B0604020202020204" pitchFamily="34" charset="0"/>
              <a:buChar char="•"/>
              <a:defRPr/>
            </a:pPr>
            <a:r>
              <a:rPr lang="fr-CA" sz="1100" dirty="0">
                <a:latin typeface="Arial" panose="020B0604020202020204" pitchFamily="34" charset="0"/>
                <a:cs typeface="Arial" panose="020B0604020202020204" pitchFamily="34" charset="0"/>
              </a:rPr>
              <a:t>d’allaiter exclusivement et fréquemment pendant le congé de maternité;</a:t>
            </a:r>
          </a:p>
          <a:p>
            <a:pPr marL="628650" lvl="1" indent="-171450">
              <a:buFont typeface="Arial" panose="020B0604020202020204" pitchFamily="34" charset="0"/>
              <a:buChar char="•"/>
              <a:defRPr/>
            </a:pPr>
            <a:r>
              <a:rPr lang="fr-CA" sz="1100" dirty="0">
                <a:latin typeface="Arial" panose="020B0604020202020204" pitchFamily="34" charset="0"/>
                <a:cs typeface="Arial" panose="020B0604020202020204" pitchFamily="34" charset="0"/>
              </a:rPr>
              <a:t>de continuer à allaiter lorsque vous êtes ensemble;</a:t>
            </a:r>
          </a:p>
          <a:p>
            <a:pPr marL="628650" lvl="1" indent="-171450">
              <a:buFont typeface="Arial" panose="020B0604020202020204" pitchFamily="34" charset="0"/>
              <a:buChar char="•"/>
              <a:defRPr/>
            </a:pPr>
            <a:r>
              <a:rPr lang="fr-CA" sz="1100" dirty="0">
                <a:latin typeface="Arial" panose="020B0604020202020204" pitchFamily="34" charset="0"/>
                <a:cs typeface="Arial" panose="020B0604020202020204" pitchFamily="34" charset="0"/>
              </a:rPr>
              <a:t>de profiter des moments de contact peau à peau avec bébé chaque fois que cela est possible;</a:t>
            </a:r>
          </a:p>
          <a:p>
            <a:pPr marL="628650" lvl="1" indent="-171450">
              <a:buFont typeface="Arial" panose="020B0604020202020204" pitchFamily="34" charset="0"/>
              <a:buChar char="•"/>
              <a:defRPr/>
            </a:pPr>
            <a:r>
              <a:rPr lang="fr-CA" sz="1100" dirty="0">
                <a:latin typeface="Arial" panose="020B0604020202020204" pitchFamily="34" charset="0"/>
                <a:cs typeface="Arial" panose="020B0604020202020204" pitchFamily="34" charset="0"/>
              </a:rPr>
              <a:t>D’introduire d’autres aliments quelques jours seulement avant de retourner au travail; </a:t>
            </a:r>
          </a:p>
          <a:p>
            <a:pPr marL="628650" lvl="1" indent="-171450">
              <a:buFont typeface="Arial" panose="020B0604020202020204" pitchFamily="34" charset="0"/>
              <a:buChar char="•"/>
              <a:defRPr/>
            </a:pPr>
            <a:r>
              <a:rPr lang="fr-CA" sz="1100" dirty="0">
                <a:latin typeface="Arial" panose="020B0604020202020204" pitchFamily="34" charset="0"/>
                <a:cs typeface="Arial" panose="020B0604020202020204" pitchFamily="34" charset="0"/>
              </a:rPr>
              <a:t>d’exprimer du lait, si possible, toutes les trois heures au travail;</a:t>
            </a:r>
          </a:p>
          <a:p>
            <a:pPr marL="628650" lvl="1" indent="-171450">
              <a:buFont typeface="Arial" panose="020B0604020202020204" pitchFamily="34" charset="0"/>
              <a:buChar char="•"/>
              <a:defRPr/>
            </a:pPr>
            <a:r>
              <a:rPr lang="fr-CA" sz="1100" dirty="0">
                <a:latin typeface="Arial" panose="020B0604020202020204" pitchFamily="34" charset="0"/>
                <a:cs typeface="Arial" panose="020B0604020202020204" pitchFamily="34" charset="0"/>
              </a:rPr>
              <a:t>de fournir du lait maternel exprimé à la personne qui s’occupe de nourrir votre bébé;</a:t>
            </a:r>
          </a:p>
          <a:p>
            <a:pPr marL="628650" lvl="1" indent="-171450">
              <a:buFont typeface="Arial" panose="020B0604020202020204" pitchFamily="34" charset="0"/>
              <a:buChar char="•"/>
              <a:defRPr/>
            </a:pPr>
            <a:r>
              <a:rPr lang="fr-CA" sz="1100" dirty="0">
                <a:latin typeface="Arial" panose="020B0604020202020204" pitchFamily="34" charset="0"/>
                <a:cs typeface="Arial" panose="020B0604020202020204" pitchFamily="34" charset="0"/>
              </a:rPr>
              <a:t>d’apprendre à la personne qui s’occupe du bébé à lui donner à boire de manière sécuritaire et affectueuse en utilisant une tasse plutôt qu’un biberon afin que le bébé continue à vouloir téter au sein;</a:t>
            </a:r>
          </a:p>
          <a:p>
            <a:pPr marL="628650" lvl="1" indent="-171450">
              <a:buFont typeface="Arial" panose="020B0604020202020204" pitchFamily="34" charset="0"/>
              <a:buChar char="•"/>
              <a:defRPr/>
            </a:pPr>
            <a:r>
              <a:rPr lang="fr-CA" sz="1100" dirty="0">
                <a:latin typeface="Arial" panose="020B0604020202020204" pitchFamily="34" charset="0"/>
                <a:cs typeface="Arial" panose="020B0604020202020204" pitchFamily="34" charset="0"/>
              </a:rPr>
              <a:t>d’avoir des contacts et le soutien d’autres mères qui travaillent et qui allaitent.</a:t>
            </a:r>
          </a:p>
          <a:p>
            <a:pPr>
              <a:defRPr/>
            </a:pPr>
            <a:endParaRPr lang="en-CA" sz="1100" dirty="0">
              <a:latin typeface="Arial" panose="020B0604020202020204" pitchFamily="34" charset="0"/>
              <a:cs typeface="Arial" panose="020B0604020202020204" pitchFamily="34" charset="0"/>
            </a:endParaRPr>
          </a:p>
          <a:p>
            <a:pPr>
              <a:defRPr/>
            </a:pPr>
            <a:r>
              <a:rPr lang="fr-CA" sz="1100" dirty="0">
                <a:latin typeface="Arial" panose="020B0604020202020204" pitchFamily="34" charset="0"/>
                <a:cs typeface="Arial" panose="020B0604020202020204" pitchFamily="34" charset="0"/>
              </a:rPr>
              <a:t>Toute personne </a:t>
            </a:r>
            <a:r>
              <a:rPr lang="fr-CA" sz="1100" noProof="0" dirty="0">
                <a:latin typeface="Arial" panose="020B0604020202020204" pitchFamily="34" charset="0"/>
                <a:cs typeface="Arial" panose="020B0604020202020204" pitchFamily="34" charset="0"/>
              </a:rPr>
              <a:t>au Nouveau-Brunswick qui subit du harcèlement parce qu’elle l’allaite peut déposer une plainte officielle auprès de la Commission des droits de la personne </a:t>
            </a:r>
            <a:r>
              <a:rPr lang="fr-CA" sz="1100" dirty="0">
                <a:latin typeface="Arial" panose="020B0604020202020204" pitchFamily="34" charset="0"/>
                <a:cs typeface="Arial" panose="020B0604020202020204" pitchFamily="34" charset="0"/>
              </a:rPr>
              <a:t>du Nouveau-Brunswick.</a:t>
            </a:r>
            <a:br>
              <a:rPr lang="fr-CA" sz="1100" noProof="0" dirty="0">
                <a:latin typeface="Arial" panose="020B0604020202020204" pitchFamily="34" charset="0"/>
                <a:cs typeface="Arial" panose="020B0604020202020204" pitchFamily="34" charset="0"/>
              </a:rPr>
            </a:br>
            <a:endParaRPr lang="fr-CA" sz="1100" noProof="0" dirty="0">
              <a:latin typeface="Arial" panose="020B0604020202020204" pitchFamily="34" charset="0"/>
              <a:cs typeface="Arial" panose="020B0604020202020204" pitchFamily="34" charset="0"/>
            </a:endParaRPr>
          </a:p>
          <a:p>
            <a:pPr>
              <a:defRPr/>
            </a:pPr>
            <a:r>
              <a:rPr lang="fr-CA" sz="1100" noProof="0" dirty="0">
                <a:latin typeface="Arial" panose="020B0604020202020204" pitchFamily="34" charset="0"/>
                <a:cs typeface="Arial" panose="020B0604020202020204" pitchFamily="34" charset="0"/>
              </a:rPr>
              <a:t>Case postale 6000</a:t>
            </a:r>
          </a:p>
          <a:p>
            <a:pPr>
              <a:defRPr/>
            </a:pPr>
            <a:r>
              <a:rPr lang="fr-CA" sz="1100" noProof="0" dirty="0">
                <a:latin typeface="Arial" panose="020B0604020202020204" pitchFamily="34" charset="0"/>
                <a:cs typeface="Arial" panose="020B0604020202020204" pitchFamily="34" charset="0"/>
              </a:rPr>
              <a:t>Fredericton (Nouveau-Brunswick) E3B 5H1</a:t>
            </a:r>
            <a:br>
              <a:rPr lang="fr-CA" sz="1100" noProof="0" dirty="0">
                <a:latin typeface="Arial" panose="020B0604020202020204" pitchFamily="34" charset="0"/>
                <a:cs typeface="Arial" panose="020B0604020202020204" pitchFamily="34" charset="0"/>
              </a:rPr>
            </a:br>
            <a:r>
              <a:rPr lang="fr-CA" sz="1100" noProof="0" dirty="0">
                <a:latin typeface="Arial" panose="020B0604020202020204" pitchFamily="34" charset="0"/>
                <a:cs typeface="Arial" panose="020B0604020202020204" pitchFamily="34" charset="0"/>
              </a:rPr>
              <a:t>Tél. : 506 453-2301</a:t>
            </a:r>
          </a:p>
          <a:p>
            <a:pPr>
              <a:defRPr/>
            </a:pPr>
            <a:r>
              <a:rPr lang="fr-CA" sz="1100" noProof="0" dirty="0">
                <a:latin typeface="Arial" panose="020B0604020202020204" pitchFamily="34" charset="0"/>
                <a:cs typeface="Arial" panose="020B0604020202020204" pitchFamily="34" charset="0"/>
              </a:rPr>
              <a:t>Sans frais : 1 888 471-2233 </a:t>
            </a:r>
          </a:p>
          <a:p>
            <a:pPr>
              <a:defRPr/>
            </a:pPr>
            <a:r>
              <a:rPr lang="fr-CA" sz="1100" noProof="0" dirty="0">
                <a:latin typeface="Arial" panose="020B0604020202020204" pitchFamily="34" charset="0"/>
                <a:cs typeface="Arial" panose="020B0604020202020204" pitchFamily="34" charset="0"/>
              </a:rPr>
              <a:t>Courriel : </a:t>
            </a:r>
            <a:r>
              <a:rPr lang="fr-CA" sz="1100" u="sng" noProof="0" dirty="0" err="1">
                <a:latin typeface="Arial" panose="020B0604020202020204" pitchFamily="34" charset="0"/>
                <a:cs typeface="Arial" panose="020B0604020202020204" pitchFamily="34" charset="0"/>
                <a:hlinkClick r:id="rId3"/>
              </a:rPr>
              <a:t>hrc.cdp</a:t>
            </a:r>
            <a:r>
              <a:rPr lang="fr-CA" sz="1100" u="sng" noProof="0" dirty="0">
                <a:latin typeface="Arial" panose="020B0604020202020204" pitchFamily="34" charset="0"/>
                <a:cs typeface="Arial" panose="020B0604020202020204" pitchFamily="34" charset="0"/>
                <a:hlinkClick r:id="rId3"/>
              </a:rPr>
              <a:t> @gnb. ca</a:t>
            </a:r>
            <a:r>
              <a:rPr lang="fr-CA" sz="1100" noProof="0" dirty="0">
                <a:latin typeface="Arial" panose="020B0604020202020204" pitchFamily="34" charset="0"/>
                <a:cs typeface="Arial" panose="020B0604020202020204" pitchFamily="34" charset="0"/>
              </a:rPr>
              <a:t> Site Web </a:t>
            </a:r>
            <a:r>
              <a:rPr lang="fr-CA" sz="1100" u="sng" noProof="0" dirty="0">
                <a:latin typeface="Arial" panose="020B0604020202020204" pitchFamily="34" charset="0"/>
                <a:cs typeface="Arial" panose="020B0604020202020204" pitchFamily="34" charset="0"/>
                <a:hlinkClick r:id="rId4"/>
              </a:rPr>
              <a:t>: http://www.gnb.ca/hrc-cdp/e/ </a:t>
            </a:r>
          </a:p>
          <a:p>
            <a:pPr marL="171450" indent="-171450">
              <a:buFont typeface="Arial" panose="020B0604020202020204" pitchFamily="34" charset="0"/>
              <a:buChar char="•"/>
              <a:defRPr/>
            </a:pPr>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475DE549-2D19-4117-9E9C-C317B6776A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B5E4E43-2628-44F6-BFDE-02671348EDC7}"/>
              </a:ext>
            </a:extLst>
          </p:cNvPr>
          <p:cNvSpPr>
            <a:spLocks noGrp="1"/>
          </p:cNvSpPr>
          <p:nvPr>
            <p:ph type="body" idx="1"/>
          </p:nvPr>
        </p:nvSpPr>
        <p:spPr/>
        <p:txBody>
          <a:bodyPr>
            <a:normAutofit fontScale="47500" lnSpcReduction="20000"/>
          </a:bodyPr>
          <a:lstStyle/>
          <a:p>
            <a:pPr>
              <a:defRPr/>
            </a:pPr>
            <a:r>
              <a:rPr lang="fr-CA" sz="1100" b="1" noProof="0" dirty="0">
                <a:latin typeface="Arial" panose="020B0604020202020204" pitchFamily="34" charset="0"/>
                <a:cs typeface="Arial" panose="020B0604020202020204" pitchFamily="34" charset="0"/>
              </a:rPr>
              <a:t>Retour à la maison : Soutien familial et communautaire</a:t>
            </a:r>
          </a:p>
          <a:p>
            <a:pPr>
              <a:defRPr/>
            </a:pPr>
            <a:endParaRPr lang="en-CA" sz="1100" noProof="0" dirty="0">
              <a:latin typeface="Arial" panose="020B0604020202020204" pitchFamily="34" charset="0"/>
              <a:cs typeface="Arial" panose="020B0604020202020204" pitchFamily="34" charset="0"/>
            </a:endParaRPr>
          </a:p>
          <a:p>
            <a:pPr>
              <a:defRPr/>
            </a:pPr>
            <a:r>
              <a:rPr lang="fr-CA" sz="1100" noProof="0" dirty="0">
                <a:latin typeface="Arial" panose="020B0604020202020204" pitchFamily="34" charset="0"/>
                <a:cs typeface="Arial" panose="020B0604020202020204" pitchFamily="34" charset="0"/>
              </a:rPr>
              <a:t>Les attitudes, les croyances et les connaissances concernant l’allaitement ont évolué au fil des ans. Au Nouveau-Brunswick, de plus en plus de familles allaitent.</a:t>
            </a:r>
          </a:p>
          <a:p>
            <a:pPr>
              <a:defRPr/>
            </a:pPr>
            <a:r>
              <a:rPr lang="fr-CA" sz="1100" noProof="0" dirty="0">
                <a:latin typeface="Arial" panose="020B0604020202020204" pitchFamily="34" charset="0"/>
                <a:cs typeface="Arial" panose="020B0604020202020204" pitchFamily="34" charset="0"/>
              </a:rPr>
              <a:t> </a:t>
            </a:r>
          </a:p>
          <a:p>
            <a:pPr>
              <a:defRPr/>
            </a:pPr>
            <a:r>
              <a:rPr lang="fr-CA" sz="1100" noProof="0" dirty="0">
                <a:latin typeface="Arial" panose="020B0604020202020204" pitchFamily="34" charset="0"/>
                <a:cs typeface="Arial" panose="020B0604020202020204" pitchFamily="34" charset="0"/>
              </a:rPr>
              <a:t>Fonder une famille est l’une des expériences les plus joyeuses, mais qui change la vie. Il faut du temps pour apprendre un nouvel emploi ou une nouvelle compétence et nous devons souvent demander de l’aide de d’autres personnes. Apprendre à être parent, c’est la même chose.</a:t>
            </a:r>
          </a:p>
          <a:p>
            <a:pPr>
              <a:defRPr/>
            </a:pPr>
            <a:endParaRPr lang="en-CA" sz="1100" noProof="0" dirty="0">
              <a:latin typeface="Arial" panose="020B0604020202020204" pitchFamily="34" charset="0"/>
              <a:cs typeface="Arial" panose="020B0604020202020204" pitchFamily="34" charset="0"/>
            </a:endParaRPr>
          </a:p>
          <a:p>
            <a:pPr>
              <a:defRPr/>
            </a:pPr>
            <a:r>
              <a:rPr lang="fr-CA" sz="1100" noProof="0" dirty="0">
                <a:latin typeface="Arial" panose="020B0604020202020204" pitchFamily="34" charset="0"/>
                <a:cs typeface="Arial" panose="020B0604020202020204" pitchFamily="34" charset="0"/>
              </a:rPr>
              <a:t>Vous pensez peut-être que si vous demandez de l’aide, vous risquez d’être perçu comme un mauvais parent ou incapable de faire face à la situation. Le soutien de votre partenaire, de vos grands-parents, de vos amis et des collectivités peut avoir un effet positif sur le succès de votre allaitement. </a:t>
            </a:r>
          </a:p>
          <a:p>
            <a:pPr>
              <a:defRPr/>
            </a:pPr>
            <a:endParaRPr lang="en-CA" sz="1100" noProof="0" dirty="0">
              <a:latin typeface="Arial" panose="020B0604020202020204" pitchFamily="34" charset="0"/>
              <a:cs typeface="Arial" panose="020B0604020202020204" pitchFamily="34" charset="0"/>
            </a:endParaRPr>
          </a:p>
          <a:p>
            <a:pPr>
              <a:defRPr/>
            </a:pPr>
            <a:r>
              <a:rPr lang="fr-CA" sz="1100" noProof="0" dirty="0">
                <a:latin typeface="Arial" panose="020B0604020202020204" pitchFamily="34" charset="0"/>
                <a:cs typeface="Arial" panose="020B0604020202020204" pitchFamily="34" charset="0"/>
              </a:rPr>
              <a:t>Les partenaires et amis qui nous soutiennent font la différence lorsqu’il s’agit de relever les défis en matière d’allaitement. </a:t>
            </a:r>
            <a:r>
              <a:rPr lang="fr-CA" sz="1100" strike="noStrike" noProof="0" dirty="0">
                <a:latin typeface="Arial" panose="020B0604020202020204" pitchFamily="34" charset="0"/>
                <a:cs typeface="Arial" panose="020B0604020202020204" pitchFamily="34" charset="0"/>
              </a:rPr>
              <a:t>Ils peuvent</a:t>
            </a:r>
            <a:r>
              <a:rPr lang="fr-CA" sz="1100" noProof="0" dirty="0">
                <a:latin typeface="Arial" panose="020B0604020202020204" pitchFamily="34" charset="0"/>
                <a:cs typeface="Arial" panose="020B0604020202020204" pitchFamily="34" charset="0"/>
              </a:rPr>
              <a:t> également être très utiles lorsque vous devrez vous expliquer à des membres de la famille ou des amis qui ne connaissent pas l’allaitement et qui le remettent en question.</a:t>
            </a:r>
          </a:p>
          <a:p>
            <a:pPr>
              <a:defRPr/>
            </a:pPr>
            <a:r>
              <a:rPr lang="fr-CA" sz="1100" noProof="0" dirty="0">
                <a:latin typeface="Arial" panose="020B0604020202020204" pitchFamily="34" charset="0"/>
                <a:cs typeface="Arial" panose="020B0604020202020204" pitchFamily="34" charset="0"/>
              </a:rPr>
              <a:t> </a:t>
            </a:r>
          </a:p>
          <a:p>
            <a:pPr>
              <a:defRPr/>
            </a:pPr>
            <a:r>
              <a:rPr lang="fr-CA" sz="1100" noProof="0" dirty="0">
                <a:latin typeface="Arial" panose="020B0604020202020204" pitchFamily="34" charset="0"/>
                <a:cs typeface="Arial" panose="020B0604020202020204" pitchFamily="34" charset="0"/>
              </a:rPr>
              <a:t>Nous vous encourageons à discuter de votre projet d’allaitement avec votre partenaire, votre famille ou vos amis, et à prévoir comment ils peuvent vous aider.</a:t>
            </a:r>
          </a:p>
          <a:p>
            <a:pPr>
              <a:defRPr/>
            </a:pPr>
            <a:endParaRPr lang="en-CA" sz="1100" b="1" noProof="0" dirty="0">
              <a:latin typeface="Arial" panose="020B0604020202020204" pitchFamily="34" charset="0"/>
              <a:cs typeface="Arial" panose="020B0604020202020204" pitchFamily="34" charset="0"/>
            </a:endParaRPr>
          </a:p>
          <a:p>
            <a:pPr>
              <a:defRPr/>
            </a:pPr>
            <a:r>
              <a:rPr lang="fr-CA" sz="1100" b="1" noProof="0" dirty="0">
                <a:latin typeface="Arial" panose="020B0604020202020204" pitchFamily="34" charset="0"/>
                <a:cs typeface="Arial" panose="020B0604020202020204" pitchFamily="34" charset="0"/>
              </a:rPr>
              <a:t>Voici ce que les membres de votre famille et vos amis peuvent faire pour vous soutenir :</a:t>
            </a:r>
          </a:p>
          <a:p>
            <a:pPr>
              <a:defRPr/>
            </a:pPr>
            <a:endParaRPr lang="en-CA" sz="1100" b="1" noProof="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defRPr/>
            </a:pPr>
            <a:r>
              <a:rPr lang="fr-CA" sz="1100" noProof="0" dirty="0">
                <a:latin typeface="Arial" panose="020B0604020202020204" pitchFamily="34" charset="0"/>
                <a:cs typeface="Arial" panose="020B0604020202020204" pitchFamily="34" charset="0"/>
              </a:rPr>
              <a:t>Faire preuve de respect envers votre décision d’allaiter;</a:t>
            </a:r>
          </a:p>
          <a:p>
            <a:pPr marL="628650" lvl="1" indent="-171450">
              <a:buFont typeface="Arial" panose="020B0604020202020204" pitchFamily="34" charset="0"/>
              <a:buChar char="•"/>
              <a:defRPr/>
            </a:pPr>
            <a:r>
              <a:rPr lang="fr-CA" sz="1100" noProof="0" dirty="0">
                <a:latin typeface="Arial" panose="020B0604020202020204" pitchFamily="34" charset="0"/>
                <a:cs typeface="Arial" panose="020B0604020202020204" pitchFamily="34" charset="0"/>
              </a:rPr>
              <a:t>Offrir de l’aide pour les tâches quotidiennes telles que la cuisine, le nettoyage, les courses et vous encourager lorsque vous vous sentez fatiguée ou débordée;</a:t>
            </a:r>
          </a:p>
          <a:p>
            <a:pPr marL="628650" lvl="1" indent="-171450">
              <a:buFont typeface="Arial" panose="020B0604020202020204" pitchFamily="34" charset="0"/>
              <a:buChar char="•"/>
              <a:defRPr/>
            </a:pPr>
            <a:r>
              <a:rPr lang="fr-CA" sz="1100" noProof="0" dirty="0">
                <a:latin typeface="Arial" panose="020B0604020202020204" pitchFamily="34" charset="0"/>
                <a:cs typeface="Arial" panose="020B0604020202020204" pitchFamily="34" charset="0"/>
              </a:rPr>
              <a:t>Être sensible et à l’écoute lorsque vous parlez de vos besoins et de vos préoccupations. Vous demander comment ils peuvent vous aider. Offrir des conseils seulement si vous le demandez.</a:t>
            </a:r>
          </a:p>
          <a:p>
            <a:pPr marL="628650" lvl="1" indent="-171450">
              <a:buFont typeface="Arial" panose="020B0604020202020204" pitchFamily="34" charset="0"/>
              <a:buChar char="•"/>
              <a:defRPr/>
            </a:pPr>
            <a:r>
              <a:rPr lang="fr-CA" sz="1100" noProof="0" dirty="0">
                <a:latin typeface="Arial" panose="020B0604020202020204" pitchFamily="34" charset="0"/>
                <a:cs typeface="Arial" panose="020B0604020202020204" pitchFamily="34" charset="0"/>
              </a:rPr>
              <a:t>Vous aider à vous sentir à l’aise pour allaiter en leur présence et celle des autres. Ils pourraient vous soutenir en s’asseyant et en discutant pendant que vous allaitez. N’oubliez pas qu’une femme a le droit d’allaiter n’importe où et n’importe quand et qu’un bébé a le droit de manger n’importe où et n’importe quand s’il a faim!</a:t>
            </a:r>
          </a:p>
          <a:p>
            <a:pPr>
              <a:defRPr/>
            </a:pPr>
            <a:endParaRPr lang="en-CA" sz="1100" noProof="0" dirty="0">
              <a:latin typeface="Arial" panose="020B0604020202020204" pitchFamily="34" charset="0"/>
              <a:cs typeface="Arial" panose="020B0604020202020204" pitchFamily="34" charset="0"/>
            </a:endParaRPr>
          </a:p>
          <a:p>
            <a:pPr>
              <a:defRPr/>
            </a:pPr>
            <a:r>
              <a:rPr lang="fr-CA" sz="1100" b="1" noProof="0" dirty="0">
                <a:latin typeface="Arial" panose="020B0604020202020204" pitchFamily="34" charset="0"/>
                <a:cs typeface="Arial" panose="020B0604020202020204" pitchFamily="34" charset="0"/>
              </a:rPr>
              <a:t>Voici ce que votre conjoint, partenaire ou personne significative peut faire:</a:t>
            </a:r>
          </a:p>
          <a:p>
            <a:pPr marL="628650" lvl="1" indent="-171450">
              <a:buFont typeface="Arial" panose="020B0604020202020204" pitchFamily="34" charset="0"/>
              <a:buChar char="•"/>
              <a:defRPr/>
            </a:pPr>
            <a:r>
              <a:rPr lang="fr-CA" sz="1100" noProof="0" dirty="0">
                <a:latin typeface="Arial" panose="020B0604020202020204" pitchFamily="34" charset="0"/>
                <a:cs typeface="Arial" panose="020B0604020202020204" pitchFamily="34" charset="0"/>
              </a:rPr>
              <a:t>Vous soutenir dans votre choix d’allaiter. Au début, l’allaitement prend du temps à apprendre – chaque mère et chaque bébé a besoin de pratique.</a:t>
            </a:r>
          </a:p>
          <a:p>
            <a:pPr marL="628650" lvl="1" indent="-171450">
              <a:buFont typeface="Arial" panose="020B0604020202020204" pitchFamily="34" charset="0"/>
              <a:buChar char="•"/>
              <a:defRPr/>
            </a:pPr>
            <a:r>
              <a:rPr lang="fr-CA" sz="1100" noProof="0" dirty="0">
                <a:latin typeface="Arial" panose="020B0604020202020204" pitchFamily="34" charset="0"/>
                <a:cs typeface="Arial" panose="020B0604020202020204" pitchFamily="34" charset="0"/>
              </a:rPr>
              <a:t>Se renseigner sur l’allaitement avec vous. Suivre des cours prénatals, lire des livres ou consulter des sites Web sur l’allaitement.</a:t>
            </a:r>
          </a:p>
          <a:p>
            <a:pPr marL="628650" lvl="1" indent="-171450">
              <a:buFont typeface="Arial" panose="020B0604020202020204" pitchFamily="34" charset="0"/>
              <a:buChar char="•"/>
              <a:defRPr/>
            </a:pPr>
            <a:r>
              <a:rPr lang="fr-CA" sz="1100" noProof="0" dirty="0">
                <a:latin typeface="Arial" panose="020B0604020202020204" pitchFamily="34" charset="0"/>
                <a:cs typeface="Arial" panose="020B0604020202020204" pitchFamily="34" charset="0"/>
              </a:rPr>
              <a:t>Vous aider à prendre confiance en vous par rapport à l’allaitement. Vous encourager dans les moments de doutes.</a:t>
            </a:r>
          </a:p>
          <a:p>
            <a:pPr marL="628650" lvl="1" indent="-171450">
              <a:buFont typeface="Arial" panose="020B0604020202020204" pitchFamily="34" charset="0"/>
              <a:buChar char="•"/>
              <a:defRPr/>
            </a:pPr>
            <a:r>
              <a:rPr lang="fr-CA" sz="1100" noProof="0" dirty="0">
                <a:latin typeface="Arial" panose="020B0604020202020204" pitchFamily="34" charset="0"/>
                <a:cs typeface="Arial" panose="020B0604020202020204" pitchFamily="34" charset="0"/>
              </a:rPr>
              <a:t>Écouter vos besoins et vos sentiments. Être sensible. Demander comment il ou elle peut vous pouvez aider.</a:t>
            </a:r>
          </a:p>
          <a:p>
            <a:pPr marL="628650" lvl="1" indent="-171450">
              <a:buFont typeface="Arial" panose="020B0604020202020204" pitchFamily="34" charset="0"/>
              <a:buChar char="•"/>
              <a:defRPr/>
            </a:pPr>
            <a:r>
              <a:rPr lang="fr-CA" sz="1100" noProof="0" dirty="0">
                <a:latin typeface="Arial" panose="020B0604020202020204" pitchFamily="34" charset="0"/>
                <a:cs typeface="Arial" panose="020B0604020202020204" pitchFamily="34" charset="0"/>
              </a:rPr>
              <a:t>Vous encourager à vous reposer. Vous aider à accomplir les tâches quotidiennes, comme la cuisine, le nettoyage, les courses, la lessive et la garde de vos autres enfants.</a:t>
            </a:r>
          </a:p>
          <a:p>
            <a:pPr marL="628650" lvl="1" indent="-171450">
              <a:buFont typeface="Arial" panose="020B0604020202020204" pitchFamily="34" charset="0"/>
              <a:buChar char="•"/>
              <a:defRPr/>
            </a:pPr>
            <a:r>
              <a:rPr lang="fr-CA" sz="1100" noProof="0" dirty="0">
                <a:latin typeface="Arial" panose="020B0604020202020204" pitchFamily="34" charset="0"/>
                <a:cs typeface="Arial" panose="020B0604020202020204" pitchFamily="34" charset="0"/>
              </a:rPr>
              <a:t>Vous tenir compagnie pendant que vous allaitez. Vous apporter de la nourriture, quelque chose à boire ou toute autre chose dont vous pourriez avoir besoin.</a:t>
            </a:r>
          </a:p>
          <a:p>
            <a:pPr marL="628650" lvl="1" indent="-171450">
              <a:buFont typeface="Arial" panose="020B0604020202020204" pitchFamily="34" charset="0"/>
              <a:buChar char="•"/>
              <a:defRPr/>
            </a:pPr>
            <a:r>
              <a:rPr lang="fr-CA" sz="1100" noProof="0" dirty="0">
                <a:latin typeface="Arial" panose="020B0604020202020204" pitchFamily="34" charset="0"/>
                <a:cs typeface="Arial" panose="020B0604020202020204" pitchFamily="34" charset="0"/>
              </a:rPr>
              <a:t>S’il est absent, demeurer en contact avec vous en vous appelant ou en vous textant des mots d’encouragement.</a:t>
            </a:r>
          </a:p>
          <a:p>
            <a:pPr marL="628650" lvl="1" indent="-171450">
              <a:buFont typeface="Arial" panose="020B0604020202020204" pitchFamily="34" charset="0"/>
              <a:buChar char="•"/>
              <a:defRPr/>
            </a:pPr>
            <a:r>
              <a:rPr lang="fr-CA" sz="1100" noProof="0" dirty="0">
                <a:latin typeface="Arial" panose="020B0604020202020204" pitchFamily="34" charset="0"/>
                <a:cs typeface="Arial" panose="020B0604020202020204" pitchFamily="34" charset="0"/>
              </a:rPr>
              <a:t>Parler de l’allaitement à votre famille, à vos amis ou à d’autres personnes. C’est le droit d’une femme d’allaiter n’importe où et n’importe quand et le droit d’un bébé de manger n’importe où et n’importe quand s’il a faim!</a:t>
            </a:r>
          </a:p>
          <a:p>
            <a:pPr>
              <a:defRPr/>
            </a:pPr>
            <a:r>
              <a:rPr lang="fr-CA" sz="1100" noProof="0" dirty="0">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100" noProof="0" dirty="0">
                <a:latin typeface="Arial" panose="020B0604020202020204" pitchFamily="34" charset="0"/>
                <a:cs typeface="Arial" panose="020B0604020202020204" pitchFamily="34" charset="0"/>
              </a:rPr>
              <a:t>Vous trouverez une liste des services locaux de soutien à l’allaitement dans chaque région sur le site GNB. </a:t>
            </a:r>
            <a:r>
              <a:rPr lang="fr-CA" sz="1200" b="1" kern="1200" dirty="0">
                <a:solidFill>
                  <a:schemeClr val="tx1"/>
                </a:solidFill>
                <a:effectLst/>
                <a:latin typeface="+mn-lt"/>
                <a:ea typeface="+mn-ea"/>
                <a:cs typeface="+mn-cs"/>
              </a:rPr>
              <a:t>Cliquez sur le lien dans la diapositive.</a:t>
            </a:r>
            <a:endParaRPr lang="en-CA" sz="1200" b="1" kern="1200" dirty="0">
              <a:solidFill>
                <a:schemeClr val="tx1"/>
              </a:solidFill>
              <a:effectLst/>
              <a:latin typeface="+mn-lt"/>
              <a:ea typeface="+mn-ea"/>
              <a:cs typeface="+mn-cs"/>
            </a:endParaRPr>
          </a:p>
          <a:p>
            <a:pPr>
              <a:defRPr/>
            </a:pPr>
            <a:endParaRPr lang="fr-CA" sz="1100" b="1" noProof="0" dirty="0">
              <a:latin typeface="Arial" panose="020B0604020202020204" pitchFamily="34" charset="0"/>
              <a:cs typeface="Arial" panose="020B0604020202020204" pitchFamily="34" charset="0"/>
            </a:endParaRPr>
          </a:p>
          <a:p>
            <a:pPr>
              <a:defRPr/>
            </a:pPr>
            <a:endParaRPr lang="en-CA" sz="1100" b="1" noProof="0" dirty="0">
              <a:latin typeface="Arial" panose="020B0604020202020204" pitchFamily="34" charset="0"/>
              <a:cs typeface="Arial" panose="020B0604020202020204" pitchFamily="34" charset="0"/>
            </a:endParaRPr>
          </a:p>
          <a:p>
            <a:pPr>
              <a:defRPr/>
            </a:pPr>
            <a:r>
              <a:rPr lang="fr-CA" sz="1100" b="1" noProof="0" dirty="0">
                <a:latin typeface="Arial" panose="020B0604020202020204" pitchFamily="34" charset="0"/>
                <a:cs typeface="Arial" panose="020B0604020202020204" pitchFamily="34" charset="0"/>
              </a:rPr>
              <a:t>Ce qu’il faut s’abstenir de dire à la mère qui allaite :</a:t>
            </a:r>
          </a:p>
          <a:p>
            <a:pPr lvl="1">
              <a:defRPr/>
            </a:pPr>
            <a:r>
              <a:rPr lang="fr-CA" sz="1100" noProof="0" dirty="0">
                <a:latin typeface="Arial" panose="020B0604020202020204" pitchFamily="34" charset="0"/>
                <a:cs typeface="Arial" panose="020B0604020202020204" pitchFamily="34" charset="0"/>
              </a:rPr>
              <a:t>« Es-tu certaine d’avoir assez de lait pour ton bébé? »</a:t>
            </a:r>
          </a:p>
          <a:p>
            <a:pPr lvl="1">
              <a:defRPr/>
            </a:pPr>
            <a:r>
              <a:rPr lang="fr-CA" sz="1100" noProof="0" dirty="0">
                <a:latin typeface="Arial" panose="020B0604020202020204" pitchFamily="34" charset="0"/>
                <a:cs typeface="Arial" panose="020B0604020202020204" pitchFamily="34" charset="0"/>
              </a:rPr>
              <a:t>« On dirait du lait écrémé. Est-ce ton lait est assez riche? »</a:t>
            </a:r>
          </a:p>
          <a:p>
            <a:pPr lvl="1">
              <a:defRPr/>
            </a:pPr>
            <a:r>
              <a:rPr lang="fr-CA" sz="1100" noProof="0" dirty="0">
                <a:latin typeface="Arial" panose="020B0604020202020204" pitchFamily="34" charset="0"/>
                <a:cs typeface="Arial" panose="020B0604020202020204" pitchFamily="34" charset="0"/>
              </a:rPr>
              <a:t>« Tu lui donnes encore le sein? »</a:t>
            </a:r>
          </a:p>
          <a:p>
            <a:pPr lvl="1">
              <a:defRPr/>
            </a:pPr>
            <a:r>
              <a:rPr lang="fr-CA" sz="1100" noProof="0" dirty="0">
                <a:latin typeface="Arial" panose="020B0604020202020204" pitchFamily="34" charset="0"/>
                <a:cs typeface="Arial" panose="020B0604020202020204" pitchFamily="34" charset="0"/>
              </a:rPr>
              <a:t>« Tu devrais lui donner un biberon de temps en temps. Un biberon ne fera pas de mal. Un bébé doit s’habituer aux biberons. »</a:t>
            </a:r>
          </a:p>
          <a:p>
            <a:pPr lvl="1">
              <a:defRPr/>
            </a:pPr>
            <a:r>
              <a:rPr lang="fr-CA" sz="1100" noProof="0" dirty="0">
                <a:latin typeface="Arial" panose="020B0604020202020204" pitchFamily="34" charset="0"/>
                <a:cs typeface="Arial" panose="020B0604020202020204" pitchFamily="34" charset="0"/>
              </a:rPr>
              <a:t>« Si tu donnes des céréales à ton bébé – il dormira toute la nuit. »</a:t>
            </a:r>
          </a:p>
          <a:p>
            <a:pPr lvl="1">
              <a:defRPr/>
            </a:pPr>
            <a:r>
              <a:rPr lang="fr-CA" sz="1100" noProof="0" dirty="0">
                <a:latin typeface="Arial" panose="020B0604020202020204" pitchFamily="34" charset="0"/>
                <a:cs typeface="Arial" panose="020B0604020202020204" pitchFamily="34" charset="0"/>
              </a:rPr>
              <a:t>« Je crois que ton lait n’est pas bon. »</a:t>
            </a:r>
          </a:p>
          <a:p>
            <a:pPr>
              <a:defRPr/>
            </a:pPr>
            <a:endParaRPr lang="en-US" sz="1100" dirty="0">
              <a:latin typeface="Arial" panose="020B0604020202020204" pitchFamily="34" charset="0"/>
              <a:cs typeface="Arial" panose="020B0604020202020204" pitchFamily="34" charset="0"/>
            </a:endParaRPr>
          </a:p>
          <a:p>
            <a:pPr>
              <a:defRPr/>
            </a:pPr>
            <a:endParaRPr lang="en-US" dirty="0"/>
          </a:p>
        </p:txBody>
      </p:sp>
      <p:sp>
        <p:nvSpPr>
          <p:cNvPr id="109572" name="Slide Number Placeholder 3">
            <a:extLst>
              <a:ext uri="{FF2B5EF4-FFF2-40B4-BE49-F238E27FC236}">
                <a16:creationId xmlns:a16="http://schemas.microsoft.com/office/drawing/2014/main" id="{7173417A-7DD3-43D7-8657-278C8413726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fld id="{CC7FA158-E41A-48CB-94D8-DD5F1442752E}" type="slidenum">
              <a:rPr lang="fr-CA" altLang="en-US" sz="1200"/>
              <a:pPr/>
              <a:t>61</a:t>
            </a:fld>
            <a:endParaRPr lang="fr-CA" altLang="en-US" sz="12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fr-CA" sz="1100" b="1" dirty="0">
                <a:solidFill>
                  <a:schemeClr val="tx1"/>
                </a:solidFill>
                <a:latin typeface="Arial" panose="020B0604020202020204" pitchFamily="34" charset="0"/>
                <a:ea typeface="+mn-ea"/>
                <a:cs typeface="Arial" panose="020B0604020202020204" pitchFamily="34" charset="0"/>
              </a:rPr>
              <a:t>Bien-être émotionnel</a:t>
            </a:r>
          </a:p>
          <a:p>
            <a:endParaRPr lang="en-CA" sz="1100" kern="1200" dirty="0">
              <a:solidFill>
                <a:schemeClr val="tx1"/>
              </a:solidFill>
              <a:effectLst/>
              <a:latin typeface="Arial" panose="020B0604020202020204" pitchFamily="34" charset="0"/>
              <a:ea typeface="+mn-ea"/>
              <a:cs typeface="Arial" panose="020B0604020202020204" pitchFamily="34" charset="0"/>
            </a:endParaRPr>
          </a:p>
          <a:p>
            <a:r>
              <a:rPr lang="fr-CA" sz="1100" dirty="0">
                <a:solidFill>
                  <a:schemeClr val="tx1"/>
                </a:solidFill>
                <a:latin typeface="Arial" panose="020B0604020202020204" pitchFamily="34" charset="0"/>
                <a:ea typeface="+mn-ea"/>
                <a:cs typeface="Arial" panose="020B0604020202020204" pitchFamily="34" charset="0"/>
              </a:rPr>
              <a:t>Avoir un bébé est un moment passionnant, mais il peut aussi être difficile. De nombreuses femmes traversent une courte période de « baby blues » alors qu’elles s’adaptent à leur nouveau rôle de parent et que leur corps s’adapte aux changements hormonaux après la naissance. Vous pouvez remarquer certains changements d’humeur, des pleurs, de l’irritabilité ou des troubles du sommeil. Parlez à votre famille et à vos amis de ce que vous ressentez. Cette période ne dure généralement que quelques semaines et elle est normale. </a:t>
            </a:r>
          </a:p>
          <a:p>
            <a:endParaRPr lang="en-CA" sz="1100" kern="1200" dirty="0">
              <a:solidFill>
                <a:schemeClr val="tx1"/>
              </a:solidFill>
              <a:effectLst/>
              <a:latin typeface="Arial" panose="020B0604020202020204" pitchFamily="34" charset="0"/>
              <a:ea typeface="+mn-ea"/>
              <a:cs typeface="Arial" panose="020B0604020202020204" pitchFamily="34" charset="0"/>
            </a:endParaRPr>
          </a:p>
          <a:p>
            <a:r>
              <a:rPr lang="fr-CA" sz="1100" dirty="0">
                <a:solidFill>
                  <a:schemeClr val="tx1"/>
                </a:solidFill>
                <a:latin typeface="Arial" panose="020B0604020202020204" pitchFamily="34" charset="0"/>
                <a:ea typeface="+mn-ea"/>
                <a:cs typeface="Arial" panose="020B0604020202020204" pitchFamily="34" charset="0"/>
              </a:rPr>
              <a:t>Parfois, une famille bien intentionnée peut suggérer d’arrêter l’allaitement maternel pour « vous donner une </a:t>
            </a:r>
            <a:r>
              <a:rPr lang="fr-CA" sz="1100" strike="noStrike" dirty="0">
                <a:solidFill>
                  <a:schemeClr val="tx1"/>
                </a:solidFill>
                <a:latin typeface="Arial" panose="020B0604020202020204" pitchFamily="34" charset="0"/>
                <a:ea typeface="+mn-ea"/>
                <a:cs typeface="Arial" panose="020B0604020202020204" pitchFamily="34" charset="0"/>
              </a:rPr>
              <a:t>pause »</a:t>
            </a:r>
            <a:r>
              <a:rPr lang="fr-CA" sz="1100" dirty="0">
                <a:solidFill>
                  <a:schemeClr val="tx1"/>
                </a:solidFill>
                <a:latin typeface="Arial" panose="020B0604020202020204" pitchFamily="34" charset="0"/>
                <a:ea typeface="+mn-ea"/>
                <a:cs typeface="Arial" panose="020B0604020202020204" pitchFamily="34" charset="0"/>
              </a:rPr>
              <a:t>.</a:t>
            </a:r>
            <a:r>
              <a:rPr lang="fr-CA" sz="1100" strike="noStrike" dirty="0">
                <a:solidFill>
                  <a:schemeClr val="tx1"/>
                </a:solidFill>
                <a:latin typeface="Arial" panose="020B0604020202020204" pitchFamily="34" charset="0"/>
                <a:ea typeface="+mn-ea"/>
                <a:cs typeface="Arial" panose="020B0604020202020204" pitchFamily="34" charset="0"/>
              </a:rPr>
              <a:t> </a:t>
            </a:r>
            <a:r>
              <a:rPr lang="fr-CA" sz="1100" dirty="0">
                <a:solidFill>
                  <a:schemeClr val="tx1"/>
                </a:solidFill>
                <a:latin typeface="Arial" panose="020B0604020202020204" pitchFamily="34" charset="0"/>
                <a:ea typeface="+mn-ea"/>
                <a:cs typeface="Arial" panose="020B0604020202020204" pitchFamily="34" charset="0"/>
              </a:rPr>
              <a:t>Il a été démontré que l’</a:t>
            </a:r>
            <a:r>
              <a:rPr lang="fr-CA" sz="1100" strike="noStrike" dirty="0">
                <a:solidFill>
                  <a:schemeClr val="tx1"/>
                </a:solidFill>
                <a:latin typeface="Arial" panose="020B0604020202020204" pitchFamily="34" charset="0"/>
                <a:ea typeface="+mn-ea"/>
                <a:cs typeface="Arial" panose="020B0604020202020204" pitchFamily="34" charset="0"/>
              </a:rPr>
              <a:t>allaitement</a:t>
            </a:r>
            <a:r>
              <a:rPr lang="fr-CA" sz="1100" dirty="0">
                <a:solidFill>
                  <a:schemeClr val="tx1"/>
                </a:solidFill>
                <a:latin typeface="Arial" panose="020B0604020202020204" pitchFamily="34" charset="0"/>
                <a:ea typeface="+mn-ea"/>
                <a:cs typeface="Arial" panose="020B0604020202020204" pitchFamily="34" charset="0"/>
              </a:rPr>
              <a:t> et le contact peau à peau contribuent positivement à la santé mentale de la mère. L’allaitement et le contact peau à peau favorisent le repos, la récupération et aident à réguler les niveaux d’hormones.  Des recherches ont également démontré que les mères qui allaitent ont un sommeil de meilleure qualité que celles qui n’allaitent pas. </a:t>
            </a:r>
          </a:p>
          <a:p>
            <a:endParaRPr lang="en-CA" sz="1100" kern="1200" dirty="0">
              <a:solidFill>
                <a:schemeClr val="tx1"/>
              </a:solidFill>
              <a:effectLst/>
              <a:latin typeface="Arial" panose="020B0604020202020204" pitchFamily="34" charset="0"/>
              <a:ea typeface="+mn-ea"/>
              <a:cs typeface="Arial" panose="020B0604020202020204" pitchFamily="34" charset="0"/>
            </a:endParaRPr>
          </a:p>
          <a:p>
            <a:r>
              <a:rPr lang="fr-CA" sz="1100" dirty="0">
                <a:solidFill>
                  <a:schemeClr val="tx1"/>
                </a:solidFill>
                <a:latin typeface="Arial" panose="020B0604020202020204" pitchFamily="34" charset="0"/>
                <a:ea typeface="+mn-ea"/>
                <a:cs typeface="Arial" panose="020B0604020202020204" pitchFamily="34" charset="0"/>
              </a:rPr>
              <a:t>La </a:t>
            </a:r>
            <a:r>
              <a:rPr lang="fr-CA" sz="1100" b="1" u="sng" dirty="0">
                <a:solidFill>
                  <a:schemeClr val="tx1"/>
                </a:solidFill>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dépression postpartum</a:t>
            </a:r>
            <a:r>
              <a:rPr lang="fr-CA" sz="1100" b="1" dirty="0">
                <a:solidFill>
                  <a:schemeClr val="tx1"/>
                </a:solidFill>
                <a:latin typeface="Arial" panose="020B0604020202020204" pitchFamily="34" charset="0"/>
                <a:ea typeface="+mn-ea"/>
                <a:cs typeface="Arial" panose="020B0604020202020204" pitchFamily="34" charset="0"/>
              </a:rPr>
              <a:t> </a:t>
            </a:r>
            <a:r>
              <a:rPr lang="fr-CA" sz="1100" dirty="0">
                <a:solidFill>
                  <a:schemeClr val="tx1"/>
                </a:solidFill>
                <a:latin typeface="Arial" panose="020B0604020202020204" pitchFamily="34" charset="0"/>
                <a:ea typeface="+mn-ea"/>
                <a:cs typeface="Arial" panose="020B0604020202020204" pitchFamily="34" charset="0"/>
              </a:rPr>
              <a:t>est différente et plus sérieuse. Elle se produit souvent dans les premières semaines ou les premiers mois suivant la naissance, mais peut aussi se produire plus tard. </a:t>
            </a:r>
            <a:r>
              <a:rPr lang="fr-CA" sz="1100" noProof="0" dirty="0">
                <a:solidFill>
                  <a:schemeClr val="tx1"/>
                </a:solidFill>
                <a:latin typeface="Arial" panose="020B0604020202020204" pitchFamily="34" charset="0"/>
                <a:ea typeface="+mn-ea"/>
                <a:cs typeface="Arial" panose="020B0604020202020204" pitchFamily="34" charset="0"/>
              </a:rPr>
              <a:t>Les symptômes peuvent inclure des sentiments de désespoir, des troubles du sommeil ou d’alimentation, une tristesse et une frustration extrême, et le sentiment d’être désintéressée du bébé. De nombreuses personnes ont aussi des crises d’anxiété ou de panique. Le fait d’avoir des antécédents de dépression ou d’anxiété peut augmenter </a:t>
            </a:r>
            <a:r>
              <a:rPr lang="fr-CA" sz="1100" strike="noStrike" noProof="0" dirty="0">
                <a:solidFill>
                  <a:schemeClr val="tx1"/>
                </a:solidFill>
                <a:latin typeface="Arial" panose="020B0604020202020204" pitchFamily="34" charset="0"/>
                <a:ea typeface="+mn-ea"/>
                <a:cs typeface="Arial" panose="020B0604020202020204" pitchFamily="34" charset="0"/>
              </a:rPr>
              <a:t>le </a:t>
            </a:r>
            <a:r>
              <a:rPr lang="fr-CA" sz="1100" noProof="0" dirty="0">
                <a:solidFill>
                  <a:schemeClr val="tx1"/>
                </a:solidFill>
                <a:latin typeface="Arial" panose="020B0604020202020204" pitchFamily="34" charset="0"/>
                <a:ea typeface="+mn-ea"/>
                <a:cs typeface="Arial" panose="020B0604020202020204" pitchFamily="34" charset="0"/>
              </a:rPr>
              <a:t>risque de dépression postpartum. Il est très important que les partenaires, la famille et les amis prennent ces symptômes au sérieux. </a:t>
            </a:r>
            <a:r>
              <a:rPr lang="fr-CA" sz="1100" strike="noStrike" noProof="0" dirty="0">
                <a:solidFill>
                  <a:schemeClr val="tx1"/>
                </a:solidFill>
                <a:latin typeface="Arial" panose="020B0604020202020204" pitchFamily="34" charset="0"/>
                <a:ea typeface="+mn-ea"/>
                <a:cs typeface="Arial" panose="020B0604020202020204" pitchFamily="34" charset="0"/>
              </a:rPr>
              <a:t>Si vous </a:t>
            </a:r>
            <a:r>
              <a:rPr lang="fr-CA" sz="1100" noProof="0" dirty="0">
                <a:solidFill>
                  <a:schemeClr val="tx1"/>
                </a:solidFill>
                <a:latin typeface="Arial" panose="020B0604020202020204" pitchFamily="34" charset="0"/>
                <a:ea typeface="+mn-ea"/>
                <a:cs typeface="Arial" panose="020B0604020202020204" pitchFamily="34" charset="0"/>
              </a:rPr>
              <a:t>présentez l’un de ces symptômes </a:t>
            </a:r>
            <a:r>
              <a:rPr lang="fr-CA" sz="1100" strike="noStrike" noProof="0" dirty="0">
                <a:solidFill>
                  <a:schemeClr val="tx1"/>
                </a:solidFill>
                <a:latin typeface="Arial" panose="020B0604020202020204" pitchFamily="34" charset="0"/>
                <a:ea typeface="+mn-ea"/>
                <a:cs typeface="Arial" panose="020B0604020202020204" pitchFamily="34" charset="0"/>
              </a:rPr>
              <a:t>et </a:t>
            </a:r>
            <a:r>
              <a:rPr lang="fr-CA" sz="1100" noProof="0" dirty="0">
                <a:solidFill>
                  <a:schemeClr val="tx1"/>
                </a:solidFill>
                <a:latin typeface="Arial" panose="020B0604020202020204" pitchFamily="34" charset="0"/>
                <a:ea typeface="+mn-ea"/>
                <a:cs typeface="Arial" panose="020B0604020202020204" pitchFamily="34" charset="0"/>
              </a:rPr>
              <a:t>qu’il ne s’améliore pas, contactez votre fournisseur de soins de santé primaires ou appelez le 811 pour obtenir de l’aide afin d’être référée aux services d’assistance. De nombreuses options de traitement sont disponibles. Vous pouvez continuer à allaiter pendant cette période, si vous le souhaitez! Si des médicaments sont proposés, demandez au fournisseur de soins primaires de s’assurer qu’ils sont sans danger pour l’allaitement. La plupart des médicaments, mais pas tous, peuvent être utilisés en toute sécurité.</a:t>
            </a:r>
          </a:p>
          <a:p>
            <a:endParaRPr lang="en-CA" sz="1100" kern="1200" noProof="0" dirty="0">
              <a:solidFill>
                <a:schemeClr val="tx1"/>
              </a:solidFill>
              <a:effectLst/>
              <a:latin typeface="Arial" panose="020B0604020202020204" pitchFamily="34" charset="0"/>
              <a:ea typeface="+mn-ea"/>
              <a:cs typeface="Arial" panose="020B0604020202020204" pitchFamily="34" charset="0"/>
            </a:endParaRPr>
          </a:p>
          <a:p>
            <a:r>
              <a:rPr lang="fr-CA" sz="1100" b="1" u="none" noProof="0" dirty="0">
                <a:solidFill>
                  <a:schemeClr val="tx1"/>
                </a:solidFill>
                <a:latin typeface="Arial" panose="020B0604020202020204" pitchFamily="34" charset="0"/>
                <a:ea typeface="+mn-ea"/>
                <a:cs typeface="Arial" panose="020B0604020202020204" pitchFamily="34" charset="0"/>
              </a:rPr>
              <a:t>Voici ce que vous pouvez faire pour une meilleure santé mentale: </a:t>
            </a:r>
          </a:p>
          <a:p>
            <a:endParaRPr lang="en-CA" sz="1100" b="1" u="none" kern="1200" noProof="0" dirty="0">
              <a:solidFill>
                <a:schemeClr val="tx1"/>
              </a:solidFill>
              <a:effectLst/>
              <a:latin typeface="Arial" panose="020B0604020202020204" pitchFamily="34" charset="0"/>
              <a:ea typeface="+mn-ea"/>
              <a:cs typeface="Arial" panose="020B0604020202020204" pitchFamily="34" charset="0"/>
            </a:endParaRPr>
          </a:p>
          <a:p>
            <a:pPr marL="628650" lvl="1" indent="-171450">
              <a:buFont typeface="Arial" panose="020B0604020202020204" pitchFamily="34" charset="0"/>
              <a:buChar char="•"/>
            </a:pPr>
            <a:r>
              <a:rPr lang="fr-CA" sz="1100" noProof="0" dirty="0">
                <a:solidFill>
                  <a:schemeClr val="tx1"/>
                </a:solidFill>
                <a:latin typeface="Arial" panose="020B0604020202020204" pitchFamily="34" charset="0"/>
                <a:ea typeface="+mn-ea"/>
                <a:cs typeface="Arial" panose="020B0604020202020204" pitchFamily="34" charset="0"/>
              </a:rPr>
              <a:t>Dormez quand vous le pouvez;</a:t>
            </a:r>
          </a:p>
          <a:p>
            <a:pPr marL="628650" lvl="1" indent="-171450">
              <a:buFont typeface="Arial" panose="020B0604020202020204" pitchFamily="34" charset="0"/>
              <a:buChar char="•"/>
            </a:pPr>
            <a:r>
              <a:rPr lang="fr-CA" sz="1100" noProof="0" dirty="0">
                <a:solidFill>
                  <a:schemeClr val="tx1"/>
                </a:solidFill>
                <a:latin typeface="Arial" panose="020B0604020202020204" pitchFamily="34" charset="0"/>
                <a:ea typeface="+mn-ea"/>
                <a:cs typeface="Arial" panose="020B0604020202020204" pitchFamily="34" charset="0"/>
              </a:rPr>
              <a:t>Mangez bien;</a:t>
            </a:r>
          </a:p>
          <a:p>
            <a:pPr marL="628650" lvl="1" indent="-171450">
              <a:buFont typeface="Arial" panose="020B0604020202020204" pitchFamily="34" charset="0"/>
              <a:buChar char="•"/>
            </a:pPr>
            <a:r>
              <a:rPr lang="fr-CA" sz="1100" noProof="0" dirty="0">
                <a:solidFill>
                  <a:schemeClr val="tx1"/>
                </a:solidFill>
                <a:latin typeface="Arial" panose="020B0604020202020204" pitchFamily="34" charset="0"/>
                <a:ea typeface="+mn-ea"/>
                <a:cs typeface="Arial" panose="020B0604020202020204" pitchFamily="34" charset="0"/>
              </a:rPr>
              <a:t>Allez vous promener à l’extérieur;</a:t>
            </a:r>
          </a:p>
          <a:p>
            <a:pPr marL="628650" lvl="1" indent="-171450">
              <a:buFont typeface="Arial" panose="020B0604020202020204" pitchFamily="34" charset="0"/>
              <a:buChar char="•"/>
            </a:pPr>
            <a:r>
              <a:rPr lang="fr-CA" sz="1100" noProof="0" dirty="0">
                <a:solidFill>
                  <a:schemeClr val="tx1"/>
                </a:solidFill>
                <a:latin typeface="Arial" panose="020B0604020202020204" pitchFamily="34" charset="0"/>
                <a:ea typeface="+mn-ea"/>
                <a:cs typeface="Arial" panose="020B0604020202020204" pitchFamily="34" charset="0"/>
              </a:rPr>
              <a:t>Parlez de vos sentiments à votre partenaire, à vos amis et à votre famille;</a:t>
            </a:r>
          </a:p>
          <a:p>
            <a:pPr marL="628650" lvl="1" indent="-171450">
              <a:buFont typeface="Arial" panose="020B0604020202020204" pitchFamily="34" charset="0"/>
              <a:buChar char="•"/>
            </a:pPr>
            <a:r>
              <a:rPr lang="fr-CA" sz="1100" noProof="0" dirty="0">
                <a:solidFill>
                  <a:schemeClr val="tx1"/>
                </a:solidFill>
                <a:latin typeface="Arial" panose="020B0604020202020204" pitchFamily="34" charset="0"/>
                <a:ea typeface="+mn-ea"/>
                <a:cs typeface="Arial" panose="020B0604020202020204" pitchFamily="34" charset="0"/>
              </a:rPr>
              <a:t>Joignez-vous à un groupe ou à une activité de parents;</a:t>
            </a:r>
          </a:p>
          <a:p>
            <a:pPr marL="628650" lvl="1" indent="-171450">
              <a:buFont typeface="Arial" panose="020B0604020202020204" pitchFamily="34" charset="0"/>
              <a:buChar char="•"/>
            </a:pPr>
            <a:r>
              <a:rPr lang="fr-CA" sz="1100" noProof="0" dirty="0">
                <a:solidFill>
                  <a:schemeClr val="tx1"/>
                </a:solidFill>
                <a:latin typeface="Arial" panose="020B0604020202020204" pitchFamily="34" charset="0"/>
                <a:ea typeface="+mn-ea"/>
                <a:cs typeface="Arial" panose="020B0604020202020204" pitchFamily="34" charset="0"/>
              </a:rPr>
              <a:t>Planifiez quelque chose de petit pour chaque jour (rencontrer un ami, suivre un cours d’exercice, etc.)</a:t>
            </a:r>
          </a:p>
          <a:p>
            <a:pPr marL="628650" lvl="1" indent="-171450">
              <a:buFont typeface="Arial" panose="020B0604020202020204" pitchFamily="34" charset="0"/>
              <a:buChar char="•"/>
            </a:pPr>
            <a:r>
              <a:rPr lang="fr-CA" sz="1100" noProof="0" dirty="0">
                <a:solidFill>
                  <a:schemeClr val="tx1"/>
                </a:solidFill>
                <a:latin typeface="Arial" panose="020B0604020202020204" pitchFamily="34" charset="0"/>
                <a:ea typeface="+mn-ea"/>
                <a:cs typeface="Arial" panose="020B0604020202020204" pitchFamily="34" charset="0"/>
              </a:rPr>
              <a:t>Sachez que les médias sociaux (par exemple Instagram, Facebook) peuvent être un outil permettant d’entrer en contact avec d’autres nouveaux parents, mais peuvent également devenir une source de sentiments négatifs de comparaison.</a:t>
            </a:r>
          </a:p>
          <a:p>
            <a:endParaRPr lang="en-CA" dirty="0"/>
          </a:p>
        </p:txBody>
      </p:sp>
      <p:sp>
        <p:nvSpPr>
          <p:cNvPr id="4" name="Slide Number Placeholder 3"/>
          <p:cNvSpPr>
            <a:spLocks noGrp="1"/>
          </p:cNvSpPr>
          <p:nvPr>
            <p:ph type="sldNum" sz="quarter" idx="5"/>
          </p:nvPr>
        </p:nvSpPr>
        <p:spPr/>
        <p:txBody>
          <a:bodyPr/>
          <a:lstStyle/>
          <a:p>
            <a:pPr>
              <a:defRPr/>
            </a:pPr>
            <a:fld id="{33B315B3-A66E-45B3-8F91-52DE0A742B1D}" type="slidenum">
              <a:rPr lang="fr-CA" altLang="en-US" smtClean="0"/>
              <a:pPr>
                <a:defRPr/>
              </a:pPr>
              <a:t>62</a:t>
            </a:fld>
            <a:endParaRPr lang="fr-CA" altLang="en-US"/>
          </a:p>
        </p:txBody>
      </p:sp>
    </p:spTree>
    <p:extLst>
      <p:ext uri="{BB962C8B-B14F-4D97-AF65-F5344CB8AC3E}">
        <p14:creationId xmlns:p14="http://schemas.microsoft.com/office/powerpoint/2010/main" val="1107989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E6C813FF-1902-4606-A7D6-C98790C1D5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a:extLst>
              <a:ext uri="{FF2B5EF4-FFF2-40B4-BE49-F238E27FC236}">
                <a16:creationId xmlns:a16="http://schemas.microsoft.com/office/drawing/2014/main" id="{611D0623-04CB-4598-B8B2-A34F71969D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sz="1100" b="1" noProof="0" dirty="0">
                <a:latin typeface="Arial" panose="020B0604020202020204" pitchFamily="34" charset="0"/>
                <a:cs typeface="Arial" panose="020B0604020202020204" pitchFamily="34" charset="0"/>
              </a:rPr>
              <a:t>Cliquez sur les photos pour visionner les vidéos.</a:t>
            </a:r>
          </a:p>
          <a:p>
            <a:endParaRPr lang="en-CA" altLang="en-US" sz="1100" noProof="0" dirty="0">
              <a:latin typeface="Arial" panose="020B0604020202020204" pitchFamily="34" charset="0"/>
              <a:cs typeface="Arial" panose="020B0604020202020204" pitchFamily="34" charset="0"/>
            </a:endParaRPr>
          </a:p>
          <a:p>
            <a:endParaRPr lang="en-CA" altLang="en-US" sz="1100" noProof="0" dirty="0">
              <a:latin typeface="Arial" panose="020B0604020202020204" pitchFamily="34" charset="0"/>
              <a:cs typeface="Arial" panose="020B0604020202020204" pitchFamily="34" charset="0"/>
            </a:endParaRPr>
          </a:p>
          <a:p>
            <a:r>
              <a:rPr lang="fr-CA" sz="1100" noProof="0" dirty="0">
                <a:latin typeface="Arial" panose="020B0604020202020204" pitchFamily="34" charset="0"/>
                <a:cs typeface="Arial" panose="020B0604020202020204" pitchFamily="34" charset="0"/>
              </a:rPr>
              <a:t>Ces vidéos présentent des parents qui parlent de leur expérience de l’allaitement et de ce que le soutien signifie pour eux. </a:t>
            </a:r>
          </a:p>
          <a:p>
            <a:endParaRPr lang="en-US" altLang="en-US" noProof="0" dirty="0"/>
          </a:p>
        </p:txBody>
      </p:sp>
      <p:sp>
        <p:nvSpPr>
          <p:cNvPr id="111620" name="Slide Number Placeholder 3">
            <a:extLst>
              <a:ext uri="{FF2B5EF4-FFF2-40B4-BE49-F238E27FC236}">
                <a16:creationId xmlns:a16="http://schemas.microsoft.com/office/drawing/2014/main" id="{068A5113-E790-4D06-8A10-E742A2FC22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fld id="{A806C67B-A974-4255-BD19-6487AB4690A4}" type="slidenum">
              <a:rPr lang="fr-CA" altLang="en-US" sz="1200"/>
              <a:pPr/>
              <a:t>63</a:t>
            </a:fld>
            <a:endParaRPr lang="fr-CA" altLang="en-US" sz="12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9AE79B9B-1555-46E8-A75E-DE80C26888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4E6B127F-1113-4F9B-8C61-166330A98D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fr-CA" sz="1100" b="1" noProof="0" dirty="0" err="1">
                <a:latin typeface="Arial" panose="020B0604020202020204" pitchFamily="34" charset="0"/>
                <a:cs typeface="Arial" panose="020B0604020202020204" pitchFamily="34" charset="0"/>
              </a:rPr>
              <a:t>Breastfeeding</a:t>
            </a:r>
            <a:r>
              <a:rPr lang="fr-CA" sz="1100" b="1" noProof="0" dirty="0">
                <a:latin typeface="Arial" panose="020B0604020202020204" pitchFamily="34" charset="0"/>
                <a:cs typeface="Arial" panose="020B0604020202020204" pitchFamily="34" charset="0"/>
              </a:rPr>
              <a:t> NB Allaitement</a:t>
            </a:r>
          </a:p>
          <a:p>
            <a:pPr eaLnBrk="1" hangingPunct="1"/>
            <a:endParaRPr lang="en-CA" altLang="en-US" sz="1100" noProof="0" dirty="0">
              <a:latin typeface="Arial" panose="020B0604020202020204" pitchFamily="34" charset="0"/>
              <a:cs typeface="Arial" panose="020B0604020202020204" pitchFamily="34" charset="0"/>
            </a:endParaRPr>
          </a:p>
          <a:p>
            <a:pPr eaLnBrk="1" hangingPunct="1"/>
            <a:r>
              <a:rPr lang="fr-CA" sz="1100" noProof="0" dirty="0">
                <a:latin typeface="Arial" panose="020B0604020202020204" pitchFamily="34" charset="0"/>
                <a:cs typeface="Arial" panose="020B0604020202020204" pitchFamily="34" charset="0"/>
              </a:rPr>
              <a:t>Vous êtes invités à rejoindre la page Facebook du Allaitement Nouveau-Brunswick. Plus de 4 220 parents échangent leur expérience, donne leurs conseils, etc. </a:t>
            </a:r>
          </a:p>
          <a:p>
            <a:pPr eaLnBrk="1" hangingPunct="1"/>
            <a:r>
              <a:rPr lang="fr-CA" sz="1100" noProof="0" dirty="0">
                <a:latin typeface="Arial" panose="020B0604020202020204" pitchFamily="34" charset="0"/>
                <a:cs typeface="Arial" panose="020B0604020202020204" pitchFamily="34" charset="0"/>
              </a:rPr>
              <a:t>C’est un excellent soutien en ligne et aussi un endroit où obtenir des </a:t>
            </a:r>
            <a:r>
              <a:rPr lang="fr-CA" sz="1100" b="0" noProof="0" dirty="0">
                <a:latin typeface="Arial" panose="020B0604020202020204" pitchFamily="34" charset="0"/>
                <a:cs typeface="Arial" panose="020B0604020202020204" pitchFamily="34" charset="0"/>
              </a:rPr>
              <a:t>renseignements sur les services de soutien, les cours et d’autres sujets. </a:t>
            </a:r>
          </a:p>
          <a:p>
            <a:pPr eaLnBrk="1" hangingPunct="1"/>
            <a:endParaRPr lang="en-CA" altLang="en-US" sz="1100" noProof="0" dirty="0">
              <a:latin typeface="Arial" panose="020B0604020202020204" pitchFamily="34" charset="0"/>
              <a:cs typeface="Arial" panose="020B0604020202020204" pitchFamily="34" charset="0"/>
            </a:endParaRPr>
          </a:p>
          <a:p>
            <a:pPr eaLnBrk="1" hangingPunct="1"/>
            <a:r>
              <a:rPr lang="fr-CA" sz="1100" noProof="0" dirty="0">
                <a:latin typeface="Arial" panose="020B0604020202020204" pitchFamily="34" charset="0"/>
                <a:cs typeface="Arial" panose="020B0604020202020204" pitchFamily="34" charset="0"/>
              </a:rPr>
              <a:t>Encouragez votre partenaire, votre personne de soutien ou votre famille à se joindre également à la page Facebook. </a:t>
            </a:r>
          </a:p>
          <a:p>
            <a:pPr eaLnBrk="1" hangingPunct="1"/>
            <a:endParaRPr lang="en-CA" altLang="en-US" sz="1100" noProof="0" dirty="0">
              <a:latin typeface="Arial" panose="020B0604020202020204" pitchFamily="34" charset="0"/>
              <a:cs typeface="Arial" panose="020B0604020202020204" pitchFamily="34" charset="0"/>
            </a:endParaRPr>
          </a:p>
          <a:p>
            <a:pPr eaLnBrk="1" hangingPunct="1"/>
            <a:r>
              <a:rPr lang="fr-CA" sz="1100" noProof="0" dirty="0">
                <a:latin typeface="Arial" panose="020B0604020202020204" pitchFamily="34" charset="0"/>
                <a:cs typeface="Arial" panose="020B0604020202020204" pitchFamily="34" charset="0"/>
              </a:rPr>
              <a:t>La page Facebook est bilingue et vous pouvez y publier vos messages dans la langue de votre choix.</a:t>
            </a:r>
          </a:p>
        </p:txBody>
      </p:sp>
      <p:sp>
        <p:nvSpPr>
          <p:cNvPr id="113668" name="Slide Number Placeholder 3">
            <a:extLst>
              <a:ext uri="{FF2B5EF4-FFF2-40B4-BE49-F238E27FC236}">
                <a16:creationId xmlns:a16="http://schemas.microsoft.com/office/drawing/2014/main" id="{BBA3BD88-F4DE-48B0-B547-A59CD4E055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fld id="{EE320102-B085-47E1-8E41-E66F06E6CCF8}" type="slidenum">
              <a:rPr lang="en-US" altLang="en-US" sz="1200"/>
              <a:pPr/>
              <a:t>64</a:t>
            </a:fld>
            <a:endParaRPr lang="en-US" altLang="en-US" sz="120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3B315B3-A66E-45B3-8F91-52DE0A742B1D}" type="slidenum">
              <a:rPr lang="fr-CA" altLang="en-US" smtClean="0"/>
              <a:pPr>
                <a:defRPr/>
              </a:pPr>
              <a:t>65</a:t>
            </a:fld>
            <a:endParaRPr lang="fr-CA" altLang="en-US"/>
          </a:p>
        </p:txBody>
      </p:sp>
    </p:spTree>
    <p:extLst>
      <p:ext uri="{BB962C8B-B14F-4D97-AF65-F5344CB8AC3E}">
        <p14:creationId xmlns:p14="http://schemas.microsoft.com/office/powerpoint/2010/main" val="3158263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3B315B3-A66E-45B3-8F91-52DE0A742B1D}" type="slidenum">
              <a:rPr lang="fr-CA" altLang="en-US" smtClean="0"/>
              <a:pPr>
                <a:defRPr/>
              </a:pPr>
              <a:t>66</a:t>
            </a:fld>
            <a:endParaRPr lang="fr-CA" altLang="en-US" dirty="0"/>
          </a:p>
        </p:txBody>
      </p:sp>
    </p:spTree>
    <p:extLst>
      <p:ext uri="{BB962C8B-B14F-4D97-AF65-F5344CB8AC3E}">
        <p14:creationId xmlns:p14="http://schemas.microsoft.com/office/powerpoint/2010/main" val="37466326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3B315B3-A66E-45B3-8F91-52DE0A742B1D}" type="slidenum">
              <a:rPr lang="fr-CA" altLang="en-US" smtClean="0"/>
              <a:pPr>
                <a:defRPr/>
              </a:pPr>
              <a:t>67</a:t>
            </a:fld>
            <a:endParaRPr lang="fr-CA" altLang="en-US"/>
          </a:p>
        </p:txBody>
      </p:sp>
    </p:spTree>
    <p:extLst>
      <p:ext uri="{BB962C8B-B14F-4D97-AF65-F5344CB8AC3E}">
        <p14:creationId xmlns:p14="http://schemas.microsoft.com/office/powerpoint/2010/main" val="29877873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pPr>
              <a:defRPr/>
            </a:pPr>
            <a:fld id="{33B315B3-A66E-45B3-8F91-52DE0A742B1D}" type="slidenum">
              <a:rPr lang="fr-CA" altLang="en-US" smtClean="0"/>
              <a:pPr>
                <a:defRPr/>
              </a:pPr>
              <a:t>68</a:t>
            </a:fld>
            <a:endParaRPr lang="fr-CA" altLang="en-US" dirty="0"/>
          </a:p>
        </p:txBody>
      </p:sp>
    </p:spTree>
    <p:extLst>
      <p:ext uri="{BB962C8B-B14F-4D97-AF65-F5344CB8AC3E}">
        <p14:creationId xmlns:p14="http://schemas.microsoft.com/office/powerpoint/2010/main" val="40219766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pPr>
              <a:defRPr/>
            </a:pPr>
            <a:fld id="{33B315B3-A66E-45B3-8F91-52DE0A742B1D}" type="slidenum">
              <a:rPr lang="fr-CA" altLang="en-US" smtClean="0"/>
              <a:pPr>
                <a:defRPr/>
              </a:pPr>
              <a:t>69</a:t>
            </a:fld>
            <a:endParaRPr lang="fr-CA" altLang="en-US" dirty="0"/>
          </a:p>
        </p:txBody>
      </p:sp>
    </p:spTree>
    <p:extLst>
      <p:ext uri="{BB962C8B-B14F-4D97-AF65-F5344CB8AC3E}">
        <p14:creationId xmlns:p14="http://schemas.microsoft.com/office/powerpoint/2010/main" val="962883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B8F78986-9B75-4F32-8ABE-1562E6447C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479E4E57-3247-4EFF-B7BC-036C49E0754E}"/>
              </a:ext>
            </a:extLst>
          </p:cNvPr>
          <p:cNvSpPr>
            <a:spLocks noGrp="1"/>
          </p:cNvSpPr>
          <p:nvPr>
            <p:ph type="body" idx="1"/>
          </p:nvPr>
        </p:nvSpPr>
        <p:spPr bwMode="auto"/>
        <p:txBody>
          <a:bodyPr wrap="square" numCol="1" anchor="t" anchorCtr="0" compatLnSpc="1">
            <a:prstTxWarp prst="textNoShape">
              <a:avLst/>
            </a:prstTxWarp>
            <a:normAutofit fontScale="62500" lnSpcReduction="20000"/>
          </a:bodyPr>
          <a:lstStyle/>
          <a:p>
            <a:pPr rtl="0"/>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La nature fait bien les choses</a:t>
            </a:r>
          </a:p>
          <a:p>
            <a:pPr rtl="0"/>
            <a:endParaRPr lang="en-US" sz="1100" b="1" i="1" u="sng"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1" i="1" u="none" strike="noStrike" kern="1200" baseline="0" dirty="0">
                <a:solidFill>
                  <a:schemeClr val="tx1"/>
                </a:solidFill>
                <a:latin typeface="Arial" panose="020B0604020202020204" pitchFamily="34" charset="0"/>
                <a:ea typeface="+mn-ea"/>
                <a:cs typeface="Arial" panose="020B0604020202020204" pitchFamily="34" charset="0"/>
              </a:rPr>
              <a:t>Les changements dans votre corps </a:t>
            </a:r>
          </a:p>
          <a:p>
            <a:pPr rtl="0"/>
            <a:endParaRPr lang="en-US" sz="1100" b="1" i="1"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La préparation à l’allaitement commence dès le début des cycles menstruels. Votre corps commence alors à développer les structures qui rendent l’allaitement possible.</a:t>
            </a:r>
          </a:p>
          <a:p>
            <a:pPr rtl="0"/>
            <a:endParaRPr lang="en-US" sz="1100" b="0" i="1"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Le processus de lactation </a:t>
            </a:r>
            <a:r>
              <a:rPr lang="fr-CA" sz="1100" b="0" i="1" u="none" strike="noStrike" kern="1200" baseline="0" dirty="0">
                <a:solidFill>
                  <a:schemeClr val="tx1"/>
                </a:solidFill>
                <a:latin typeface="Arial" panose="020B0604020202020204" pitchFamily="34" charset="0"/>
                <a:ea typeface="+mn-ea"/>
                <a:cs typeface="Arial" panose="020B0604020202020204" pitchFamily="34" charset="0"/>
              </a:rPr>
              <a:t>(ou production de lait) </a:t>
            </a: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commence dès que vous êtes enceinte. Les hormones provoquent de nombreux changements dans les seins pendant la grossesse pour les préparer à l’allaitement. À l’intérieur du sein, les glandes mammaires et les canaux lactifères augmentent en nombre et en taille. Certaines femmes ressentent une sensibilité des seins et peuvent remarquer un changement à leur taille. D’autres vivent les changements après la naissance du bébé.</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À l’extérieur, l’aréole devient plus foncée et sa taille peut augmenter pour aider le nouveau-né à repérer le sein. </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Les glandes de Montgomery sont les petites zones </a:t>
            </a:r>
            <a:r>
              <a:rPr lang="fr-CA" sz="1100" b="0" i="0" u="sng" strike="noStrike" kern="1200" baseline="0" dirty="0">
                <a:solidFill>
                  <a:schemeClr val="tx1"/>
                </a:solidFill>
                <a:latin typeface="Arial" panose="020B0604020202020204" pitchFamily="34" charset="0"/>
                <a:ea typeface="+mn-ea"/>
                <a:cs typeface="Arial" panose="020B0604020202020204" pitchFamily="34" charset="0"/>
              </a:rPr>
              <a:t>en relief</a:t>
            </a: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 visibles sur l’aréole. Elles produisent une substance huileuse qui rend le mamelon et l’aréole moins secs et empêchent les germes de s’y développer. Cette substance aide également le bébé à repérer le mamelon immédiatement après la naissance,</a:t>
            </a:r>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 </a:t>
            </a: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car elle dégage une odeur semblable à celle du liquide amniotique, si familière au bébé. Puisque la nature s’occupe de tout ça, les onguents et les crèmes ne sont pas nécessaires. Ces produits peuvent même être une source d’infection et peuvent entraîner une sécheresse des mamelons. Les produits parfumés peuvent interférer avec la capacité du bébé à localiser le mamelon.</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Le sein commence à produire le premier lait, le colostrum, vers 16 semaines ou le 4</a:t>
            </a:r>
            <a:r>
              <a:rPr lang="fr-CA" sz="1100" b="0" i="0" u="none" strike="noStrike" kern="1200" baseline="30000" dirty="0">
                <a:solidFill>
                  <a:schemeClr val="tx1"/>
                </a:solidFill>
                <a:latin typeface="Arial" panose="020B0604020202020204" pitchFamily="34" charset="0"/>
                <a:ea typeface="+mn-ea"/>
                <a:cs typeface="Arial" panose="020B0604020202020204" pitchFamily="34" charset="0"/>
              </a:rPr>
              <a:t>e</a:t>
            </a: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 mois de la grossesse.</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 </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Après la naissance du bébé et l’expulsion du placenta, le taux de progestérone diminue. Ces changements envoient un signal à votre corps d’augmenter plus rapidement la production de lait et déclenche le passage du colostrum au lait « </a:t>
            </a:r>
            <a:r>
              <a:rPr lang="fr-CA" sz="1100" b="0" i="0" u="sng" strike="noStrike" kern="1200" baseline="0" dirty="0">
                <a:solidFill>
                  <a:schemeClr val="tx1"/>
                </a:solidFill>
                <a:latin typeface="Arial" panose="020B0604020202020204" pitchFamily="34" charset="0"/>
                <a:ea typeface="+mn-ea"/>
                <a:cs typeface="Arial" panose="020B0604020202020204" pitchFamily="34" charset="0"/>
              </a:rPr>
              <a:t>mature</a:t>
            </a: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 ». </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Un autre changement s’effectue dans les seins environ trois à cinq jours après la naissance. Avec l’augmentation de la production de lait, la taille des seins augmente. C’est ce que l’on appelle communément la « montée laiteuse ». Pendant cette période, les seins peuvent être pleins, fermes et vous pouvez ressentir un inconfort. Il s’agit d’une situation temporaire appelée engorgement. Des tétées fréquentes aident à vider les seins et à diminuer l’inconfort. Des compresses froides </a:t>
            </a:r>
            <a:r>
              <a:rPr lang="fr-CA" sz="1100" b="0" i="0" u="sng" strike="noStrike" kern="1200" baseline="0" dirty="0">
                <a:solidFill>
                  <a:schemeClr val="tx1"/>
                </a:solidFill>
                <a:latin typeface="Arial" panose="020B0604020202020204" pitchFamily="34" charset="0"/>
                <a:ea typeface="+mn-ea"/>
                <a:cs typeface="Arial" panose="020B0604020202020204" pitchFamily="34" charset="0"/>
              </a:rPr>
              <a:t>après l’allaitement </a:t>
            </a: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peuvent aider à réduire le gonflement des seins.</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Les 24 premières heures après la naissance sont un moment très important pour établir la relation d’allaitement. L’accouchement peut être épuisant pour tout le monde, mais il y a une brève période d’éveil au cours de laquelle le nouveau-né est prêt à téter et prend bien le sein. Un contact peau à peau immédiat et sans interruption pendant les une à deux heures après la naissance est recommandé pour tous les bébés stables; il aidera à établir l’allaitement. Le contact peau à peau sera expliqué plus en détail sur une autre diapositive.</a:t>
            </a:r>
          </a:p>
          <a:p>
            <a:pPr rtl="0"/>
            <a:endParaRPr lang="en-US" sz="1100" b="0" i="0" u="sng" strike="sngStrike" kern="1200" baseline="0" dirty="0">
              <a:solidFill>
                <a:schemeClr val="tx1"/>
              </a:solidFill>
              <a:latin typeface="Arial" panose="020B0604020202020204" pitchFamily="34" charset="0"/>
              <a:ea typeface="+mn-ea"/>
              <a:cs typeface="Arial" panose="020B0604020202020204" pitchFamily="34" charset="0"/>
            </a:endParaRPr>
          </a:p>
          <a:p>
            <a:pPr>
              <a:defRPr/>
            </a:pPr>
            <a:endParaRPr lang="en-US" strike="sngStrike" dirty="0"/>
          </a:p>
        </p:txBody>
      </p:sp>
      <p:sp>
        <p:nvSpPr>
          <p:cNvPr id="21508" name="Slide Number Placeholder 3">
            <a:extLst>
              <a:ext uri="{FF2B5EF4-FFF2-40B4-BE49-F238E27FC236}">
                <a16:creationId xmlns:a16="http://schemas.microsoft.com/office/drawing/2014/main" id="{D66C7FB0-2EF8-4611-8F25-4B2E173B8D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fld id="{43622C00-9ADD-43E9-940F-63FA43932682}" type="slidenum">
              <a:rPr lang="fr-CA" altLang="en-US" sz="1200"/>
              <a:pPr/>
              <a:t>7</a:t>
            </a:fld>
            <a:endParaRPr lang="fr-CA" altLang="en-US" sz="120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3B315B3-A66E-45B3-8F91-52DE0A742B1D}" type="slidenum">
              <a:rPr lang="fr-CA" altLang="en-US" smtClean="0"/>
              <a:pPr>
                <a:defRPr/>
              </a:pPr>
              <a:t>70</a:t>
            </a:fld>
            <a:endParaRPr lang="fr-CA" altLang="en-US"/>
          </a:p>
        </p:txBody>
      </p:sp>
    </p:spTree>
    <p:extLst>
      <p:ext uri="{BB962C8B-B14F-4D97-AF65-F5344CB8AC3E}">
        <p14:creationId xmlns:p14="http://schemas.microsoft.com/office/powerpoint/2010/main" val="3097280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6E1C8C5D-4FD5-470A-A670-0CBB31D4ED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BC838A8C-44C5-4D85-BCC8-E53AE7F4341C}"/>
              </a:ext>
            </a:extLst>
          </p:cNvPr>
          <p:cNvSpPr>
            <a:spLocks noGrp="1"/>
          </p:cNvSpPr>
          <p:nvPr>
            <p:ph type="body" idx="1"/>
          </p:nvPr>
        </p:nvSpPr>
        <p:spPr/>
        <p:txBody>
          <a:bodyPr>
            <a:normAutofit fontScale="85000" lnSpcReduction="10000"/>
          </a:bodyPr>
          <a:lstStyle/>
          <a:p>
            <a:pPr rtl="0"/>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Comment le lait maternel est-il produit? </a:t>
            </a:r>
          </a:p>
          <a:p>
            <a:pPr rtl="0"/>
            <a:endParaRPr lang="en-US" sz="1100" b="1" i="1"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Le lait est fabriqué dans les alvéoles (sacs de production de lait). Avec la stimulation, le lait voyage des alvéoles vers le mamelon à travers un réseau de canaux. Il peut y avoir de 15 à 25 canaux à l’intérieur du sein.</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Chaque mamelon compte de 15 à 25 ouvertures pour permettre au lait de couler. </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La quantité de lait produite dépend de la fréquence et de l’efficacité avec laquelle le bébé retire le lait du sein.</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Lorsque le bébé tète plus fréquemment, a une bonne prise du sein et une succion efficace, le sein produit plus de lait. C’est ce qu’on appelle le principe de « l’offre et de la demande ». La production du lait est pour l’essentiel un processus de type « on s’en sert ou on le perd ». Plus les bébés sont allaités souvent et efficacement, plus le sein produit de lait.</a:t>
            </a:r>
          </a:p>
          <a:p>
            <a:pPr rtl="0"/>
            <a:endParaRPr lang="en-US" sz="1100" b="1"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La quantité de lait produite n’est pas déterminée par la taille des seins, bien que la taille des seins puisse affecter la quantité de lait pouvant être stockée. </a:t>
            </a:r>
          </a:p>
          <a:p>
            <a:pPr rtl="0"/>
            <a:endParaRPr lang="en-CA" sz="1100" b="1" i="1" u="sng"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Capacité de stockage :</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La capacité de stockage du lait est un autre facteur qui a une incidence sur la fréquence à laquelle le bébé se nourrira. La capacité de stockage correspond à la quantité de lait que le sein peut emmagasiner entre les tétées. Cette capacité peut varier considérablement d’une personne à l’autre et aussi d’un sein à l’autre pour une même personne. Les personnes ayant une plus grande capacité de stockage du lait peuvent être en mesure d’espacer davantage les tétées sans avoir d’incidence sur la production de lait ni la croissance du bébé. Toutefois, si la capacité de stockage est plus faible, le bébé peut avoir besoin d’être allaité plus souvent pour satisfaire son appétit et maintenir les réserves de lait des seins. Gros ou petits, les seins peuvent produire beaucoup de lait pour le bébé. </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Considérez ceci : vous pouvez boire une grande quantité d’eau tout au long de la journée en utilisant n’importe quelle taille de verre – petit, moyen ou grand - mais si vous utilisez un verre plus petit, il sera rempli plus souvent.</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a:defRPr/>
            </a:pPr>
            <a:endParaRPr lang="fr-CA" dirty="0"/>
          </a:p>
        </p:txBody>
      </p:sp>
      <p:sp>
        <p:nvSpPr>
          <p:cNvPr id="23556" name="Slide Number Placeholder 3">
            <a:extLst>
              <a:ext uri="{FF2B5EF4-FFF2-40B4-BE49-F238E27FC236}">
                <a16:creationId xmlns:a16="http://schemas.microsoft.com/office/drawing/2014/main" id="{0B9E24F6-5DA4-4550-8516-C4A8B11D60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fld id="{AB4BA174-16EE-44F8-841B-148A67444A59}" type="slidenum">
              <a:rPr lang="fr-CA" altLang="en-US" sz="1200"/>
              <a:pPr/>
              <a:t>8</a:t>
            </a:fld>
            <a:endParaRPr lang="fr-CA"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FA939E13-335E-4827-9126-35DA884CED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F4E7D16-9E54-41D5-9D40-F1205D30769F}"/>
              </a:ext>
            </a:extLst>
          </p:cNvPr>
          <p:cNvSpPr>
            <a:spLocks noGrp="1"/>
          </p:cNvSpPr>
          <p:nvPr>
            <p:ph type="body" idx="1"/>
          </p:nvPr>
        </p:nvSpPr>
        <p:spPr/>
        <p:txBody>
          <a:bodyPr>
            <a:normAutofit fontScale="55000" lnSpcReduction="20000"/>
          </a:bodyPr>
          <a:lstStyle/>
          <a:p>
            <a:pPr rtl="0"/>
            <a:r>
              <a:rPr lang="fr-CA" sz="1100" b="1" i="0" u="none" strike="noStrike" kern="1200" baseline="0" dirty="0">
                <a:solidFill>
                  <a:schemeClr val="tx1"/>
                </a:solidFill>
                <a:latin typeface="Arial" panose="020B0604020202020204" pitchFamily="34" charset="0"/>
                <a:ea typeface="+mn-ea"/>
                <a:cs typeface="Arial" panose="020B0604020202020204" pitchFamily="34" charset="0"/>
              </a:rPr>
              <a:t>Changements dans votre lait maternel</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Votre lait maternel changera pendant la période d’allaitement. Ces changements se produisent naturellement, et sont contrôlés par les hormones et votre bébé. </a:t>
            </a:r>
          </a:p>
          <a:p>
            <a:pPr rtl="0"/>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Trois changements se produisent au cours des premières semaines : le lait passe du colostrum à un lait transitoire, puis devient un lait </a:t>
            </a:r>
            <a:r>
              <a:rPr lang="fr-CA" sz="1100" b="0" i="0" u="sng" strike="noStrike" kern="1200" baseline="0" dirty="0">
                <a:solidFill>
                  <a:schemeClr val="tx1"/>
                </a:solidFill>
                <a:latin typeface="Arial" panose="020B0604020202020204" pitchFamily="34" charset="0"/>
                <a:ea typeface="+mn-ea"/>
                <a:cs typeface="Arial" panose="020B0604020202020204" pitchFamily="34" charset="0"/>
              </a:rPr>
              <a:t>mature.</a:t>
            </a: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 </a:t>
            </a:r>
          </a:p>
          <a:p>
            <a:pPr rtl="0"/>
            <a:endParaRPr lang="en-US" sz="1100" b="1" i="1" u="sng"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1" i="1" u="none" strike="noStrike" kern="1200" baseline="0" dirty="0">
                <a:solidFill>
                  <a:schemeClr val="tx1"/>
                </a:solidFill>
                <a:latin typeface="Arial" panose="020B0604020202020204" pitchFamily="34" charset="0"/>
                <a:ea typeface="+mn-ea"/>
                <a:cs typeface="Arial" panose="020B0604020202020204" pitchFamily="34" charset="0"/>
              </a:rPr>
              <a:t>Le colostrum </a:t>
            </a: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 </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marL="628650" lvl="1"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Il est produit à partir du quatrième mois ou des 16 semaines de grossesse. </a:t>
            </a:r>
          </a:p>
          <a:p>
            <a:pPr marL="628650" lvl="1"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C’est un liquide semi-transparent, épais et collant, dont la couleur peut varier du jaune pâle au jaune doré plus foncé. </a:t>
            </a:r>
          </a:p>
          <a:p>
            <a:pPr marL="628650" lvl="1"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Il agit comme un lubrifiant et aide à vider l’intestin du bébé du méconium épais (selles vert foncé). </a:t>
            </a:r>
          </a:p>
          <a:p>
            <a:pPr marL="628650" lvl="1"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Il apporte également au bébé sa première immunisation contre les bactéries et les virus. </a:t>
            </a:r>
          </a:p>
          <a:p>
            <a:pPr marL="628650" lvl="1"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Il est fabriqué en petites quantités suffisantes pour remplir le petit estomac du bébé. L’estomac grandit et se dilate dans les premiers jours après la naissance, et la quantité de colostrum augmente également pendant cette période. </a:t>
            </a:r>
          </a:p>
          <a:p>
            <a:pPr rtl="0"/>
            <a:endParaRPr lang="en-US" sz="1100" b="1" i="1"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1" i="1" u="none" strike="noStrike" kern="1200" baseline="0" dirty="0">
                <a:solidFill>
                  <a:schemeClr val="tx1"/>
                </a:solidFill>
                <a:latin typeface="Arial" panose="020B0604020202020204" pitchFamily="34" charset="0"/>
                <a:ea typeface="+mn-ea"/>
                <a:cs typeface="Arial" panose="020B0604020202020204" pitchFamily="34" charset="0"/>
              </a:rPr>
              <a:t>Le lait transitoire :</a:t>
            </a: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 </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marL="628650" lvl="1"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Il est produit en plus grande quantité par le corps à compter environ de la troisième journée et continue à se transformer jusqu’à la fabrication du lait parfait.</a:t>
            </a:r>
          </a:p>
          <a:p>
            <a:pPr marL="628650" lvl="1"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La couleur du lait peut varier. </a:t>
            </a:r>
          </a:p>
          <a:p>
            <a:pPr marL="628650" lvl="1"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Le lait transitoire est une combinaison de colostrum et de lait parfait. </a:t>
            </a:r>
          </a:p>
          <a:p>
            <a:pPr marL="628650" lvl="1"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Il est important de noter que votre lait contient du colostrum pendant environ 21 jours après la naissance. </a:t>
            </a:r>
          </a:p>
          <a:p>
            <a:pPr marL="171450" indent="-171450" rtl="0">
              <a:buFont typeface="Arial" panose="020B0604020202020204" pitchFamily="34" charset="0"/>
              <a:buChar char="•"/>
            </a:pPr>
            <a:endParaRPr lang="en-US" sz="1100" b="1" i="1"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fr-CA" sz="1100" b="1" i="1" u="none" strike="noStrike" kern="1200" baseline="0" dirty="0">
                <a:solidFill>
                  <a:schemeClr val="tx1"/>
                </a:solidFill>
                <a:latin typeface="Arial" panose="020B0604020202020204" pitchFamily="34" charset="0"/>
                <a:ea typeface="+mn-ea"/>
                <a:cs typeface="Arial" panose="020B0604020202020204" pitchFamily="34" charset="0"/>
              </a:rPr>
              <a:t>Le lait Mature </a:t>
            </a: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 </a:t>
            </a:r>
          </a:p>
          <a:p>
            <a:pPr rtl="0"/>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marL="628650" lvl="1"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Il est produit entre deux et trois semaines après la naissance.</a:t>
            </a:r>
          </a:p>
          <a:p>
            <a:pPr marL="628650" lvl="1"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Sa couleur et son épaisseur peut ressembler à du lait 1 %.</a:t>
            </a:r>
          </a:p>
          <a:p>
            <a:pPr marL="628650" lvl="1"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Le lait parfait est composé de lait de début de tétée et de lait de fin de tétée. Les deux sont nutritifs et importants pour le bébé :</a:t>
            </a:r>
          </a:p>
          <a:p>
            <a:pPr marL="1543050" lvl="3" indent="-171450" rtl="0">
              <a:buFont typeface="Courier New" panose="02070309020205020404" pitchFamily="49" charset="0"/>
              <a:buChar char="o"/>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Le </a:t>
            </a:r>
            <a:r>
              <a:rPr lang="fr-CA" sz="1100" b="0" i="0" u="sng" strike="noStrike" kern="1200" baseline="0" dirty="0">
                <a:solidFill>
                  <a:schemeClr val="tx1"/>
                </a:solidFill>
                <a:latin typeface="Arial" panose="020B0604020202020204" pitchFamily="34" charset="0"/>
                <a:ea typeface="+mn-ea"/>
                <a:cs typeface="Arial" panose="020B0604020202020204" pitchFamily="34" charset="0"/>
              </a:rPr>
              <a:t>lait de début de tétée</a:t>
            </a: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 est très riche en eau (il aide à étancher la soif du bébé) et en vitamines solubles dans l’eau. Il est également riche en lactose – le sucre qui donne au bébé l’énergie nécessaire pour compléter sa tétée. Le lait de début de tétée est ce que le bébé reçoit au début. </a:t>
            </a:r>
          </a:p>
          <a:p>
            <a:pPr marL="1543050" lvl="3" indent="-171450" rtl="0">
              <a:buFont typeface="Courier New" panose="02070309020205020404" pitchFamily="49" charset="0"/>
              <a:buChar char="o"/>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Le </a:t>
            </a:r>
            <a:r>
              <a:rPr lang="fr-CA" sz="1100" b="0" i="0" u="sng" strike="noStrike" kern="1200" baseline="0" dirty="0">
                <a:solidFill>
                  <a:schemeClr val="tx1"/>
                </a:solidFill>
                <a:latin typeface="Arial" panose="020B0604020202020204" pitchFamily="34" charset="0"/>
                <a:ea typeface="+mn-ea"/>
                <a:cs typeface="Arial" panose="020B0604020202020204" pitchFamily="34" charset="0"/>
              </a:rPr>
              <a:t>lait de fin de tétée</a:t>
            </a: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 est plus riche en graisses et autres vitamines. Ce lait plus gras apporte les calories supplémentaires et aide le bébé à se sentir rassasié et endormi!</a:t>
            </a:r>
          </a:p>
          <a:p>
            <a:pPr marL="628650" lvl="1"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Le passage du lait de début de tétée au lait de fin de tétée se fait naturellement lorsque le bébé vide le sein. </a:t>
            </a:r>
          </a:p>
          <a:p>
            <a:pPr marL="628650" lvl="1"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La deuxième année, on observe des concentrations accrues d’éléments favorisant l’immunité, ce qui contribue à renforcer le système immunitaire. </a:t>
            </a:r>
          </a:p>
          <a:p>
            <a:pPr marL="171450" indent="-171450" rtl="0">
              <a:buFont typeface="Arial" panose="020B0604020202020204" pitchFamily="34" charset="0"/>
              <a:buChar char="•"/>
            </a:pPr>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marL="171450" indent="-171450" rtl="0">
              <a:buFont typeface="Arial" panose="020B0604020202020204" pitchFamily="34" charset="0"/>
              <a:buChar char="•"/>
            </a:pPr>
            <a:r>
              <a:rPr lang="fr-CA" sz="1100" b="0" i="0" u="none" strike="noStrike" kern="1200" baseline="0" dirty="0">
                <a:solidFill>
                  <a:schemeClr val="tx1"/>
                </a:solidFill>
                <a:latin typeface="Arial" panose="020B0604020202020204" pitchFamily="34" charset="0"/>
                <a:ea typeface="+mn-ea"/>
                <a:cs typeface="Arial" panose="020B0604020202020204" pitchFamily="34" charset="0"/>
              </a:rPr>
              <a:t>	</a:t>
            </a:r>
            <a:endParaRPr lang="fr-CA" sz="1100" dirty="0">
              <a:latin typeface="Arial" panose="020B0604020202020204" pitchFamily="34" charset="0"/>
              <a:cs typeface="Arial" panose="020B0604020202020204" pitchFamily="34" charset="0"/>
            </a:endParaRPr>
          </a:p>
        </p:txBody>
      </p:sp>
      <p:sp>
        <p:nvSpPr>
          <p:cNvPr id="25604" name="Slide Number Placeholder 3">
            <a:extLst>
              <a:ext uri="{FF2B5EF4-FFF2-40B4-BE49-F238E27FC236}">
                <a16:creationId xmlns:a16="http://schemas.microsoft.com/office/drawing/2014/main" id="{94CF22F1-B85D-4BD7-BAC2-E6E9AA5466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48" charset="-128"/>
              </a:defRPr>
            </a:lvl1pPr>
            <a:lvl2pPr marL="742950" indent="-285750">
              <a:defRPr sz="2400">
                <a:solidFill>
                  <a:schemeClr val="tx1"/>
                </a:solidFill>
                <a:latin typeface="Arial" panose="020B0604020202020204" pitchFamily="34" charset="0"/>
                <a:ea typeface="ヒラギノ角ゴ Pro W3" pitchFamily="48" charset="-128"/>
              </a:defRPr>
            </a:lvl2pPr>
            <a:lvl3pPr marL="1143000" indent="-228600">
              <a:defRPr sz="2400">
                <a:solidFill>
                  <a:schemeClr val="tx1"/>
                </a:solidFill>
                <a:latin typeface="Arial" panose="020B0604020202020204" pitchFamily="34" charset="0"/>
                <a:ea typeface="ヒラギノ角ゴ Pro W3" pitchFamily="48" charset="-128"/>
              </a:defRPr>
            </a:lvl3pPr>
            <a:lvl4pPr marL="1600200" indent="-228600">
              <a:defRPr sz="2400">
                <a:solidFill>
                  <a:schemeClr val="tx1"/>
                </a:solidFill>
                <a:latin typeface="Arial" panose="020B0604020202020204" pitchFamily="34" charset="0"/>
                <a:ea typeface="ヒラギノ角ゴ Pro W3" pitchFamily="48" charset="-128"/>
              </a:defRPr>
            </a:lvl4pPr>
            <a:lvl5pPr marL="2057400" indent="-228600">
              <a:defRPr sz="24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fld id="{91B09558-D2BC-4F00-AE0E-998A11E86242}" type="slidenum">
              <a:rPr lang="fr-CA" altLang="en-US" sz="1200"/>
              <a:pPr/>
              <a:t>9</a:t>
            </a:fld>
            <a:endParaRPr lang="fr-CA"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a:extLst>
              <a:ext uri="{FF2B5EF4-FFF2-40B4-BE49-F238E27FC236}">
                <a16:creationId xmlns:a16="http://schemas.microsoft.com/office/drawing/2014/main" id="{E5E6A867-889C-4E34-8DF6-4A34C109A190}"/>
              </a:ext>
            </a:extLst>
          </p:cNvPr>
          <p:cNvSpPr>
            <a:spLocks noGrp="1"/>
          </p:cNvSpPr>
          <p:nvPr>
            <p:ph type="sldNum" sz="quarter" idx="10"/>
          </p:nvPr>
        </p:nvSpPr>
        <p:spPr/>
        <p:txBody>
          <a:bodyPr/>
          <a:lstStyle>
            <a:lvl1pPr>
              <a:defRPr/>
            </a:lvl1pPr>
          </a:lstStyle>
          <a:p>
            <a:pPr>
              <a:defRPr/>
            </a:pPr>
            <a:fld id="{93486BED-2AF8-4219-9AB9-BAC81E79A19B}" type="slidenum">
              <a:rPr lang="en-US" altLang="en-US"/>
              <a:pPr>
                <a:defRPr/>
              </a:pPr>
              <a:t>‹#›</a:t>
            </a:fld>
            <a:endParaRPr lang="en-US" altLang="en-US" dirty="0"/>
          </a:p>
        </p:txBody>
      </p:sp>
    </p:spTree>
    <p:extLst>
      <p:ext uri="{BB962C8B-B14F-4D97-AF65-F5344CB8AC3E}">
        <p14:creationId xmlns:p14="http://schemas.microsoft.com/office/powerpoint/2010/main" val="242403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9D4BDA68-3BED-49FF-95B4-B1A4F02BBCC5}"/>
              </a:ext>
            </a:extLst>
          </p:cNvPr>
          <p:cNvSpPr>
            <a:spLocks noGrp="1"/>
          </p:cNvSpPr>
          <p:nvPr>
            <p:ph type="sldNum" sz="quarter" idx="10"/>
          </p:nvPr>
        </p:nvSpPr>
        <p:spPr/>
        <p:txBody>
          <a:bodyPr/>
          <a:lstStyle>
            <a:lvl1pPr>
              <a:defRPr/>
            </a:lvl1pPr>
          </a:lstStyle>
          <a:p>
            <a:pPr>
              <a:defRPr/>
            </a:pPr>
            <a:fld id="{0286360D-E923-4A02-A823-A29265E3A1CE}" type="slidenum">
              <a:rPr lang="en-US" altLang="en-US"/>
              <a:pPr>
                <a:defRPr/>
              </a:pPr>
              <a:t>‹#›</a:t>
            </a:fld>
            <a:endParaRPr lang="en-US" altLang="en-US" dirty="0"/>
          </a:p>
        </p:txBody>
      </p:sp>
    </p:spTree>
    <p:extLst>
      <p:ext uri="{BB962C8B-B14F-4D97-AF65-F5344CB8AC3E}">
        <p14:creationId xmlns:p14="http://schemas.microsoft.com/office/powerpoint/2010/main" val="843756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5575" y="328613"/>
            <a:ext cx="2028825" cy="57673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7513" y="328613"/>
            <a:ext cx="5935662" cy="5767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4CF15449-D0A7-4298-A07B-457BC5229701}"/>
              </a:ext>
            </a:extLst>
          </p:cNvPr>
          <p:cNvSpPr>
            <a:spLocks noGrp="1"/>
          </p:cNvSpPr>
          <p:nvPr>
            <p:ph type="sldNum" sz="quarter" idx="10"/>
          </p:nvPr>
        </p:nvSpPr>
        <p:spPr/>
        <p:txBody>
          <a:bodyPr/>
          <a:lstStyle>
            <a:lvl1pPr>
              <a:defRPr/>
            </a:lvl1pPr>
          </a:lstStyle>
          <a:p>
            <a:pPr>
              <a:defRPr/>
            </a:pPr>
            <a:fld id="{251B2002-C546-4944-B5E2-DC1AADC64610}" type="slidenum">
              <a:rPr lang="en-US" altLang="en-US"/>
              <a:pPr>
                <a:defRPr/>
              </a:pPr>
              <a:t>‹#›</a:t>
            </a:fld>
            <a:endParaRPr lang="en-US" altLang="en-US" dirty="0"/>
          </a:p>
        </p:txBody>
      </p:sp>
    </p:spTree>
    <p:extLst>
      <p:ext uri="{BB962C8B-B14F-4D97-AF65-F5344CB8AC3E}">
        <p14:creationId xmlns:p14="http://schemas.microsoft.com/office/powerpoint/2010/main" val="1752217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7513" y="328613"/>
            <a:ext cx="8116887" cy="814387"/>
          </a:xfrm>
        </p:spPr>
        <p:txBody>
          <a:bodyPr/>
          <a:lstStyle/>
          <a:p>
            <a:r>
              <a:rPr lang="en-US"/>
              <a:t>Click to edit Master title style</a:t>
            </a:r>
          </a:p>
        </p:txBody>
      </p:sp>
      <p:sp>
        <p:nvSpPr>
          <p:cNvPr id="3" name="Text Placeholder 2"/>
          <p:cNvSpPr>
            <a:spLocks noGrp="1"/>
          </p:cNvSpPr>
          <p:nvPr>
            <p:ph type="body" sz="half" idx="1"/>
          </p:nvPr>
        </p:nvSpPr>
        <p:spPr>
          <a:xfrm>
            <a:off x="457200" y="1371600"/>
            <a:ext cx="39624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371600"/>
            <a:ext cx="39624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4661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17513" y="328613"/>
            <a:ext cx="8116887" cy="814387"/>
          </a:xfrm>
        </p:spPr>
        <p:txBody>
          <a:bodyPr/>
          <a:lstStyle/>
          <a:p>
            <a:r>
              <a:rPr lang="en-US"/>
              <a:t>Click to edit Master title style</a:t>
            </a:r>
          </a:p>
        </p:txBody>
      </p:sp>
      <p:sp>
        <p:nvSpPr>
          <p:cNvPr id="3" name="Content Placeholder 2"/>
          <p:cNvSpPr>
            <a:spLocks noGrp="1"/>
          </p:cNvSpPr>
          <p:nvPr>
            <p:ph sz="half" idx="1"/>
          </p:nvPr>
        </p:nvSpPr>
        <p:spPr>
          <a:xfrm>
            <a:off x="457200" y="1371600"/>
            <a:ext cx="39624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0" y="1371600"/>
            <a:ext cx="39624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9208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lgn="ctr">
              <a:defRPr sz="40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30FB884-423F-403E-BFBC-F118BE1004F6}"/>
              </a:ext>
            </a:extLst>
          </p:cNvPr>
          <p:cNvSpPr>
            <a:spLocks noGrp="1"/>
          </p:cNvSpPr>
          <p:nvPr>
            <p:ph type="sldNum" sz="quarter" idx="10"/>
          </p:nvPr>
        </p:nvSpPr>
        <p:spPr/>
        <p:txBody>
          <a:bodyPr/>
          <a:lstStyle>
            <a:lvl1pPr>
              <a:defRPr/>
            </a:lvl1pPr>
          </a:lstStyle>
          <a:p>
            <a:pPr>
              <a:defRPr/>
            </a:pPr>
            <a:fld id="{6766F701-366F-4C28-963C-030E0513D8A2}" type="slidenum">
              <a:rPr lang="en-US" altLang="en-US"/>
              <a:pPr>
                <a:defRPr/>
              </a:pPr>
              <a:t>‹#›</a:t>
            </a:fld>
            <a:endParaRPr lang="en-US" altLang="en-US" dirty="0"/>
          </a:p>
        </p:txBody>
      </p:sp>
    </p:spTree>
    <p:extLst>
      <p:ext uri="{BB962C8B-B14F-4D97-AF65-F5344CB8AC3E}">
        <p14:creationId xmlns:p14="http://schemas.microsoft.com/office/powerpoint/2010/main" val="1406149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a:extLst>
              <a:ext uri="{FF2B5EF4-FFF2-40B4-BE49-F238E27FC236}">
                <a16:creationId xmlns:a16="http://schemas.microsoft.com/office/drawing/2014/main" id="{3AA62109-12CA-49D1-BFA4-9A85CAD6AA81}"/>
              </a:ext>
            </a:extLst>
          </p:cNvPr>
          <p:cNvSpPr>
            <a:spLocks noGrp="1"/>
          </p:cNvSpPr>
          <p:nvPr>
            <p:ph type="sldNum" sz="quarter" idx="10"/>
          </p:nvPr>
        </p:nvSpPr>
        <p:spPr/>
        <p:txBody>
          <a:bodyPr/>
          <a:lstStyle>
            <a:lvl1pPr>
              <a:defRPr/>
            </a:lvl1pPr>
          </a:lstStyle>
          <a:p>
            <a:pPr>
              <a:defRPr/>
            </a:pPr>
            <a:fld id="{D8E32D2A-783F-48A8-80D3-9A526B71E1A9}" type="slidenum">
              <a:rPr lang="en-US" altLang="en-US"/>
              <a:pPr>
                <a:defRPr/>
              </a:pPr>
              <a:t>‹#›</a:t>
            </a:fld>
            <a:endParaRPr lang="en-US" altLang="en-US" dirty="0"/>
          </a:p>
        </p:txBody>
      </p:sp>
    </p:spTree>
    <p:extLst>
      <p:ext uri="{BB962C8B-B14F-4D97-AF65-F5344CB8AC3E}">
        <p14:creationId xmlns:p14="http://schemas.microsoft.com/office/powerpoint/2010/main" val="231355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71600"/>
            <a:ext cx="3962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371600"/>
            <a:ext cx="3962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0058039E-89D4-44E5-84AF-5853C56EE58F}"/>
              </a:ext>
            </a:extLst>
          </p:cNvPr>
          <p:cNvSpPr>
            <a:spLocks noGrp="1"/>
          </p:cNvSpPr>
          <p:nvPr>
            <p:ph type="sldNum" sz="quarter" idx="10"/>
          </p:nvPr>
        </p:nvSpPr>
        <p:spPr/>
        <p:txBody>
          <a:bodyPr/>
          <a:lstStyle>
            <a:lvl1pPr>
              <a:defRPr/>
            </a:lvl1pPr>
          </a:lstStyle>
          <a:p>
            <a:pPr>
              <a:defRPr/>
            </a:pPr>
            <a:fld id="{8BCD571F-0112-4B91-A88B-5BEEF9322118}" type="slidenum">
              <a:rPr lang="en-US" altLang="en-US"/>
              <a:pPr>
                <a:defRPr/>
              </a:pPr>
              <a:t>‹#›</a:t>
            </a:fld>
            <a:endParaRPr lang="en-US" altLang="en-US" dirty="0"/>
          </a:p>
        </p:txBody>
      </p:sp>
    </p:spTree>
    <p:extLst>
      <p:ext uri="{BB962C8B-B14F-4D97-AF65-F5344CB8AC3E}">
        <p14:creationId xmlns:p14="http://schemas.microsoft.com/office/powerpoint/2010/main" val="904174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chor="ctr"/>
          <a:lstStyle>
            <a:lvl1pPr algn="ctr">
              <a:defRPr sz="4000"/>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F3CF7BC6-E2E3-4D1E-80F1-EBD1E10EE67B}"/>
              </a:ext>
            </a:extLst>
          </p:cNvPr>
          <p:cNvSpPr>
            <a:spLocks noGrp="1"/>
          </p:cNvSpPr>
          <p:nvPr>
            <p:ph type="sldNum" sz="quarter" idx="10"/>
          </p:nvPr>
        </p:nvSpPr>
        <p:spPr/>
        <p:txBody>
          <a:bodyPr/>
          <a:lstStyle>
            <a:lvl1pPr>
              <a:defRPr/>
            </a:lvl1pPr>
          </a:lstStyle>
          <a:p>
            <a:pPr>
              <a:defRPr/>
            </a:pPr>
            <a:fld id="{E114FCAA-B31B-424D-882B-0F229FB51AC7}" type="slidenum">
              <a:rPr lang="en-US" altLang="en-US"/>
              <a:pPr>
                <a:defRPr/>
              </a:pPr>
              <a:t>‹#›</a:t>
            </a:fld>
            <a:endParaRPr lang="en-US" altLang="en-US" dirty="0"/>
          </a:p>
        </p:txBody>
      </p:sp>
    </p:spTree>
    <p:extLst>
      <p:ext uri="{BB962C8B-B14F-4D97-AF65-F5344CB8AC3E}">
        <p14:creationId xmlns:p14="http://schemas.microsoft.com/office/powerpoint/2010/main" val="3281657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3">
            <a:extLst>
              <a:ext uri="{FF2B5EF4-FFF2-40B4-BE49-F238E27FC236}">
                <a16:creationId xmlns:a16="http://schemas.microsoft.com/office/drawing/2014/main" id="{BC0F78CB-1BC1-4857-91B4-A559BC82F513}"/>
              </a:ext>
            </a:extLst>
          </p:cNvPr>
          <p:cNvSpPr>
            <a:spLocks noGrp="1"/>
          </p:cNvSpPr>
          <p:nvPr>
            <p:ph type="sldNum" sz="quarter" idx="10"/>
          </p:nvPr>
        </p:nvSpPr>
        <p:spPr/>
        <p:txBody>
          <a:bodyPr/>
          <a:lstStyle>
            <a:lvl1pPr>
              <a:defRPr/>
            </a:lvl1pPr>
          </a:lstStyle>
          <a:p>
            <a:pPr>
              <a:defRPr/>
            </a:pPr>
            <a:fld id="{93153F89-64EB-4F10-9843-8CEC81946B70}" type="slidenum">
              <a:rPr lang="en-US" altLang="en-US"/>
              <a:pPr>
                <a:defRPr/>
              </a:pPr>
              <a:t>‹#›</a:t>
            </a:fld>
            <a:endParaRPr lang="en-US" altLang="en-US" dirty="0"/>
          </a:p>
        </p:txBody>
      </p:sp>
    </p:spTree>
    <p:extLst>
      <p:ext uri="{BB962C8B-B14F-4D97-AF65-F5344CB8AC3E}">
        <p14:creationId xmlns:p14="http://schemas.microsoft.com/office/powerpoint/2010/main" val="2656269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05B88A60-8D0F-4952-82F4-9EC589959D59}"/>
              </a:ext>
            </a:extLst>
          </p:cNvPr>
          <p:cNvSpPr>
            <a:spLocks noGrp="1"/>
          </p:cNvSpPr>
          <p:nvPr>
            <p:ph type="sldNum" sz="quarter" idx="10"/>
          </p:nvPr>
        </p:nvSpPr>
        <p:spPr/>
        <p:txBody>
          <a:bodyPr/>
          <a:lstStyle>
            <a:lvl1pPr>
              <a:defRPr/>
            </a:lvl1pPr>
          </a:lstStyle>
          <a:p>
            <a:pPr>
              <a:defRPr/>
            </a:pPr>
            <a:fld id="{1B73C783-603F-40BA-B081-F60F3F66757B}" type="slidenum">
              <a:rPr lang="en-US" altLang="en-US"/>
              <a:pPr>
                <a:defRPr/>
              </a:pPr>
              <a:t>‹#›</a:t>
            </a:fld>
            <a:endParaRPr lang="en-US" altLang="en-US" dirty="0"/>
          </a:p>
        </p:txBody>
      </p:sp>
    </p:spTree>
    <p:extLst>
      <p:ext uri="{BB962C8B-B14F-4D97-AF65-F5344CB8AC3E}">
        <p14:creationId xmlns:p14="http://schemas.microsoft.com/office/powerpoint/2010/main" val="393890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3">
            <a:extLst>
              <a:ext uri="{FF2B5EF4-FFF2-40B4-BE49-F238E27FC236}">
                <a16:creationId xmlns:a16="http://schemas.microsoft.com/office/drawing/2014/main" id="{A4F3E3D3-733F-49DA-A520-8D4F3962C766}"/>
              </a:ext>
            </a:extLst>
          </p:cNvPr>
          <p:cNvSpPr>
            <a:spLocks noGrp="1"/>
          </p:cNvSpPr>
          <p:nvPr>
            <p:ph type="sldNum" sz="quarter" idx="10"/>
          </p:nvPr>
        </p:nvSpPr>
        <p:spPr/>
        <p:txBody>
          <a:bodyPr/>
          <a:lstStyle>
            <a:lvl1pPr>
              <a:defRPr/>
            </a:lvl1pPr>
          </a:lstStyle>
          <a:p>
            <a:pPr>
              <a:defRPr/>
            </a:pPr>
            <a:fld id="{6C19D9AA-0B29-47F2-A65B-E3CF69B83186}" type="slidenum">
              <a:rPr lang="en-US" altLang="en-US"/>
              <a:pPr>
                <a:defRPr/>
              </a:pPr>
              <a:t>‹#›</a:t>
            </a:fld>
            <a:endParaRPr lang="en-US" altLang="en-US" dirty="0"/>
          </a:p>
        </p:txBody>
      </p:sp>
    </p:spTree>
    <p:extLst>
      <p:ext uri="{BB962C8B-B14F-4D97-AF65-F5344CB8AC3E}">
        <p14:creationId xmlns:p14="http://schemas.microsoft.com/office/powerpoint/2010/main" val="3753086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3">
            <a:extLst>
              <a:ext uri="{FF2B5EF4-FFF2-40B4-BE49-F238E27FC236}">
                <a16:creationId xmlns:a16="http://schemas.microsoft.com/office/drawing/2014/main" id="{B1D9FACC-148C-477C-BB12-48EE34E54776}"/>
              </a:ext>
            </a:extLst>
          </p:cNvPr>
          <p:cNvSpPr>
            <a:spLocks noGrp="1"/>
          </p:cNvSpPr>
          <p:nvPr>
            <p:ph type="sldNum" sz="quarter" idx="10"/>
          </p:nvPr>
        </p:nvSpPr>
        <p:spPr/>
        <p:txBody>
          <a:bodyPr/>
          <a:lstStyle>
            <a:lvl1pPr>
              <a:defRPr/>
            </a:lvl1pPr>
          </a:lstStyle>
          <a:p>
            <a:pPr>
              <a:defRPr/>
            </a:pPr>
            <a:fld id="{A9FDAE41-8681-4307-8180-69B8C85B7411}" type="slidenum">
              <a:rPr lang="en-US" altLang="en-US"/>
              <a:pPr>
                <a:defRPr/>
              </a:pPr>
              <a:t>‹#›</a:t>
            </a:fld>
            <a:endParaRPr lang="en-US" altLang="en-US" dirty="0"/>
          </a:p>
        </p:txBody>
      </p:sp>
    </p:spTree>
    <p:extLst>
      <p:ext uri="{BB962C8B-B14F-4D97-AF65-F5344CB8AC3E}">
        <p14:creationId xmlns:p14="http://schemas.microsoft.com/office/powerpoint/2010/main" val="1966721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982174C-39A6-4004-89C7-F4CC32D46905}"/>
              </a:ext>
            </a:extLst>
          </p:cNvPr>
          <p:cNvSpPr>
            <a:spLocks noGrp="1" noChangeArrowheads="1"/>
          </p:cNvSpPr>
          <p:nvPr>
            <p:ph type="title"/>
          </p:nvPr>
        </p:nvSpPr>
        <p:spPr bwMode="auto">
          <a:xfrm>
            <a:off x="417513" y="328613"/>
            <a:ext cx="8116887"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3ADC00C-3F8F-4735-8C2E-9DE65550EBDA}"/>
              </a:ext>
            </a:extLst>
          </p:cNvPr>
          <p:cNvSpPr>
            <a:spLocks noGrp="1" noChangeArrowheads="1"/>
          </p:cNvSpPr>
          <p:nvPr>
            <p:ph type="body" idx="1"/>
          </p:nvPr>
        </p:nvSpPr>
        <p:spPr bwMode="auto">
          <a:xfrm>
            <a:off x="457200" y="1371600"/>
            <a:ext cx="8077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Slide Number Placeholder 3">
            <a:extLst>
              <a:ext uri="{FF2B5EF4-FFF2-40B4-BE49-F238E27FC236}">
                <a16:creationId xmlns:a16="http://schemas.microsoft.com/office/drawing/2014/main" id="{2A5E754D-8F69-441D-92DB-75FC20BFAFCA}"/>
              </a:ext>
            </a:extLst>
          </p:cNvPr>
          <p:cNvSpPr>
            <a:spLocks noGrp="1"/>
          </p:cNvSpPr>
          <p:nvPr>
            <p:ph type="sldNum" sz="quarter" idx="4"/>
          </p:nvPr>
        </p:nvSpPr>
        <p:spPr>
          <a:xfrm>
            <a:off x="76200" y="6477000"/>
            <a:ext cx="2133600" cy="381000"/>
          </a:xfrm>
          <a:prstGeom prst="rect">
            <a:avLst/>
          </a:prstGeom>
          <a:ln/>
        </p:spPr>
        <p:txBody>
          <a:bodyPr vert="horz" wrap="square" lIns="91440" tIns="45720" rIns="91440" bIns="45720" numCol="1" anchor="t" anchorCtr="0" compatLnSpc="1">
            <a:prstTxWarp prst="textNoShape">
              <a:avLst/>
            </a:prstTxWarp>
          </a:bodyPr>
          <a:lstStyle>
            <a:lvl1pPr>
              <a:defRPr sz="1600" smtClean="0">
                <a:solidFill>
                  <a:schemeClr val="bg1"/>
                </a:solidFill>
                <a:latin typeface="Arial Narrow" panose="020B0606020202030204" pitchFamily="34" charset="0"/>
              </a:defRPr>
            </a:lvl1pPr>
          </a:lstStyle>
          <a:p>
            <a:pPr>
              <a:defRPr/>
            </a:pPr>
            <a:fld id="{598BC731-A4D0-496B-A7DE-6C48E723CA61}" type="slidenum">
              <a:rPr lang="en-US" altLang="en-US"/>
              <a:pPr>
                <a:defRPr/>
              </a:pPr>
              <a:t>‹#›</a:t>
            </a:fld>
            <a:endParaRPr lang="en-US" altLang="en-US" dirty="0"/>
          </a:p>
        </p:txBody>
      </p:sp>
      <p:pic>
        <p:nvPicPr>
          <p:cNvPr id="1029" name="Picture 9" descr="Branded-Footer-Design3.jpg">
            <a:extLst>
              <a:ext uri="{FF2B5EF4-FFF2-40B4-BE49-F238E27FC236}">
                <a16:creationId xmlns:a16="http://schemas.microsoft.com/office/drawing/2014/main" id="{05F9F6A8-31A9-4700-A392-A4C4BFE80981}"/>
              </a:ext>
            </a:extLst>
          </p:cNvPr>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0" y="5019675"/>
            <a:ext cx="914400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19" r:id="rId1"/>
    <p:sldLayoutId id="2147484220" r:id="rId2"/>
    <p:sldLayoutId id="2147484221" r:id="rId3"/>
    <p:sldLayoutId id="2147484222" r:id="rId4"/>
    <p:sldLayoutId id="2147484223" r:id="rId5"/>
    <p:sldLayoutId id="2147484224" r:id="rId6"/>
    <p:sldLayoutId id="2147484225" r:id="rId7"/>
    <p:sldLayoutId id="2147484226" r:id="rId8"/>
    <p:sldLayoutId id="2147484227" r:id="rId9"/>
    <p:sldLayoutId id="2147484228" r:id="rId10"/>
    <p:sldLayoutId id="2147484229" r:id="rId11"/>
    <p:sldLayoutId id="2147484230" r:id="rId12"/>
    <p:sldLayoutId id="2147484231" r:id="rId13"/>
  </p:sldLayoutIdLst>
  <p:txStyles>
    <p:title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p:titleStyle>
    <p:bodyStyle>
      <a:lvl1pPr marL="288925" indent="-288925" algn="l" rtl="0" eaLnBrk="0" fontAlgn="base" hangingPunct="0">
        <a:spcBef>
          <a:spcPct val="20000"/>
        </a:spcBef>
        <a:spcAft>
          <a:spcPct val="0"/>
        </a:spcAft>
        <a:buChar char="•"/>
        <a:defRPr sz="2800">
          <a:solidFill>
            <a:srgbClr val="464646"/>
          </a:solidFill>
          <a:latin typeface="+mn-lt"/>
          <a:ea typeface="+mn-ea"/>
          <a:cs typeface="+mn-cs"/>
        </a:defRPr>
      </a:lvl1pPr>
      <a:lvl2pPr marL="742950" indent="-285750" algn="l" rtl="0" eaLnBrk="0" fontAlgn="base" hangingPunct="0">
        <a:spcBef>
          <a:spcPct val="20000"/>
        </a:spcBef>
        <a:spcAft>
          <a:spcPct val="0"/>
        </a:spcAft>
        <a:buChar char="–"/>
        <a:defRPr sz="2400">
          <a:solidFill>
            <a:srgbClr val="464646"/>
          </a:solidFill>
          <a:latin typeface="+mn-lt"/>
          <a:ea typeface="+mn-ea"/>
        </a:defRPr>
      </a:lvl2pPr>
      <a:lvl3pPr marL="1143000" indent="-228600" algn="l" rtl="0" eaLnBrk="0" fontAlgn="base" hangingPunct="0">
        <a:spcBef>
          <a:spcPct val="20000"/>
        </a:spcBef>
        <a:spcAft>
          <a:spcPct val="0"/>
        </a:spcAft>
        <a:buChar char="•"/>
        <a:defRPr sz="2400">
          <a:solidFill>
            <a:srgbClr val="464646"/>
          </a:solidFill>
          <a:latin typeface="+mn-lt"/>
          <a:ea typeface="+mn-ea"/>
        </a:defRPr>
      </a:lvl3pPr>
      <a:lvl4pPr marL="1600200" indent="-228600" algn="l" rtl="0" eaLnBrk="0" fontAlgn="base" hangingPunct="0">
        <a:spcBef>
          <a:spcPct val="20000"/>
        </a:spcBef>
        <a:spcAft>
          <a:spcPct val="0"/>
        </a:spcAft>
        <a:buChar char="–"/>
        <a:defRPr sz="2000">
          <a:solidFill>
            <a:srgbClr val="464646"/>
          </a:solidFill>
          <a:latin typeface="+mn-lt"/>
          <a:ea typeface="+mn-ea"/>
        </a:defRPr>
      </a:lvl4pPr>
      <a:lvl5pPr marL="2057400" indent="-228600" algn="l" rtl="0" eaLnBrk="0" fontAlgn="base" hangingPunct="0">
        <a:spcBef>
          <a:spcPct val="20000"/>
        </a:spcBef>
        <a:spcAft>
          <a:spcPct val="0"/>
        </a:spcAft>
        <a:buChar char="»"/>
        <a:defRPr sz="2000">
          <a:solidFill>
            <a:srgbClr val="464646"/>
          </a:solidFill>
          <a:latin typeface="+mn-lt"/>
          <a:ea typeface="+mn-ea"/>
        </a:defRPr>
      </a:lvl5pPr>
      <a:lvl6pPr marL="2514600" indent="-228600" algn="l" rtl="0" fontAlgn="base">
        <a:spcBef>
          <a:spcPct val="20000"/>
        </a:spcBef>
        <a:spcAft>
          <a:spcPct val="0"/>
        </a:spcAft>
        <a:buChar char="»"/>
        <a:defRPr sz="2000">
          <a:solidFill>
            <a:srgbClr val="464646"/>
          </a:solidFill>
          <a:latin typeface="+mn-lt"/>
          <a:ea typeface="+mn-ea"/>
        </a:defRPr>
      </a:lvl6pPr>
      <a:lvl7pPr marL="2971800" indent="-228600" algn="l" rtl="0" fontAlgn="base">
        <a:spcBef>
          <a:spcPct val="20000"/>
        </a:spcBef>
        <a:spcAft>
          <a:spcPct val="0"/>
        </a:spcAft>
        <a:buChar char="»"/>
        <a:defRPr sz="2000">
          <a:solidFill>
            <a:srgbClr val="464646"/>
          </a:solidFill>
          <a:latin typeface="+mn-lt"/>
          <a:ea typeface="+mn-ea"/>
        </a:defRPr>
      </a:lvl7pPr>
      <a:lvl8pPr marL="3429000" indent="-228600" algn="l" rtl="0" fontAlgn="base">
        <a:spcBef>
          <a:spcPct val="20000"/>
        </a:spcBef>
        <a:spcAft>
          <a:spcPct val="0"/>
        </a:spcAft>
        <a:buChar char="»"/>
        <a:defRPr sz="2000">
          <a:solidFill>
            <a:srgbClr val="464646"/>
          </a:solidFill>
          <a:latin typeface="+mn-lt"/>
          <a:ea typeface="+mn-ea"/>
        </a:defRPr>
      </a:lvl8pPr>
      <a:lvl9pPr marL="3886200" indent="-228600" algn="l" rtl="0" fontAlgn="base">
        <a:spcBef>
          <a:spcPct val="20000"/>
        </a:spcBef>
        <a:spcAft>
          <a:spcPct val="0"/>
        </a:spcAft>
        <a:buChar char="»"/>
        <a:defRPr sz="2000">
          <a:solidFill>
            <a:srgbClr val="46464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3.xml"/><Relationship Id="rId7" Type="http://schemas.openxmlformats.org/officeDocument/2006/relationships/notesSlide" Target="../notesSlides/notesSlide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3.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27.emf"/><Relationship Id="rId5" Type="http://schemas.openxmlformats.org/officeDocument/2006/relationships/notesSlide" Target="../notesSlides/notesSlide10.xml"/><Relationship Id="rId4"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48.xml"/><Relationship Id="rId7" Type="http://schemas.openxmlformats.org/officeDocument/2006/relationships/notesSlide" Target="../notesSlides/notesSlide11.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slideLayout" Target="../slideLayouts/slideLayout2.xml"/><Relationship Id="rId5" Type="http://schemas.openxmlformats.org/officeDocument/2006/relationships/tags" Target="../tags/tag50.xml"/><Relationship Id="rId4" Type="http://schemas.openxmlformats.org/officeDocument/2006/relationships/tags" Target="../tags/tag4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hyperlink" Target="https://www.youtube.com/watch?v=Jko3HRJFwEM&amp;list=PL7ApdZUkX0i234TtoxSxzxYXZQsNaitEJ&amp;index=10" TargetMode="External"/><Relationship Id="rId5" Type="http://schemas.openxmlformats.org/officeDocument/2006/relationships/image" Target="../media/image2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hyperlink" Target="https://www.youtube.com/watch?v=Ta9ZuD3nh7A&amp;list=PL7ApdZUkX0i234TtoxSxzxYXZQsNaitEJ&amp;index=2" TargetMode="External"/><Relationship Id="rId3" Type="http://schemas.openxmlformats.org/officeDocument/2006/relationships/tags" Target="../tags/tag55.xml"/><Relationship Id="rId7" Type="http://schemas.openxmlformats.org/officeDocument/2006/relationships/image" Target="../media/image31.jpeg"/><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30.jpg"/><Relationship Id="rId5" Type="http://schemas.openxmlformats.org/officeDocument/2006/relationships/notesSlide" Target="../notesSlides/notesSlide13.xml"/><Relationship Id="rId4" Type="http://schemas.openxmlformats.org/officeDocument/2006/relationships/slideLayout" Target="../slideLayouts/slideLayout5.xml"/><Relationship Id="rId9" Type="http://schemas.openxmlformats.org/officeDocument/2006/relationships/hyperlink" Target="https://www.youtube.com/watch?v=GR0gD7R3GZo&amp;list=PL7ApdZUkX0i234TtoxSxzxYXZQsNaitEJ&amp;index=13"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hyperlink" Target="https://www.youtube.com/watch?v=Kwl6zXqoS7c&amp;list=PL7ApdZUkX0i234TtoxSxzxYXZQsNaitEJ&amp;index=6" TargetMode="External"/><Relationship Id="rId5" Type="http://schemas.openxmlformats.org/officeDocument/2006/relationships/image" Target="../media/image32.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tags" Target="../tags/tag60.xml"/><Relationship Id="rId7" Type="http://schemas.openxmlformats.org/officeDocument/2006/relationships/image" Target="../media/image34.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33.png"/><Relationship Id="rId5" Type="http://schemas.openxmlformats.org/officeDocument/2006/relationships/notesSlide" Target="../notesSlides/notesSlide15.xml"/><Relationship Id="rId4"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hyperlink" Target="https://www.youtube.com/watch?v=rC87drG4nXk&amp;list=PL7ApdZUkX0i234TtoxSxzxYXZQsNaitEJ&amp;index=15" TargetMode="External"/><Relationship Id="rId3" Type="http://schemas.openxmlformats.org/officeDocument/2006/relationships/tags" Target="../tags/tag63.xml"/><Relationship Id="rId7" Type="http://schemas.openxmlformats.org/officeDocument/2006/relationships/image" Target="../media/image36.jp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35.png"/><Relationship Id="rId5" Type="http://schemas.openxmlformats.org/officeDocument/2006/relationships/notesSlide" Target="../notesSlides/notesSlide16.xml"/><Relationship Id="rId4" Type="http://schemas.openxmlformats.org/officeDocument/2006/relationships/slideLayout" Target="../slideLayouts/slideLayout5.xml"/><Relationship Id="rId9" Type="http://schemas.openxmlformats.org/officeDocument/2006/relationships/hyperlink" Target="https://www.youtube.com/watch?v=T5bRDlhjHUs&amp;list=PL7ApdZUkX0i234TtoxSxzxYXZQsNaitEJ&amp;index=4"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globalhealthmedia.org/portfolio-items/lallaitement-maternel-et-la-bonne-prise-de-sein/?portfolioCats=253,135,15,34,74" TargetMode="External"/><Relationship Id="rId3" Type="http://schemas.openxmlformats.org/officeDocument/2006/relationships/slideLayout" Target="../slideLayouts/slideLayout6.xml"/><Relationship Id="rId7" Type="http://schemas.openxmlformats.org/officeDocument/2006/relationships/image" Target="../media/image39.jpe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17.xml"/><Relationship Id="rId9" Type="http://schemas.openxmlformats.org/officeDocument/2006/relationships/hyperlink" Target="https://globalhealthmedia.org/portfolio-items/attaching-your-baby-at-the-breast/?portfolioCats=191,94,13,23,65"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tags" Target="../tags/tag68.xml"/><Relationship Id="rId7" Type="http://schemas.openxmlformats.org/officeDocument/2006/relationships/notesSlide" Target="../notesSlides/notesSlide18.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slideLayout" Target="../slideLayouts/slideLayout6.xml"/><Relationship Id="rId5" Type="http://schemas.openxmlformats.org/officeDocument/2006/relationships/tags" Target="../tags/tag70.xml"/><Relationship Id="rId4" Type="http://schemas.openxmlformats.org/officeDocument/2006/relationships/tags" Target="../tags/tag69.xml"/></Relationships>
</file>

<file path=ppt/slides/_rels/slide19.xml.rels><?xml version="1.0" encoding="UTF-8" standalone="yes"?>
<Relationships xmlns="http://schemas.openxmlformats.org/package/2006/relationships"><Relationship Id="rId3" Type="http://schemas.openxmlformats.org/officeDocument/2006/relationships/tags" Target="../tags/tag73.xml"/><Relationship Id="rId7" Type="http://schemas.openxmlformats.org/officeDocument/2006/relationships/image" Target="../media/image41.jpe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notesSlide" Target="../notesSlides/notesSlide19.xml"/><Relationship Id="rId5" Type="http://schemas.openxmlformats.org/officeDocument/2006/relationships/slideLayout" Target="../slideLayouts/slideLayout6.xml"/><Relationship Id="rId4" Type="http://schemas.openxmlformats.org/officeDocument/2006/relationships/tags" Target="../tags/tag7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tags" Target="../tags/tag77.xml"/><Relationship Id="rId7" Type="http://schemas.openxmlformats.org/officeDocument/2006/relationships/image" Target="../media/image43.png"/><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42.jpeg"/><Relationship Id="rId5" Type="http://schemas.openxmlformats.org/officeDocument/2006/relationships/notesSlide" Target="../notesSlides/notesSlide20.xml"/><Relationship Id="rId4"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tags" Target="../tags/tag80.xml"/><Relationship Id="rId7" Type="http://schemas.openxmlformats.org/officeDocument/2006/relationships/image" Target="../media/image45.png"/><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image" Target="../media/image44.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81.xml"/><Relationship Id="rId5" Type="http://schemas.openxmlformats.org/officeDocument/2006/relationships/image" Target="../media/image47.jpeg"/><Relationship Id="rId4" Type="http://schemas.openxmlformats.org/officeDocument/2006/relationships/image" Target="../media/image46.jp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png"/><Relationship Id="rId10" Type="http://schemas.openxmlformats.org/officeDocument/2006/relationships/image" Target="../media/image58.png"/><Relationship Id="rId4" Type="http://schemas.openxmlformats.org/officeDocument/2006/relationships/image" Target="../media/image53.jpeg"/><Relationship Id="rId9"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6.wdp"/></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62.png"/><Relationship Id="rId4" Type="http://schemas.openxmlformats.org/officeDocument/2006/relationships/image" Target="../media/image61.jpeg"/></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tags" Target="../tags/tag10.xml"/><Relationship Id="rId7" Type="http://schemas.openxmlformats.org/officeDocument/2006/relationships/image" Target="../media/image4.emf"/><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notesSlide" Target="../notesSlides/notesSlide3.xml"/><Relationship Id="rId5" Type="http://schemas.openxmlformats.org/officeDocument/2006/relationships/slideLayout" Target="../slideLayouts/slideLayout4.xml"/><Relationship Id="rId4" Type="http://schemas.openxmlformats.org/officeDocument/2006/relationships/tags" Target="../tags/tag11.xml"/><Relationship Id="rId9" Type="http://schemas.openxmlformats.org/officeDocument/2006/relationships/hyperlink" Target="https://www.who.int/nutrition/bfhi/infographics/fr/"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72.png"/><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8.wmf"/><Relationship Id="rId5" Type="http://schemas.openxmlformats.org/officeDocument/2006/relationships/oleObject" Target="../embeddings/oleObject1.bin"/><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microsoft.com/office/2007/relationships/hdphoto" Target="../media/hdphoto8.wdp"/><Relationship Id="rId11" Type="http://schemas.openxmlformats.org/officeDocument/2006/relationships/image" Target="../media/image84.png"/><Relationship Id="rId5" Type="http://schemas.openxmlformats.org/officeDocument/2006/relationships/image" Target="../media/image81.png"/><Relationship Id="rId10" Type="http://schemas.openxmlformats.org/officeDocument/2006/relationships/hyperlink" Target="https://www2.gnb.ca/content/gnb/fr/ministeres/bmhc/gens_en_sante/content/allaitement_maternel_initiative.html" TargetMode="External"/><Relationship Id="rId4" Type="http://schemas.microsoft.com/office/2007/relationships/hdphoto" Target="../media/hdphoto7.wdp"/><Relationship Id="rId9" Type="http://schemas.openxmlformats.org/officeDocument/2006/relationships/image" Target="../media/image83.png"/></Relationships>
</file>

<file path=ppt/slides/_rels/slide3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5.jpeg"/><Relationship Id="rId7" Type="http://schemas.openxmlformats.org/officeDocument/2006/relationships/image" Target="../media/image88.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microsoft.com/office/2007/relationships/hdphoto" Target="../media/hdphoto10.wdp"/><Relationship Id="rId11" Type="http://schemas.openxmlformats.org/officeDocument/2006/relationships/image" Target="../media/image90.png"/><Relationship Id="rId5" Type="http://schemas.openxmlformats.org/officeDocument/2006/relationships/image" Target="../media/image87.png"/><Relationship Id="rId10" Type="http://schemas.openxmlformats.org/officeDocument/2006/relationships/image" Target="../media/image89.jpeg"/><Relationship Id="rId4" Type="http://schemas.openxmlformats.org/officeDocument/2006/relationships/image" Target="../media/image86.png"/><Relationship Id="rId9" Type="http://schemas.openxmlformats.org/officeDocument/2006/relationships/hyperlink" Target="https://www.canada.ca/fr/sante-publique/services/promotion-sante/enfance-adolescence/etapes-enfance/petite-enfance-naissance-deux-ans/sommeil-securitaire.html"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84.png"/><Relationship Id="rId4" Type="http://schemas.openxmlformats.org/officeDocument/2006/relationships/hyperlink" Target="https://www2.gnb.ca/content/gnb/fr/ministeres/bmhc/gens_en_sante/content/allaitement_maternel_initiative.html"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6.jpeg"/><Relationship Id="rId5" Type="http://schemas.openxmlformats.org/officeDocument/2006/relationships/notesSlide" Target="../notesSlides/notesSlide4.xml"/><Relationship Id="rId4"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hyperlink" Target="https://www.youtube.com/watch?v=Oh-nnTps1Ls"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97.png"/><Relationship Id="rId4" Type="http://schemas.openxmlformats.org/officeDocument/2006/relationships/image" Target="../media/image96.png"/></Relationships>
</file>

<file path=ppt/slides/_rels/slide4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99.jpeg"/></Relationships>
</file>

<file path=ppt/slides/_rels/slide4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102.png"/><Relationship Id="rId4" Type="http://schemas.openxmlformats.org/officeDocument/2006/relationships/image" Target="../media/image101.png"/></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104.png"/></Relationships>
</file>

<file path=ppt/slides/_rels/slide47.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tags" Target="../tags/tag84.xml"/><Relationship Id="rId7" Type="http://schemas.openxmlformats.org/officeDocument/2006/relationships/image" Target="../media/image105.png"/><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notesSlide" Target="../notesSlides/notesSlide47.xml"/><Relationship Id="rId5" Type="http://schemas.openxmlformats.org/officeDocument/2006/relationships/slideLayout" Target="../slideLayouts/slideLayout13.xml"/><Relationship Id="rId4" Type="http://schemas.openxmlformats.org/officeDocument/2006/relationships/tags" Target="../tags/tag85.xml"/></Relationships>
</file>

<file path=ppt/slides/_rels/slide48.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tags" Target="../tags/tag88.xml"/><Relationship Id="rId7" Type="http://schemas.openxmlformats.org/officeDocument/2006/relationships/notesSlide" Target="../notesSlides/notesSlide48.xml"/><Relationship Id="rId12" Type="http://schemas.openxmlformats.org/officeDocument/2006/relationships/image" Target="../media/image84.png"/><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slideLayout" Target="../slideLayouts/slideLayout6.xml"/><Relationship Id="rId11" Type="http://schemas.openxmlformats.org/officeDocument/2006/relationships/hyperlink" Target="https://www2.gnb.ca/content/gnb/fr/ministeres/bmhc/gens_en_sante/content/allaitement_maternel_initiative.html" TargetMode="External"/><Relationship Id="rId5" Type="http://schemas.openxmlformats.org/officeDocument/2006/relationships/tags" Target="../tags/tag90.xml"/><Relationship Id="rId10" Type="http://schemas.openxmlformats.org/officeDocument/2006/relationships/image" Target="../media/image109.png"/><Relationship Id="rId4" Type="http://schemas.openxmlformats.org/officeDocument/2006/relationships/tags" Target="../tags/tag89.xml"/><Relationship Id="rId9" Type="http://schemas.openxmlformats.org/officeDocument/2006/relationships/image" Target="../media/image108.png"/></Relationships>
</file>

<file path=ppt/slides/_rels/slide49.xml.rels><?xml version="1.0" encoding="UTF-8" standalone="yes"?>
<Relationships xmlns="http://schemas.openxmlformats.org/package/2006/relationships"><Relationship Id="rId8" Type="http://schemas.openxmlformats.org/officeDocument/2006/relationships/slideLayout" Target="../slideLayouts/slideLayout5.xml"/><Relationship Id="rId13" Type="http://schemas.openxmlformats.org/officeDocument/2006/relationships/image" Target="../media/image113.png"/><Relationship Id="rId3" Type="http://schemas.openxmlformats.org/officeDocument/2006/relationships/tags" Target="../tags/tag93.xml"/><Relationship Id="rId7" Type="http://schemas.openxmlformats.org/officeDocument/2006/relationships/tags" Target="../tags/tag97.xml"/><Relationship Id="rId12" Type="http://schemas.openxmlformats.org/officeDocument/2006/relationships/image" Target="../media/image112.jpeg"/><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tags" Target="../tags/tag96.xml"/><Relationship Id="rId11" Type="http://schemas.openxmlformats.org/officeDocument/2006/relationships/image" Target="../media/image111.jpeg"/><Relationship Id="rId5" Type="http://schemas.openxmlformats.org/officeDocument/2006/relationships/tags" Target="../tags/tag95.xml"/><Relationship Id="rId10" Type="http://schemas.openxmlformats.org/officeDocument/2006/relationships/image" Target="../media/image110.jpeg"/><Relationship Id="rId4" Type="http://schemas.openxmlformats.org/officeDocument/2006/relationships/tags" Target="../tags/tag94.xml"/><Relationship Id="rId9" Type="http://schemas.openxmlformats.org/officeDocument/2006/relationships/notesSlide" Target="../notesSlides/notesSlide49.xml"/><Relationship Id="rId14" Type="http://schemas.openxmlformats.org/officeDocument/2006/relationships/hyperlink" Target="https://guide-alimentaire.canada.ca/fr/"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jpeg"/><Relationship Id="rId12" Type="http://schemas.openxmlformats.org/officeDocument/2006/relationships/image" Target="../media/image11.jpeg"/><Relationship Id="rId2" Type="http://schemas.openxmlformats.org/officeDocument/2006/relationships/tags" Target="../tags/tag16.xml"/><Relationship Id="rId1" Type="http://schemas.openxmlformats.org/officeDocument/2006/relationships/tags" Target="../tags/tag15.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notesSlide" Target="../notesSlides/notesSlide5.xml"/><Relationship Id="rId9" Type="http://schemas.microsoft.com/office/2007/relationships/hdphoto" Target="../media/hdphoto2.wdp"/></Relationships>
</file>

<file path=ppt/slides/_rels/slide50.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notesSlide" Target="../notesSlides/notesSlide50.xml"/><Relationship Id="rId4"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tags" Target="../tags/tag103.xml"/><Relationship Id="rId7" Type="http://schemas.openxmlformats.org/officeDocument/2006/relationships/notesSlide" Target="../notesSlides/notesSlide51.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Layout" Target="../slideLayouts/slideLayout6.xml"/><Relationship Id="rId5" Type="http://schemas.openxmlformats.org/officeDocument/2006/relationships/tags" Target="../tags/tag105.xml"/><Relationship Id="rId10" Type="http://schemas.openxmlformats.org/officeDocument/2006/relationships/image" Target="../media/image116.jpeg"/><Relationship Id="rId4" Type="http://schemas.openxmlformats.org/officeDocument/2006/relationships/tags" Target="../tags/tag104.xml"/><Relationship Id="rId9" Type="http://schemas.openxmlformats.org/officeDocument/2006/relationships/image" Target="../media/image115.png"/></Relationships>
</file>

<file path=ppt/slides/_rels/slide52.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tags" Target="../tags/tag108.xml"/><Relationship Id="rId7" Type="http://schemas.openxmlformats.org/officeDocument/2006/relationships/image" Target="../media/image117.png"/><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hyperlink" Target="https://www.canada.ca/fr/sante-canada/services/preoccupations-liees-sante/tabagisme/legislation/etiquetage-produits-tabac/tabagisme-syndrome-mort-subite-nourrisson.html" TargetMode="External"/><Relationship Id="rId5" Type="http://schemas.openxmlformats.org/officeDocument/2006/relationships/notesSlide" Target="../notesSlides/notesSlide52.xml"/><Relationship Id="rId4"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tags" Target="../tags/tag111.xml"/><Relationship Id="rId7" Type="http://schemas.openxmlformats.org/officeDocument/2006/relationships/notesSlide" Target="../notesSlides/notesSlide53.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slideLayout" Target="../slideLayouts/slideLayout6.xml"/><Relationship Id="rId5" Type="http://schemas.openxmlformats.org/officeDocument/2006/relationships/tags" Target="../tags/tag113.xml"/><Relationship Id="rId10" Type="http://schemas.openxmlformats.org/officeDocument/2006/relationships/hyperlink" Target="https://resources.beststart.org/wp-content/uploads/2019/01/A30-F.pdf" TargetMode="External"/><Relationship Id="rId4" Type="http://schemas.openxmlformats.org/officeDocument/2006/relationships/tags" Target="../tags/tag112.xml"/><Relationship Id="rId9" Type="http://schemas.openxmlformats.org/officeDocument/2006/relationships/image" Target="../media/image120.png"/></Relationships>
</file>

<file path=ppt/slides/_rels/slide54.xml.rels><?xml version="1.0" encoding="UTF-8" standalone="yes"?>
<Relationships xmlns="http://schemas.openxmlformats.org/package/2006/relationships"><Relationship Id="rId3" Type="http://schemas.openxmlformats.org/officeDocument/2006/relationships/tags" Target="../tags/tag116.xml"/><Relationship Id="rId2" Type="http://schemas.openxmlformats.org/officeDocument/2006/relationships/tags" Target="../tags/tag115.xml"/><Relationship Id="rId1" Type="http://schemas.openxmlformats.org/officeDocument/2006/relationships/tags" Target="../tags/tag114.xml"/><Relationship Id="rId5" Type="http://schemas.openxmlformats.org/officeDocument/2006/relationships/notesSlide" Target="../notesSlides/notesSlide54.xml"/><Relationship Id="rId4"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tags" Target="../tags/tag117.xml"/><Relationship Id="rId5" Type="http://schemas.openxmlformats.org/officeDocument/2006/relationships/notesSlide" Target="../notesSlides/notesSlide55.xml"/><Relationship Id="rId4"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tags" Target="../tags/tag122.xml"/><Relationship Id="rId2" Type="http://schemas.openxmlformats.org/officeDocument/2006/relationships/tags" Target="../tags/tag121.xml"/><Relationship Id="rId1" Type="http://schemas.openxmlformats.org/officeDocument/2006/relationships/tags" Target="../tags/tag120.xml"/><Relationship Id="rId5" Type="http://schemas.openxmlformats.org/officeDocument/2006/relationships/notesSlide" Target="../notesSlides/notesSlide56.xml"/><Relationship Id="rId4"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tags" Target="../tags/tag123.xml"/><Relationship Id="rId5" Type="http://schemas.openxmlformats.org/officeDocument/2006/relationships/notesSlide" Target="../notesSlides/notesSlide57.xml"/><Relationship Id="rId4"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tags" Target="../tags/tag126.xml"/><Relationship Id="rId5" Type="http://schemas.openxmlformats.org/officeDocument/2006/relationships/notesSlide" Target="../notesSlides/notesSlide58.xml"/><Relationship Id="rId4"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microsoft.com/office/2007/relationships/hdphoto" Target="../media/hdphoto11.wdp"/><Relationship Id="rId5" Type="http://schemas.openxmlformats.org/officeDocument/2006/relationships/image" Target="../media/image123.png"/><Relationship Id="rId4" Type="http://schemas.openxmlformats.org/officeDocument/2006/relationships/image" Target="../media/image122.svg"/></Relationships>
</file>

<file path=ppt/slides/_rels/slide6.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image" Target="../media/image12.jpeg"/><Relationship Id="rId18" Type="http://schemas.openxmlformats.org/officeDocument/2006/relationships/image" Target="../media/image17.png"/><Relationship Id="rId3" Type="http://schemas.openxmlformats.org/officeDocument/2006/relationships/tags" Target="../tags/tag19.xml"/><Relationship Id="rId21" Type="http://schemas.openxmlformats.org/officeDocument/2006/relationships/image" Target="../media/image20.jpeg"/><Relationship Id="rId7" Type="http://schemas.openxmlformats.org/officeDocument/2006/relationships/tags" Target="../tags/tag23.xml"/><Relationship Id="rId12" Type="http://schemas.openxmlformats.org/officeDocument/2006/relationships/notesSlide" Target="../notesSlides/notesSlide6.xml"/><Relationship Id="rId17" Type="http://schemas.openxmlformats.org/officeDocument/2006/relationships/image" Target="../media/image16.png"/><Relationship Id="rId25" Type="http://schemas.openxmlformats.org/officeDocument/2006/relationships/hyperlink" Target="http://www.kitchenandresidentialdesign.com/2009_06_01_archive.html" TargetMode="External"/><Relationship Id="rId2" Type="http://schemas.openxmlformats.org/officeDocument/2006/relationships/tags" Target="../tags/tag18.xml"/><Relationship Id="rId16" Type="http://schemas.openxmlformats.org/officeDocument/2006/relationships/image" Target="../media/image15.png"/><Relationship Id="rId20" Type="http://schemas.openxmlformats.org/officeDocument/2006/relationships/image" Target="../media/image19.tiff"/><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slideLayout" Target="../slideLayouts/slideLayout12.xml"/><Relationship Id="rId24" Type="http://schemas.openxmlformats.org/officeDocument/2006/relationships/image" Target="../media/image22.jpg"/><Relationship Id="rId5" Type="http://schemas.openxmlformats.org/officeDocument/2006/relationships/tags" Target="../tags/tag21.xml"/><Relationship Id="rId15" Type="http://schemas.openxmlformats.org/officeDocument/2006/relationships/image" Target="../media/image14.jpeg"/><Relationship Id="rId23" Type="http://schemas.openxmlformats.org/officeDocument/2006/relationships/hyperlink" Target="https://www.freeimageslive.co.uk/free_stock_image/syringe-isolated-jpg" TargetMode="External"/><Relationship Id="rId10" Type="http://schemas.openxmlformats.org/officeDocument/2006/relationships/tags" Target="../tags/tag26.xml"/><Relationship Id="rId19" Type="http://schemas.openxmlformats.org/officeDocument/2006/relationships/image" Target="../media/image18.png"/><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image" Target="../media/image13.jpeg"/><Relationship Id="rId22" Type="http://schemas.openxmlformats.org/officeDocument/2006/relationships/image" Target="../media/image21.jpeg"/></Relationships>
</file>

<file path=ppt/slides/_rels/slide60.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tags" Target="../tags/tag131.xml"/><Relationship Id="rId7" Type="http://schemas.openxmlformats.org/officeDocument/2006/relationships/image" Target="../media/image124.jpeg"/><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notesSlide" Target="../notesSlides/notesSlide60.xml"/><Relationship Id="rId5" Type="http://schemas.openxmlformats.org/officeDocument/2006/relationships/slideLayout" Target="../slideLayouts/slideLayout13.xml"/><Relationship Id="rId4" Type="http://schemas.openxmlformats.org/officeDocument/2006/relationships/tags" Target="../tags/tag132.xml"/></Relationships>
</file>

<file path=ppt/slides/_rels/slide61.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slideLayout" Target="../slideLayouts/slideLayout6.xml"/><Relationship Id="rId7" Type="http://schemas.openxmlformats.org/officeDocument/2006/relationships/image" Target="../media/image127.png"/><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image" Target="../media/image126.png"/><Relationship Id="rId5" Type="http://schemas.openxmlformats.org/officeDocument/2006/relationships/hyperlink" Target="https://www2.gnb.ca/content/gnb/fr/ministeres/bmhc/gens_en_sante/content/allaitement_maternel_initiative/ServicesDeSoutienALAllaitementMaternel.html" TargetMode="External"/><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6.xml"/><Relationship Id="rId1" Type="http://schemas.openxmlformats.org/officeDocument/2006/relationships/tags" Target="../tags/tag135.xml"/><Relationship Id="rId5" Type="http://schemas.openxmlformats.org/officeDocument/2006/relationships/image" Target="../media/image129.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8" Type="http://schemas.openxmlformats.org/officeDocument/2006/relationships/hyperlink" Target="http://www.youtube.com/watch?v=gqyG2OIE0YY&amp;feature=youtu.be" TargetMode="External"/><Relationship Id="rId13" Type="http://schemas.openxmlformats.org/officeDocument/2006/relationships/hyperlink" Target="https://www.youtube.com/watch?v=eNGxIYNJDfI" TargetMode="External"/><Relationship Id="rId18" Type="http://schemas.microsoft.com/office/2007/relationships/hdphoto" Target="../media/hdphoto14.wdp"/><Relationship Id="rId3" Type="http://schemas.openxmlformats.org/officeDocument/2006/relationships/tags" Target="../tags/tag139.xml"/><Relationship Id="rId7" Type="http://schemas.openxmlformats.org/officeDocument/2006/relationships/notesSlide" Target="../notesSlides/notesSlide63.xml"/><Relationship Id="rId12" Type="http://schemas.microsoft.com/office/2007/relationships/hdphoto" Target="../media/hdphoto12.wdp"/><Relationship Id="rId17" Type="http://schemas.openxmlformats.org/officeDocument/2006/relationships/image" Target="../media/image133.png"/><Relationship Id="rId2" Type="http://schemas.openxmlformats.org/officeDocument/2006/relationships/tags" Target="../tags/tag138.xml"/><Relationship Id="rId16" Type="http://schemas.openxmlformats.org/officeDocument/2006/relationships/hyperlink" Target="https://www.youtube.com/watch?v=UxLMHb4tHpI" TargetMode="External"/><Relationship Id="rId1" Type="http://schemas.openxmlformats.org/officeDocument/2006/relationships/tags" Target="../tags/tag137.xml"/><Relationship Id="rId6" Type="http://schemas.openxmlformats.org/officeDocument/2006/relationships/slideLayout" Target="../slideLayouts/slideLayout2.xml"/><Relationship Id="rId11" Type="http://schemas.openxmlformats.org/officeDocument/2006/relationships/image" Target="../media/image131.png"/><Relationship Id="rId5" Type="http://schemas.openxmlformats.org/officeDocument/2006/relationships/tags" Target="../tags/tag141.xml"/><Relationship Id="rId15" Type="http://schemas.microsoft.com/office/2007/relationships/hdphoto" Target="../media/hdphoto13.wdp"/><Relationship Id="rId10" Type="http://schemas.openxmlformats.org/officeDocument/2006/relationships/hyperlink" Target="http://www.youtube.com/watch?v=LabUxnDZ0F0" TargetMode="External"/><Relationship Id="rId4" Type="http://schemas.openxmlformats.org/officeDocument/2006/relationships/tags" Target="../tags/tag140.xml"/><Relationship Id="rId9" Type="http://schemas.openxmlformats.org/officeDocument/2006/relationships/image" Target="../media/image130.png"/><Relationship Id="rId14" Type="http://schemas.openxmlformats.org/officeDocument/2006/relationships/image" Target="../media/image132.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tags" Target="../tags/tag146.xml"/><Relationship Id="rId7" Type="http://schemas.openxmlformats.org/officeDocument/2006/relationships/image" Target="../media/image137.jpeg"/><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image" Target="../media/image136.jpeg"/><Relationship Id="rId5" Type="http://schemas.openxmlformats.org/officeDocument/2006/relationships/notesSlide" Target="../notesSlides/notesSlide65.xml"/><Relationship Id="rId4"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48.xml"/><Relationship Id="rId1" Type="http://schemas.openxmlformats.org/officeDocument/2006/relationships/tags" Target="../tags/tag147.xml"/><Relationship Id="rId5" Type="http://schemas.openxmlformats.org/officeDocument/2006/relationships/image" Target="../media/image138.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www.stjoes.ca/patients-visitors/patient-education/a-e/BreastfeedLactationAid-lw.pdf" TargetMode="External"/><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hyperlink" Target="https://globalhealthmedia.org/portfolio-items/attaching-your-baby-at-the-breast/" TargetMode="External"/><Relationship Id="rId5" Type="http://schemas.openxmlformats.org/officeDocument/2006/relationships/hyperlink" Target="https://resources.beststart.org/wp-content/uploads/2019/01/A30-F.pdf" TargetMode="External"/><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www.canada.ca/fr/sante-publique/services/promotion-sante/enfance-adolescence/etapes-enfance/petite-enfance-naissance-deux-ans/sommeil-securitaire.html" TargetMode="External"/><Relationship Id="rId2" Type="http://schemas.openxmlformats.org/officeDocument/2006/relationships/tags" Target="../tags/tag152.xml"/><Relationship Id="rId1" Type="http://schemas.openxmlformats.org/officeDocument/2006/relationships/tags" Target="../tags/tag151.xml"/><Relationship Id="rId6" Type="http://schemas.openxmlformats.org/officeDocument/2006/relationships/hyperlink" Target="https://www.canada.ca/fr/sante-canada/services/preoccupations-liees-sante/tabagisme/legislation/etiquetage-produits-tabac/tabagisme-syndrome-mort-subite-nourrisson.html" TargetMode="External"/><Relationship Id="rId5" Type="http://schemas.openxmlformats.org/officeDocument/2006/relationships/hyperlink" Target="https://www.healthyfamiliesbc.ca/home/articles/video-alternative-feeding-methods-newborns" TargetMode="External"/><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8" Type="http://schemas.openxmlformats.org/officeDocument/2006/relationships/hyperlink" Target="https://www2.gnb.ca/content/dam/gnb/Departments/h-s/pdf/fr/GensSante/IAB/FicheInformationSupportDesPartenaires.pdf" TargetMode="External"/><Relationship Id="rId3" Type="http://schemas.openxmlformats.org/officeDocument/2006/relationships/slideLayout" Target="../slideLayouts/slideLayout2.xml"/><Relationship Id="rId7" Type="http://schemas.openxmlformats.org/officeDocument/2006/relationships/hyperlink" Target="https://www2.gnb.ca/content/dam/gnb/Departments/h-s/pdf/fr/GensSante/IAB/tenir-votre-bebe-peau-a-peau.pdf" TargetMode="Externa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hyperlink" Target="https://www2.gnb.ca/content/dam/gnb/Departments/h-s/pdf/fr/GensSante/IAB/AllaiterVotreBebes.pdf" TargetMode="External"/><Relationship Id="rId5" Type="http://schemas.openxmlformats.org/officeDocument/2006/relationships/hyperlink" Target="https://www2.gnb.ca/content/gnb/fr/ministeres/bmhc/gens_en_sante/content/allaitement_maternel_initiative.html" TargetMode="External"/><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9.xml"/><Relationship Id="rId7" Type="http://schemas.openxmlformats.org/officeDocument/2006/relationships/slideLayout" Target="../slideLayouts/slideLayout2.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9" Type="http://schemas.openxmlformats.org/officeDocument/2006/relationships/image" Target="../media/image23.jpe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ibconline.ca/" TargetMode="External"/><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hyperlink" Target="https://med.stanford.edu/newborns/professional-education/breastfeeding/breastfeeding-in-the-first-hour.html" TargetMode="External"/><Relationship Id="rId5" Type="http://schemas.openxmlformats.org/officeDocument/2006/relationships/hyperlink" Target="https://www.facebook.com/BreastfeedingNB.AllaitementNB" TargetMode="External"/><Relationship Id="rId4" Type="http://schemas.openxmlformats.org/officeDocument/2006/relationships/notesSlide" Target="../notesSlides/notesSlide70.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35.xml"/><Relationship Id="rId7" Type="http://schemas.openxmlformats.org/officeDocument/2006/relationships/slideLayout" Target="../slideLayouts/slideLayout4.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5" Type="http://schemas.openxmlformats.org/officeDocument/2006/relationships/tags" Target="../tags/tag37.xml"/><Relationship Id="rId10" Type="http://schemas.openxmlformats.org/officeDocument/2006/relationships/image" Target="../media/image25.png"/><Relationship Id="rId4" Type="http://schemas.openxmlformats.org/officeDocument/2006/relationships/tags" Target="../tags/tag36.xml"/><Relationship Id="rId9"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tags" Target="../tags/tag41.xml"/><Relationship Id="rId7" Type="http://schemas.openxmlformats.org/officeDocument/2006/relationships/image" Target="../media/image26.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tags" Target="../tags/tag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6">
            <a:extLst>
              <a:ext uri="{FF2B5EF4-FFF2-40B4-BE49-F238E27FC236}">
                <a16:creationId xmlns:a16="http://schemas.microsoft.com/office/drawing/2014/main" id="{7014FA4B-5A72-40C0-82EB-E6B5A5805756}"/>
              </a:ext>
            </a:extLst>
          </p:cNvPr>
          <p:cNvSpPr>
            <a:spLocks noChangeArrowheads="1"/>
          </p:cNvSpPr>
          <p:nvPr>
            <p:custDataLst>
              <p:tags r:id="rId1"/>
            </p:custDataLst>
          </p:nvPr>
        </p:nvSpPr>
        <p:spPr bwMode="auto">
          <a:xfrm>
            <a:off x="457200" y="3990975"/>
            <a:ext cx="807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8925" indent="-288925">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algn="ctr" eaLnBrk="1" hangingPunct="1">
              <a:buFontTx/>
              <a:buNone/>
            </a:pPr>
            <a:endParaRPr lang="en-US" altLang="en-US" sz="1600" dirty="0"/>
          </a:p>
        </p:txBody>
      </p:sp>
      <p:sp>
        <p:nvSpPr>
          <p:cNvPr id="6148" name="Rectangle 4">
            <a:extLst>
              <a:ext uri="{FF2B5EF4-FFF2-40B4-BE49-F238E27FC236}">
                <a16:creationId xmlns:a16="http://schemas.microsoft.com/office/drawing/2014/main" id="{3FDA08D2-7B8F-4F33-9853-9036BDC5FB78}"/>
              </a:ext>
            </a:extLst>
          </p:cNvPr>
          <p:cNvSpPr>
            <a:spLocks noChangeArrowheads="1"/>
          </p:cNvSpPr>
          <p:nvPr>
            <p:custDataLst>
              <p:tags r:id="rId2"/>
            </p:custDataLst>
          </p:nvPr>
        </p:nvSpPr>
        <p:spPr bwMode="auto">
          <a:xfrm>
            <a:off x="5913644" y="2290355"/>
            <a:ext cx="2819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algn="ctr">
              <a:spcBef>
                <a:spcPct val="0"/>
              </a:spcBef>
              <a:buFontTx/>
              <a:buNone/>
            </a:pPr>
            <a:r>
              <a:rPr lang="fr-CA" sz="1600" b="1" i="1" dirty="0">
                <a:solidFill>
                  <a:schemeClr val="tx1"/>
                </a:solidFill>
              </a:rPr>
              <a:t>Cours agréé par le</a:t>
            </a:r>
          </a:p>
          <a:p>
            <a:pPr algn="ctr">
              <a:spcBef>
                <a:spcPct val="0"/>
              </a:spcBef>
              <a:buFontTx/>
              <a:buNone/>
            </a:pPr>
            <a:r>
              <a:rPr lang="fr-CA" sz="1600" b="1" i="1" dirty="0">
                <a:solidFill>
                  <a:schemeClr val="tx1"/>
                </a:solidFill>
              </a:rPr>
              <a:t>comité consultatif du Nouveau-Brunswick pour l’Initiative Amis des bébés</a:t>
            </a:r>
          </a:p>
        </p:txBody>
      </p:sp>
      <p:pic>
        <p:nvPicPr>
          <p:cNvPr id="6149" name="Picture 1">
            <a:extLst>
              <a:ext uri="{FF2B5EF4-FFF2-40B4-BE49-F238E27FC236}">
                <a16:creationId xmlns:a16="http://schemas.microsoft.com/office/drawing/2014/main" id="{E945DA56-1679-469C-A4EB-1BB36815D037}"/>
              </a:ext>
            </a:extLst>
          </p:cNvPr>
          <p:cNvPicPr>
            <a:picLocks noChangeAspect="1"/>
          </p:cNvPicPr>
          <p:nvPr>
            <p:custDataLst>
              <p:tags r:id="rId3"/>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711181" y="2247749"/>
            <a:ext cx="4565254" cy="3043082"/>
          </a:xfrm>
          <a:prstGeom prst="rect">
            <a:avLst/>
          </a:prstGeom>
          <a:noFill/>
          <a:ln>
            <a:noFill/>
          </a:ln>
          <a:effectLst>
            <a:outerShdw blurRad="381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a:extLst>
              <a:ext uri="{FF2B5EF4-FFF2-40B4-BE49-F238E27FC236}">
                <a16:creationId xmlns:a16="http://schemas.microsoft.com/office/drawing/2014/main" id="{E711FB25-0607-4A93-B337-85B4EEF261B6}"/>
              </a:ext>
            </a:extLst>
          </p:cNvPr>
          <p:cNvSpPr>
            <a:spLocks noGrp="1" noChangeArrowheads="1"/>
          </p:cNvSpPr>
          <p:nvPr>
            <p:ph type="title"/>
            <p:custDataLst>
              <p:tags r:id="rId4"/>
            </p:custDataLst>
          </p:nvPr>
        </p:nvSpPr>
        <p:spPr>
          <a:xfrm>
            <a:off x="457200" y="297329"/>
            <a:ext cx="8305800" cy="1416417"/>
          </a:xfrm>
        </p:spPr>
        <p:txBody>
          <a:bodyPr/>
          <a:lstStyle/>
          <a:p>
            <a:pPr algn="ctr" eaLnBrk="1" hangingPunct="1">
              <a:defRPr/>
            </a:pPr>
            <a:r>
              <a:rPr lang="fr-CA" sz="4500" i="1" cap="none" dirty="0"/>
              <a:t>Bienvenue au cours prénatal sur l’allaitement maternel</a:t>
            </a:r>
          </a:p>
        </p:txBody>
      </p:sp>
      <p:pic>
        <p:nvPicPr>
          <p:cNvPr id="6150" name="Picture 2">
            <a:extLst>
              <a:ext uri="{FF2B5EF4-FFF2-40B4-BE49-F238E27FC236}">
                <a16:creationId xmlns:a16="http://schemas.microsoft.com/office/drawing/2014/main" id="{6DCE2672-A899-43CF-BDFB-4114AF583ACD}"/>
              </a:ext>
            </a:extLst>
          </p:cNvPr>
          <p:cNvPicPr>
            <a:picLocks noChangeAspect="1" noChangeArrowheads="1"/>
          </p:cNvPicPr>
          <p:nvPr>
            <p:custDataLst>
              <p:tags r:id="rId5"/>
            </p:custDataLst>
          </p:nvPr>
        </p:nvPicPr>
        <p:blipFill>
          <a:blip r:embed="rId9" cstate="screen">
            <a:extLst>
              <a:ext uri="{28A0092B-C50C-407E-A947-70E740481C1C}">
                <a14:useLocalDpi xmlns:a14="http://schemas.microsoft.com/office/drawing/2010/main"/>
              </a:ext>
            </a:extLst>
          </a:blip>
          <a:srcRect/>
          <a:stretch>
            <a:fillRect/>
          </a:stretch>
        </p:blipFill>
        <p:spPr bwMode="auto">
          <a:xfrm>
            <a:off x="6435876" y="3769290"/>
            <a:ext cx="1774935" cy="15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AE0B74-C17B-4359-9DE8-E806002B0619}"/>
              </a:ext>
            </a:extLst>
          </p:cNvPr>
          <p:cNvPicPr>
            <a:picLocks noChangeAspect="1"/>
          </p:cNvPicPr>
          <p:nvPr>
            <p:custDataLst>
              <p:tags r:id="rId1"/>
            </p:custDataLst>
          </p:nvPr>
        </p:nvPicPr>
        <p:blipFill>
          <a:blip r:embed="rId6"/>
          <a:stretch>
            <a:fillRect/>
          </a:stretch>
        </p:blipFill>
        <p:spPr>
          <a:xfrm rot="20857995">
            <a:off x="147439" y="2739177"/>
            <a:ext cx="3837189" cy="2160000"/>
          </a:xfrm>
          <a:prstGeom prst="rect">
            <a:avLst/>
          </a:prstGeom>
        </p:spPr>
      </p:pic>
      <p:sp>
        <p:nvSpPr>
          <p:cNvPr id="13314" name="Rectangle 2">
            <a:extLst>
              <a:ext uri="{FF2B5EF4-FFF2-40B4-BE49-F238E27FC236}">
                <a16:creationId xmlns:a16="http://schemas.microsoft.com/office/drawing/2014/main" id="{664BF69D-9BF2-419E-BEF0-1730FCD5FCDE}"/>
              </a:ext>
            </a:extLst>
          </p:cNvPr>
          <p:cNvSpPr>
            <a:spLocks noGrp="1" noChangeArrowheads="1"/>
          </p:cNvSpPr>
          <p:nvPr>
            <p:ph type="title"/>
            <p:custDataLst>
              <p:tags r:id="rId2"/>
            </p:custDataLst>
          </p:nvPr>
        </p:nvSpPr>
        <p:spPr>
          <a:xfrm>
            <a:off x="228601" y="133954"/>
            <a:ext cx="7239000" cy="1850232"/>
          </a:xfrm>
        </p:spPr>
        <p:txBody>
          <a:bodyPr/>
          <a:lstStyle/>
          <a:p>
            <a:pPr eaLnBrk="1" hangingPunct="1">
              <a:defRPr/>
            </a:pPr>
            <a:r>
              <a:rPr lang="fr-CA" sz="4000" dirty="0"/>
              <a:t>Le lait maternel change pour s’adapter aux besoins                                de votre bébé!</a:t>
            </a:r>
            <a:br>
              <a:rPr lang="fr-CA" sz="4400" dirty="0"/>
            </a:br>
            <a:endParaRPr lang="fr-CA" sz="4400" dirty="0"/>
          </a:p>
        </p:txBody>
      </p:sp>
      <p:sp>
        <p:nvSpPr>
          <p:cNvPr id="11267" name="Rectangle 3">
            <a:extLst>
              <a:ext uri="{FF2B5EF4-FFF2-40B4-BE49-F238E27FC236}">
                <a16:creationId xmlns:a16="http://schemas.microsoft.com/office/drawing/2014/main" id="{3866149C-1ACB-4CDC-A06E-F6AE18DE8A7A}"/>
              </a:ext>
            </a:extLst>
          </p:cNvPr>
          <p:cNvSpPr>
            <a:spLocks noGrp="1" noChangeArrowheads="1"/>
          </p:cNvSpPr>
          <p:nvPr>
            <p:ph type="body" sz="half" idx="1"/>
            <p:custDataLst>
              <p:tags r:id="rId3"/>
            </p:custDataLst>
          </p:nvPr>
        </p:nvSpPr>
        <p:spPr>
          <a:xfrm>
            <a:off x="3903467" y="1968946"/>
            <a:ext cx="5039122" cy="3767930"/>
          </a:xfrm>
        </p:spPr>
        <p:txBody>
          <a:bodyPr/>
          <a:lstStyle/>
          <a:p>
            <a:pPr eaLnBrk="1" hangingPunct="1">
              <a:lnSpc>
                <a:spcPts val="2880"/>
              </a:lnSpc>
              <a:buClr>
                <a:srgbClr val="00549F"/>
              </a:buClr>
              <a:defRPr/>
            </a:pPr>
            <a:r>
              <a:rPr lang="fr-CA" sz="2400" dirty="0">
                <a:solidFill>
                  <a:schemeClr val="tx1">
                    <a:lumMod val="85000"/>
                    <a:lumOff val="15000"/>
                  </a:schemeClr>
                </a:solidFill>
              </a:rPr>
              <a:t>Selon l’âge gestationnel</a:t>
            </a:r>
          </a:p>
          <a:p>
            <a:pPr eaLnBrk="1" hangingPunct="1">
              <a:lnSpc>
                <a:spcPts val="2880"/>
              </a:lnSpc>
              <a:buClr>
                <a:srgbClr val="00549F"/>
              </a:buClr>
              <a:defRPr/>
            </a:pPr>
            <a:r>
              <a:rPr lang="fr-CA" sz="2400" dirty="0">
                <a:solidFill>
                  <a:schemeClr val="tx1">
                    <a:lumMod val="85000"/>
                    <a:lumOff val="15000"/>
                  </a:schemeClr>
                </a:solidFill>
              </a:rPr>
              <a:t>Avec l’âge du bébé</a:t>
            </a:r>
          </a:p>
          <a:p>
            <a:pPr eaLnBrk="1" hangingPunct="1">
              <a:lnSpc>
                <a:spcPts val="2880"/>
              </a:lnSpc>
              <a:buClr>
                <a:srgbClr val="00549F"/>
              </a:buClr>
              <a:defRPr/>
            </a:pPr>
            <a:r>
              <a:rPr lang="fr-CA" sz="2400" dirty="0">
                <a:solidFill>
                  <a:schemeClr val="tx1">
                    <a:lumMod val="85000"/>
                    <a:lumOff val="15000"/>
                  </a:schemeClr>
                </a:solidFill>
              </a:rPr>
              <a:t>Pendant la tétée</a:t>
            </a:r>
          </a:p>
          <a:p>
            <a:pPr eaLnBrk="1" hangingPunct="1">
              <a:lnSpc>
                <a:spcPts val="2880"/>
              </a:lnSpc>
              <a:buClr>
                <a:srgbClr val="00549F"/>
              </a:buClr>
              <a:defRPr/>
            </a:pPr>
            <a:r>
              <a:rPr lang="fr-CA" sz="2400" dirty="0">
                <a:solidFill>
                  <a:schemeClr val="tx1">
                    <a:lumMod val="85000"/>
                    <a:lumOff val="15000"/>
                  </a:schemeClr>
                </a:solidFill>
              </a:rPr>
              <a:t>Selon le moment de la journée</a:t>
            </a:r>
          </a:p>
          <a:p>
            <a:pPr eaLnBrk="1" hangingPunct="1">
              <a:lnSpc>
                <a:spcPts val="2880"/>
              </a:lnSpc>
              <a:buClr>
                <a:srgbClr val="00549F"/>
              </a:buClr>
              <a:defRPr/>
            </a:pPr>
            <a:r>
              <a:rPr lang="fr-CA" sz="2400" dirty="0">
                <a:solidFill>
                  <a:schemeClr val="tx1">
                    <a:lumMod val="85000"/>
                    <a:lumOff val="15000"/>
                  </a:schemeClr>
                </a:solidFill>
              </a:rPr>
              <a:t>Selon les saisons</a:t>
            </a:r>
          </a:p>
          <a:p>
            <a:pPr eaLnBrk="1" hangingPunct="1">
              <a:lnSpc>
                <a:spcPts val="2880"/>
              </a:lnSpc>
              <a:buClr>
                <a:srgbClr val="00549F"/>
              </a:buClr>
              <a:defRPr/>
            </a:pPr>
            <a:r>
              <a:rPr lang="fr-CA" sz="2400" dirty="0">
                <a:solidFill>
                  <a:schemeClr val="tx1">
                    <a:lumMod val="85000"/>
                    <a:lumOff val="15000"/>
                  </a:schemeClr>
                </a:solidFill>
              </a:rPr>
              <a:t>Selon votre alimentation</a:t>
            </a:r>
          </a:p>
          <a:p>
            <a:pPr eaLnBrk="1" hangingPunct="1">
              <a:lnSpc>
                <a:spcPts val="2880"/>
              </a:lnSpc>
              <a:buClr>
                <a:srgbClr val="00549F"/>
              </a:buClr>
              <a:defRPr/>
            </a:pPr>
            <a:r>
              <a:rPr lang="fr-CA" sz="2400" dirty="0">
                <a:solidFill>
                  <a:schemeClr val="tx1">
                    <a:lumMod val="85000"/>
                    <a:lumOff val="15000"/>
                  </a:schemeClr>
                </a:solidFill>
              </a:rPr>
              <a:t>D’un sein à l’autre</a:t>
            </a:r>
          </a:p>
          <a:p>
            <a:pPr eaLnBrk="1" hangingPunct="1">
              <a:lnSpc>
                <a:spcPts val="2880"/>
              </a:lnSpc>
              <a:buClr>
                <a:srgbClr val="00549F"/>
              </a:buClr>
              <a:defRPr/>
            </a:pPr>
            <a:r>
              <a:rPr lang="fr-CA" sz="2400" dirty="0">
                <a:solidFill>
                  <a:schemeClr val="tx1">
                    <a:lumMod val="85000"/>
                    <a:lumOff val="15000"/>
                  </a:schemeClr>
                </a:solidFill>
              </a:rPr>
              <a:t>Selon l’exposition aux infections</a:t>
            </a:r>
          </a:p>
          <a:p>
            <a:pPr marL="0" indent="0" eaLnBrk="1" hangingPunct="1">
              <a:lnSpc>
                <a:spcPct val="90000"/>
              </a:lnSpc>
              <a:buNone/>
              <a:defRPr/>
            </a:pPr>
            <a:endParaRPr lang="fr-CA" altLang="en-US" dirty="0">
              <a:solidFill>
                <a:schemeClr val="hlink"/>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E07E8-DBFA-4814-AAF2-FEF9F2778DF1}"/>
              </a:ext>
            </a:extLst>
          </p:cNvPr>
          <p:cNvSpPr>
            <a:spLocks noGrp="1"/>
          </p:cNvSpPr>
          <p:nvPr>
            <p:ph type="title"/>
            <p:custDataLst>
              <p:tags r:id="rId1"/>
            </p:custDataLst>
          </p:nvPr>
        </p:nvSpPr>
        <p:spPr>
          <a:xfrm>
            <a:off x="4572000" y="152400"/>
            <a:ext cx="4343400" cy="814388"/>
          </a:xfrm>
        </p:spPr>
        <p:txBody>
          <a:bodyPr/>
          <a:lstStyle/>
          <a:p>
            <a:pPr algn="l">
              <a:defRPr/>
            </a:pPr>
            <a:r>
              <a:rPr lang="fr-CA" dirty="0"/>
              <a:t>Positionnement</a:t>
            </a:r>
          </a:p>
        </p:txBody>
      </p:sp>
      <p:sp>
        <p:nvSpPr>
          <p:cNvPr id="28675" name="Rectangle 6">
            <a:extLst>
              <a:ext uri="{FF2B5EF4-FFF2-40B4-BE49-F238E27FC236}">
                <a16:creationId xmlns:a16="http://schemas.microsoft.com/office/drawing/2014/main" id="{884B892E-B4C7-470D-882F-C9673675C8BC}"/>
              </a:ext>
            </a:extLst>
          </p:cNvPr>
          <p:cNvSpPr>
            <a:spLocks noChangeArrowheads="1"/>
          </p:cNvSpPr>
          <p:nvPr>
            <p:custDataLst>
              <p:tags r:id="rId2"/>
            </p:custDataLst>
          </p:nvPr>
        </p:nvSpPr>
        <p:spPr bwMode="auto">
          <a:xfrm>
            <a:off x="518759" y="3666694"/>
            <a:ext cx="81153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a:spcBef>
                <a:spcPts val="300"/>
              </a:spcBef>
              <a:spcAft>
                <a:spcPts val="300"/>
              </a:spcAft>
              <a:buClr>
                <a:srgbClr val="00549F"/>
              </a:buClr>
            </a:pPr>
            <a:r>
              <a:rPr lang="fr-CA" sz="2000" dirty="0">
                <a:solidFill>
                  <a:schemeClr val="tx1"/>
                </a:solidFill>
              </a:rPr>
              <a:t>Soutenez la base de sa tête et son corps;</a:t>
            </a:r>
          </a:p>
          <a:p>
            <a:pPr>
              <a:spcBef>
                <a:spcPts val="300"/>
              </a:spcBef>
              <a:spcAft>
                <a:spcPts val="300"/>
              </a:spcAft>
              <a:buClr>
                <a:srgbClr val="00549F"/>
              </a:buClr>
            </a:pPr>
            <a:r>
              <a:rPr lang="fr-CA" sz="2000" dirty="0">
                <a:solidFill>
                  <a:schemeClr val="tx1"/>
                </a:solidFill>
              </a:rPr>
              <a:t>Placez sa tête à la hauteur du sein ou légèrement en dessous;</a:t>
            </a:r>
          </a:p>
          <a:p>
            <a:pPr>
              <a:spcBef>
                <a:spcPts val="300"/>
              </a:spcBef>
              <a:spcAft>
                <a:spcPts val="300"/>
              </a:spcAft>
              <a:buClr>
                <a:srgbClr val="00549F"/>
              </a:buClr>
            </a:pPr>
            <a:r>
              <a:rPr lang="fr-CA" sz="2000" dirty="0">
                <a:solidFill>
                  <a:schemeClr val="tx1"/>
                </a:solidFill>
              </a:rPr>
              <a:t>Alignez son oreille, son épaule et sa hanche;</a:t>
            </a:r>
          </a:p>
          <a:p>
            <a:pPr>
              <a:spcBef>
                <a:spcPts val="300"/>
              </a:spcBef>
              <a:spcAft>
                <a:spcPts val="300"/>
              </a:spcAft>
              <a:buClr>
                <a:srgbClr val="00549F"/>
              </a:buClr>
            </a:pPr>
            <a:r>
              <a:rPr lang="fr-CA" sz="2000" dirty="0">
                <a:solidFill>
                  <a:schemeClr val="tx1"/>
                </a:solidFill>
              </a:rPr>
              <a:t>Tenez-le près de vous, « ventre contre ventre »;</a:t>
            </a:r>
          </a:p>
          <a:p>
            <a:pPr>
              <a:spcBef>
                <a:spcPts val="300"/>
              </a:spcBef>
              <a:spcAft>
                <a:spcPts val="300"/>
              </a:spcAft>
              <a:buClr>
                <a:srgbClr val="00549F"/>
              </a:buClr>
            </a:pPr>
            <a:r>
              <a:rPr lang="fr-CA" sz="2000" dirty="0">
                <a:solidFill>
                  <a:schemeClr val="tx1"/>
                </a:solidFill>
              </a:rPr>
              <a:t>Pointez votre mamelon vers son nez; son menton touche votre sein.</a:t>
            </a:r>
          </a:p>
        </p:txBody>
      </p:sp>
      <p:sp>
        <p:nvSpPr>
          <p:cNvPr id="28676" name="TextBox 7">
            <a:extLst>
              <a:ext uri="{FF2B5EF4-FFF2-40B4-BE49-F238E27FC236}">
                <a16:creationId xmlns:a16="http://schemas.microsoft.com/office/drawing/2014/main" id="{D76542A6-BA51-4C11-A60B-B3D802AAF899}"/>
              </a:ext>
            </a:extLst>
          </p:cNvPr>
          <p:cNvSpPr txBox="1">
            <a:spLocks noChangeArrowheads="1"/>
          </p:cNvSpPr>
          <p:nvPr>
            <p:custDataLst>
              <p:tags r:id="rId3"/>
            </p:custDataLst>
          </p:nvPr>
        </p:nvSpPr>
        <p:spPr bwMode="auto">
          <a:xfrm>
            <a:off x="973761" y="3101130"/>
            <a:ext cx="3026790" cy="400110"/>
          </a:xfrm>
          <a:prstGeom prst="rect">
            <a:avLst/>
          </a:prstGeom>
          <a:solidFill>
            <a:srgbClr val="F3C10B"/>
          </a:solidFill>
          <a:ln>
            <a:noFill/>
          </a:ln>
          <a:effectLst>
            <a:outerShdw blurRad="38100" dist="50800" dir="5400000" algn="ctr" rotWithShape="0">
              <a:srgbClr val="000000">
                <a:alpha val="4313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algn="ctr">
              <a:spcBef>
                <a:spcPct val="0"/>
              </a:spcBef>
              <a:buFontTx/>
              <a:buNone/>
            </a:pPr>
            <a:r>
              <a:rPr lang="fr-CA" sz="2000" b="1" dirty="0">
                <a:solidFill>
                  <a:schemeClr val="tx1"/>
                </a:solidFill>
              </a:rPr>
              <a:t>Pour votre bébé</a:t>
            </a:r>
          </a:p>
        </p:txBody>
      </p:sp>
      <p:sp>
        <p:nvSpPr>
          <p:cNvPr id="28677" name="TextBox 8">
            <a:extLst>
              <a:ext uri="{FF2B5EF4-FFF2-40B4-BE49-F238E27FC236}">
                <a16:creationId xmlns:a16="http://schemas.microsoft.com/office/drawing/2014/main" id="{20C8808E-C06B-427A-9DB4-31BF5E55B0FF}"/>
              </a:ext>
            </a:extLst>
          </p:cNvPr>
          <p:cNvSpPr txBox="1">
            <a:spLocks noChangeArrowheads="1"/>
          </p:cNvSpPr>
          <p:nvPr>
            <p:custDataLst>
              <p:tags r:id="rId4"/>
            </p:custDataLst>
          </p:nvPr>
        </p:nvSpPr>
        <p:spPr bwMode="auto">
          <a:xfrm>
            <a:off x="973761" y="551545"/>
            <a:ext cx="2558336" cy="407474"/>
          </a:xfrm>
          <a:prstGeom prst="rect">
            <a:avLst/>
          </a:prstGeom>
          <a:solidFill>
            <a:srgbClr val="F3C10B"/>
          </a:solidFill>
          <a:ln>
            <a:noFill/>
          </a:ln>
          <a:effectLst>
            <a:outerShdw blurRad="38100" dist="50800" dir="5400000" algn="ctr" rotWithShape="0">
              <a:srgbClr val="000000">
                <a:alpha val="4313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algn="ctr">
              <a:spcBef>
                <a:spcPct val="0"/>
              </a:spcBef>
              <a:buFontTx/>
              <a:buNone/>
            </a:pPr>
            <a:r>
              <a:rPr lang="fr-CA" sz="2000" b="1" dirty="0">
                <a:solidFill>
                  <a:schemeClr val="tx1"/>
                </a:solidFill>
              </a:rPr>
              <a:t>Pour vous</a:t>
            </a:r>
          </a:p>
        </p:txBody>
      </p:sp>
      <p:sp>
        <p:nvSpPr>
          <p:cNvPr id="3" name="Rectangle 2">
            <a:extLst>
              <a:ext uri="{FF2B5EF4-FFF2-40B4-BE49-F238E27FC236}">
                <a16:creationId xmlns:a16="http://schemas.microsoft.com/office/drawing/2014/main" id="{DFFE6AFB-D052-4989-BA14-0757F9D8FCB6}"/>
              </a:ext>
            </a:extLst>
          </p:cNvPr>
          <p:cNvSpPr/>
          <p:nvPr/>
        </p:nvSpPr>
        <p:spPr>
          <a:xfrm>
            <a:off x="533999" y="1112704"/>
            <a:ext cx="4686300" cy="1862048"/>
          </a:xfrm>
          <a:prstGeom prst="rect">
            <a:avLst/>
          </a:prstGeom>
        </p:spPr>
        <p:txBody>
          <a:bodyPr wrap="square">
            <a:spAutoFit/>
          </a:bodyPr>
          <a:lstStyle/>
          <a:p>
            <a:pPr marL="342900" indent="-342900">
              <a:spcAft>
                <a:spcPts val="600"/>
              </a:spcAft>
              <a:buClr>
                <a:srgbClr val="0070C0"/>
              </a:buClr>
              <a:buFont typeface="Arial" panose="020B0604020202020204" pitchFamily="34" charset="0"/>
              <a:buChar char="•"/>
            </a:pPr>
            <a:r>
              <a:rPr lang="fr-FR" sz="2000" dirty="0"/>
              <a:t>Soyez confortable</a:t>
            </a:r>
          </a:p>
          <a:p>
            <a:pPr marL="342900" indent="-342900">
              <a:spcAft>
                <a:spcPts val="600"/>
              </a:spcAft>
              <a:buClr>
                <a:srgbClr val="0070C0"/>
              </a:buClr>
              <a:buFont typeface="Arial" panose="020B0604020202020204" pitchFamily="34" charset="0"/>
              <a:buChar char="•"/>
            </a:pPr>
            <a:r>
              <a:rPr lang="fr-FR" sz="2000" dirty="0"/>
              <a:t>Ayez une bonne posture et bon alignement</a:t>
            </a:r>
          </a:p>
          <a:p>
            <a:pPr marL="342900" indent="-342900">
              <a:spcAft>
                <a:spcPts val="600"/>
              </a:spcAft>
              <a:buClr>
                <a:srgbClr val="0070C0"/>
              </a:buClr>
              <a:buFont typeface="Arial" panose="020B0604020202020204" pitchFamily="34" charset="0"/>
              <a:buChar char="•"/>
            </a:pPr>
            <a:r>
              <a:rPr lang="fr-FR" sz="2000" dirty="0"/>
              <a:t>Approchez le bébé vers vous</a:t>
            </a:r>
          </a:p>
          <a:p>
            <a:pPr marL="342900" indent="-342900">
              <a:spcAft>
                <a:spcPts val="600"/>
              </a:spcAft>
              <a:buClr>
                <a:srgbClr val="0070C0"/>
              </a:buClr>
              <a:buFont typeface="Arial" panose="020B0604020202020204" pitchFamily="34" charset="0"/>
              <a:buChar char="•"/>
            </a:pPr>
            <a:r>
              <a:rPr lang="fr-FR" sz="2000" dirty="0"/>
              <a:t>Ayez votre dos et vos bras soutenus</a:t>
            </a:r>
            <a:endParaRPr lang="en-CA" sz="2000" dirty="0"/>
          </a:p>
        </p:txBody>
      </p:sp>
      <p:pic>
        <p:nvPicPr>
          <p:cNvPr id="8" name="Picture 4">
            <a:extLst>
              <a:ext uri="{FF2B5EF4-FFF2-40B4-BE49-F238E27FC236}">
                <a16:creationId xmlns:a16="http://schemas.microsoft.com/office/drawing/2014/main" id="{11EF3920-6992-4B81-8A93-788D9465D6A6}"/>
              </a:ext>
            </a:extLst>
          </p:cNvPr>
          <p:cNvPicPr>
            <a:picLocks noChangeAspect="1" noChangeArrowheads="1"/>
          </p:cNvPicPr>
          <p:nvPr>
            <p:custDataLst>
              <p:tags r:id="rId5"/>
            </p:custDataLst>
          </p:nvPr>
        </p:nvPicPr>
        <p:blipFill rotWithShape="1">
          <a:blip r:embed="rId8" cstate="screen">
            <a:alphaModFix/>
            <a:extLst>
              <a:ext uri="{28A0092B-C50C-407E-A947-70E740481C1C}">
                <a14:useLocalDpi xmlns:a14="http://schemas.microsoft.com/office/drawing/2010/main"/>
              </a:ext>
            </a:extLst>
          </a:blip>
          <a:srcRect l="1352" r="33040" b="-4"/>
          <a:stretch/>
        </p:blipFill>
        <p:spPr bwMode="auto">
          <a:xfrm>
            <a:off x="5542536" y="959019"/>
            <a:ext cx="2627703" cy="2623485"/>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outerShdw blurRad="38100" dist="50800" dir="5400000" algn="ctr" rotWithShape="0">
              <a:srgbClr val="000000">
                <a:alpha val="43137"/>
              </a:srgbClr>
            </a:outerShdw>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CF41F-777B-49DE-895E-4B9EE329DD46}"/>
              </a:ext>
            </a:extLst>
          </p:cNvPr>
          <p:cNvSpPr>
            <a:spLocks noGrp="1"/>
          </p:cNvSpPr>
          <p:nvPr>
            <p:ph type="title"/>
            <p:custDataLst>
              <p:tags r:id="rId1"/>
            </p:custDataLst>
          </p:nvPr>
        </p:nvSpPr>
        <p:spPr>
          <a:xfrm>
            <a:off x="513555" y="323924"/>
            <a:ext cx="8116887" cy="814387"/>
          </a:xfrm>
        </p:spPr>
        <p:txBody>
          <a:bodyPr/>
          <a:lstStyle/>
          <a:p>
            <a:r>
              <a:rPr lang="fr-CA" dirty="0"/>
              <a:t>Positions d’allaitement</a:t>
            </a:r>
          </a:p>
        </p:txBody>
      </p:sp>
      <p:sp>
        <p:nvSpPr>
          <p:cNvPr id="8" name="Text Placeholder 2">
            <a:extLst>
              <a:ext uri="{FF2B5EF4-FFF2-40B4-BE49-F238E27FC236}">
                <a16:creationId xmlns:a16="http://schemas.microsoft.com/office/drawing/2014/main" id="{7C3EAA62-BBE4-442D-B002-ACBB8A4578BC}"/>
              </a:ext>
            </a:extLst>
          </p:cNvPr>
          <p:cNvSpPr txBox="1">
            <a:spLocks/>
          </p:cNvSpPr>
          <p:nvPr>
            <p:custDataLst>
              <p:tags r:id="rId2"/>
            </p:custDataLst>
          </p:nvPr>
        </p:nvSpPr>
        <p:spPr bwMode="auto">
          <a:xfrm>
            <a:off x="2005019" y="1138311"/>
            <a:ext cx="5133955" cy="533400"/>
          </a:xfrm>
          <a:prstGeom prst="rect">
            <a:avLst/>
          </a:prstGeom>
          <a:solidFill>
            <a:srgbClr val="F3C10B"/>
          </a:solidFill>
          <a:ln>
            <a:noFill/>
          </a:ln>
          <a:effectLst>
            <a:outerShdw blurRad="38100" dist="50800" dir="5400000" algn="ctr" rotWithShape="0">
              <a:srgbClr val="000000">
                <a:alpha val="4313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288925" indent="-288925" algn="l" rtl="0" eaLnBrk="0" fontAlgn="base" hangingPunct="0">
              <a:spcBef>
                <a:spcPct val="20000"/>
              </a:spcBef>
              <a:spcAft>
                <a:spcPct val="0"/>
              </a:spcAft>
              <a:buChar char="•"/>
              <a:defRPr sz="2800">
                <a:solidFill>
                  <a:srgbClr val="464646"/>
                </a:solidFill>
                <a:latin typeface="+mn-lt"/>
                <a:ea typeface="+mn-ea"/>
                <a:cs typeface="+mn-cs"/>
              </a:defRPr>
            </a:lvl1pPr>
            <a:lvl2pPr marL="742950" indent="-285750" algn="l" rtl="0" eaLnBrk="0" fontAlgn="base" hangingPunct="0">
              <a:spcBef>
                <a:spcPct val="20000"/>
              </a:spcBef>
              <a:spcAft>
                <a:spcPct val="0"/>
              </a:spcAft>
              <a:buChar char="–"/>
              <a:defRPr sz="2400">
                <a:solidFill>
                  <a:srgbClr val="464646"/>
                </a:solidFill>
                <a:latin typeface="+mn-lt"/>
                <a:ea typeface="+mn-ea"/>
              </a:defRPr>
            </a:lvl2pPr>
            <a:lvl3pPr marL="1143000" indent="-228600" algn="l" rtl="0" eaLnBrk="0" fontAlgn="base" hangingPunct="0">
              <a:spcBef>
                <a:spcPct val="20000"/>
              </a:spcBef>
              <a:spcAft>
                <a:spcPct val="0"/>
              </a:spcAft>
              <a:buChar char="•"/>
              <a:defRPr sz="2400">
                <a:solidFill>
                  <a:srgbClr val="464646"/>
                </a:solidFill>
                <a:latin typeface="+mn-lt"/>
                <a:ea typeface="+mn-ea"/>
              </a:defRPr>
            </a:lvl3pPr>
            <a:lvl4pPr marL="1600200" indent="-228600" algn="l" rtl="0" eaLnBrk="0" fontAlgn="base" hangingPunct="0">
              <a:spcBef>
                <a:spcPct val="20000"/>
              </a:spcBef>
              <a:spcAft>
                <a:spcPct val="0"/>
              </a:spcAft>
              <a:buChar char="–"/>
              <a:defRPr sz="2000">
                <a:solidFill>
                  <a:srgbClr val="464646"/>
                </a:solidFill>
                <a:latin typeface="+mn-lt"/>
                <a:ea typeface="+mn-ea"/>
              </a:defRPr>
            </a:lvl4pPr>
            <a:lvl5pPr marL="2057400" indent="-228600" algn="l" rtl="0" eaLnBrk="0" fontAlgn="base" hangingPunct="0">
              <a:spcBef>
                <a:spcPct val="20000"/>
              </a:spcBef>
              <a:spcAft>
                <a:spcPct val="0"/>
              </a:spcAft>
              <a:buChar char="»"/>
              <a:defRPr sz="2000">
                <a:solidFill>
                  <a:srgbClr val="464646"/>
                </a:solidFill>
                <a:latin typeface="+mn-lt"/>
                <a:ea typeface="+mn-ea"/>
              </a:defRPr>
            </a:lvl5pPr>
            <a:lvl6pPr marL="2514600" indent="-228600" algn="l" rtl="0" fontAlgn="base">
              <a:spcBef>
                <a:spcPct val="20000"/>
              </a:spcBef>
              <a:spcAft>
                <a:spcPct val="0"/>
              </a:spcAft>
              <a:buChar char="»"/>
              <a:defRPr sz="2000">
                <a:solidFill>
                  <a:srgbClr val="464646"/>
                </a:solidFill>
                <a:latin typeface="+mn-lt"/>
                <a:ea typeface="+mn-ea"/>
              </a:defRPr>
            </a:lvl6pPr>
            <a:lvl7pPr marL="2971800" indent="-228600" algn="l" rtl="0" fontAlgn="base">
              <a:spcBef>
                <a:spcPct val="20000"/>
              </a:spcBef>
              <a:spcAft>
                <a:spcPct val="0"/>
              </a:spcAft>
              <a:buChar char="»"/>
              <a:defRPr sz="2000">
                <a:solidFill>
                  <a:srgbClr val="464646"/>
                </a:solidFill>
                <a:latin typeface="+mn-lt"/>
                <a:ea typeface="+mn-ea"/>
              </a:defRPr>
            </a:lvl7pPr>
            <a:lvl8pPr marL="3429000" indent="-228600" algn="l" rtl="0" fontAlgn="base">
              <a:spcBef>
                <a:spcPct val="20000"/>
              </a:spcBef>
              <a:spcAft>
                <a:spcPct val="0"/>
              </a:spcAft>
              <a:buChar char="»"/>
              <a:defRPr sz="2000">
                <a:solidFill>
                  <a:srgbClr val="464646"/>
                </a:solidFill>
                <a:latin typeface="+mn-lt"/>
                <a:ea typeface="+mn-ea"/>
              </a:defRPr>
            </a:lvl8pPr>
            <a:lvl9pPr marL="3886200" indent="-228600" algn="l" rtl="0" fontAlgn="base">
              <a:spcBef>
                <a:spcPct val="20000"/>
              </a:spcBef>
              <a:spcAft>
                <a:spcPct val="0"/>
              </a:spcAft>
              <a:buChar char="»"/>
              <a:defRPr sz="2000">
                <a:solidFill>
                  <a:srgbClr val="464646"/>
                </a:solidFill>
                <a:latin typeface="+mn-lt"/>
                <a:ea typeface="+mn-ea"/>
              </a:defRPr>
            </a:lvl9pPr>
          </a:lstStyle>
          <a:p>
            <a:pPr marL="0" indent="0" algn="ctr">
              <a:buFontTx/>
              <a:buNone/>
              <a:defRPr/>
            </a:pPr>
            <a:r>
              <a:rPr lang="fr-CA" sz="2600" b="1" dirty="0">
                <a:solidFill>
                  <a:schemeClr val="tx1"/>
                </a:solidFill>
              </a:rPr>
              <a:t>Semi-allongée ou «naturelle »</a:t>
            </a:r>
          </a:p>
        </p:txBody>
      </p:sp>
      <p:pic>
        <p:nvPicPr>
          <p:cNvPr id="10" name="Content Placeholder 7" descr="baby led.jpg">
            <a:extLst>
              <a:ext uri="{FF2B5EF4-FFF2-40B4-BE49-F238E27FC236}">
                <a16:creationId xmlns:a16="http://schemas.microsoft.com/office/drawing/2014/main" id="{69D746E7-00AF-4BF6-993F-5DA328803CA6}"/>
              </a:ext>
            </a:extLst>
          </p:cNvPr>
          <p:cNvPicPr>
            <a:picLocks noGrp="1" noChangeAspect="1" noChangeArrowheads="1"/>
          </p:cNvPicPr>
          <p:nvPr>
            <p:ph idx="1"/>
          </p:nvPr>
        </p:nvPicPr>
        <p:blipFill>
          <a:blip r:embed="rId5">
            <a:extLst>
              <a:ext uri="{28A0092B-C50C-407E-A947-70E740481C1C}">
                <a14:useLocalDpi xmlns:a14="http://schemas.microsoft.com/office/drawing/2010/main"/>
              </a:ext>
            </a:extLst>
          </a:blip>
          <a:srcRect/>
          <a:stretch>
            <a:fillRect/>
          </a:stretch>
        </p:blipFill>
        <p:spPr>
          <a:xfrm>
            <a:off x="2005018" y="1792188"/>
            <a:ext cx="5133955" cy="3846612"/>
          </a:xfrm>
          <a:effectLst>
            <a:outerShdw blurRad="38100" dist="50800" dir="5400000" algn="ctr" rotWithShape="0">
              <a:srgbClr val="000000">
                <a:alpha val="43137"/>
              </a:srgbClr>
            </a:outerShdw>
          </a:effectLst>
        </p:spPr>
      </p:pic>
      <p:sp>
        <p:nvSpPr>
          <p:cNvPr id="3" name="TextBox 2">
            <a:extLst>
              <a:ext uri="{FF2B5EF4-FFF2-40B4-BE49-F238E27FC236}">
                <a16:creationId xmlns:a16="http://schemas.microsoft.com/office/drawing/2014/main" id="{9F69FA2E-BC84-46F9-B94A-AC7295704988}"/>
              </a:ext>
            </a:extLst>
          </p:cNvPr>
          <p:cNvSpPr txBox="1"/>
          <p:nvPr/>
        </p:nvSpPr>
        <p:spPr>
          <a:xfrm>
            <a:off x="2020258" y="5719689"/>
            <a:ext cx="1491463" cy="461665"/>
          </a:xfrm>
          <a:prstGeom prst="rect">
            <a:avLst/>
          </a:prstGeom>
          <a:noFill/>
        </p:spPr>
        <p:txBody>
          <a:bodyPr wrap="square" rtlCol="0">
            <a:spAutoFit/>
          </a:bodyPr>
          <a:lstStyle/>
          <a:p>
            <a:r>
              <a:rPr lang="en-US" dirty="0" err="1">
                <a:hlinkClick r:id="rId6"/>
              </a:rPr>
              <a:t>Vidéo</a:t>
            </a:r>
            <a:endParaRPr lang="en-CA"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
            <a:extLst>
              <a:ext uri="{FF2B5EF4-FFF2-40B4-BE49-F238E27FC236}">
                <a16:creationId xmlns:a16="http://schemas.microsoft.com/office/drawing/2014/main" id="{B487C9A1-7190-3F41-A5CE-43B099211A26}"/>
              </a:ext>
            </a:extLst>
          </p:cNvPr>
          <p:cNvSpPr>
            <a:spLocks noGrp="1" noChangeArrowheads="1"/>
          </p:cNvSpPr>
          <p:nvPr>
            <p:ph type="body" idx="1"/>
            <p:custDataLst>
              <p:tags r:id="rId1"/>
            </p:custDataLst>
          </p:nvPr>
        </p:nvSpPr>
        <p:spPr>
          <a:xfrm>
            <a:off x="457200" y="1752600"/>
            <a:ext cx="4040188" cy="639762"/>
          </a:xfrm>
          <a:solidFill>
            <a:srgbClr val="F3C10B"/>
          </a:solidFill>
          <a:effectLst>
            <a:outerShdw blurRad="38100" dist="50800" dir="5400000" algn="ctr" rotWithShape="0">
              <a:srgbClr val="000000">
                <a:alpha val="43137"/>
              </a:srgbClr>
            </a:outerShdw>
          </a:effectLst>
        </p:spPr>
        <p:txBody>
          <a:bodyPr anchor="ctr"/>
          <a:lstStyle/>
          <a:p>
            <a:pPr algn="ctr"/>
            <a:r>
              <a:rPr lang="fr-CA" sz="2800">
                <a:solidFill>
                  <a:schemeClr val="tx1"/>
                </a:solidFill>
              </a:rPr>
              <a:t>Ballon de football </a:t>
            </a:r>
          </a:p>
        </p:txBody>
      </p:sp>
      <p:sp>
        <p:nvSpPr>
          <p:cNvPr id="24" name="Text Placeholder 2">
            <a:extLst>
              <a:ext uri="{FF2B5EF4-FFF2-40B4-BE49-F238E27FC236}">
                <a16:creationId xmlns:a16="http://schemas.microsoft.com/office/drawing/2014/main" id="{B25B3191-493C-7245-8A62-040590FE470A}"/>
              </a:ext>
            </a:extLst>
          </p:cNvPr>
          <p:cNvSpPr txBox="1">
            <a:spLocks noGrp="1"/>
          </p:cNvSpPr>
          <p:nvPr>
            <p:ph type="body" sz="quarter" idx="3"/>
            <p:custDataLst>
              <p:tags r:id="rId2"/>
            </p:custDataLst>
          </p:nvPr>
        </p:nvSpPr>
        <p:spPr bwMode="auto">
          <a:xfrm>
            <a:off x="4953001" y="531973"/>
            <a:ext cx="3733799" cy="639762"/>
          </a:xfrm>
          <a:prstGeom prst="rect">
            <a:avLst/>
          </a:prstGeom>
          <a:solidFill>
            <a:srgbClr val="F3C10B"/>
          </a:solidFill>
          <a:ln>
            <a:noFill/>
          </a:ln>
          <a:effectLst>
            <a:outerShdw blurRad="38100" dist="50800" dir="5400000" algn="ctr" rotWithShape="0">
              <a:srgbClr val="000000">
                <a:alpha val="4313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lgn="l" rtl="0" eaLnBrk="0" fontAlgn="base" hangingPunct="0">
              <a:spcBef>
                <a:spcPct val="20000"/>
              </a:spcBef>
              <a:spcAft>
                <a:spcPct val="0"/>
              </a:spcAft>
              <a:buChar char="•"/>
              <a:defRPr sz="2800" b="1">
                <a:solidFill>
                  <a:srgbClr val="464646"/>
                </a:solidFill>
                <a:latin typeface="Arial" panose="020B0604020202020204" pitchFamily="34" charset="0"/>
                <a:ea typeface="ヒラギノ角ゴ Pro W3" pitchFamily="48" charset="-128"/>
                <a:cs typeface="+mn-cs"/>
              </a:defRPr>
            </a:lvl1pPr>
            <a:lvl2pPr marL="742950" indent="-285750" algn="l" rtl="0" eaLnBrk="0" fontAlgn="base" hangingPunct="0">
              <a:spcBef>
                <a:spcPct val="20000"/>
              </a:spcBef>
              <a:spcAft>
                <a:spcPct val="0"/>
              </a:spcAft>
              <a:buChar char="–"/>
              <a:defRPr sz="2400" b="1">
                <a:solidFill>
                  <a:srgbClr val="464646"/>
                </a:solidFill>
                <a:latin typeface="Arial" panose="020B0604020202020204" pitchFamily="34" charset="0"/>
                <a:ea typeface="ヒラギノ角ゴ Pro W3" pitchFamily="48" charset="-128"/>
              </a:defRPr>
            </a:lvl2pPr>
            <a:lvl3pPr marL="1143000" indent="-228600" algn="l" rtl="0" eaLnBrk="0" fontAlgn="base" hangingPunct="0">
              <a:spcBef>
                <a:spcPct val="20000"/>
              </a:spcBef>
              <a:spcAft>
                <a:spcPct val="0"/>
              </a:spcAft>
              <a:buChar char="•"/>
              <a:defRPr sz="2400" b="1">
                <a:solidFill>
                  <a:srgbClr val="464646"/>
                </a:solidFill>
                <a:latin typeface="Arial" panose="020B0604020202020204" pitchFamily="34" charset="0"/>
                <a:ea typeface="ヒラギノ角ゴ Pro W3" pitchFamily="48" charset="-128"/>
              </a:defRPr>
            </a:lvl3pPr>
            <a:lvl4pPr marL="1600200" indent="-228600" algn="l" rtl="0" eaLnBrk="0" fontAlgn="base" hangingPunct="0">
              <a:spcBef>
                <a:spcPct val="20000"/>
              </a:spcBef>
              <a:spcAft>
                <a:spcPct val="0"/>
              </a:spcAft>
              <a:buChar char="–"/>
              <a:defRPr sz="2000" b="1">
                <a:solidFill>
                  <a:srgbClr val="464646"/>
                </a:solidFill>
                <a:latin typeface="Arial" panose="020B0604020202020204" pitchFamily="34" charset="0"/>
                <a:ea typeface="ヒラギノ角ゴ Pro W3" pitchFamily="48" charset="-128"/>
              </a:defRPr>
            </a:lvl4pPr>
            <a:lvl5pPr marL="2057400" indent="-228600" algn="l" rtl="0" eaLnBrk="0" fontAlgn="base" hangingPunct="0">
              <a:spcBef>
                <a:spcPct val="20000"/>
              </a:spcBef>
              <a:spcAft>
                <a:spcPct val="0"/>
              </a:spcAft>
              <a:buChar char="»"/>
              <a:defRPr sz="2000" b="1">
                <a:solidFill>
                  <a:srgbClr val="464646"/>
                </a:solidFill>
                <a:latin typeface="Arial" panose="020B0604020202020204" pitchFamily="34" charset="0"/>
                <a:ea typeface="ヒラギノ角ゴ Pro W3" pitchFamily="48" charset="-128"/>
              </a:defRPr>
            </a:lvl5pPr>
            <a:lvl6pPr marL="2514600" indent="-228600" algn="l" rtl="0" eaLnBrk="0" fontAlgn="base" hangingPunct="0">
              <a:spcBef>
                <a:spcPct val="20000"/>
              </a:spcBef>
              <a:spcAft>
                <a:spcPct val="0"/>
              </a:spcAft>
              <a:buChar char="»"/>
              <a:defRPr sz="2000" b="1">
                <a:solidFill>
                  <a:srgbClr val="464646"/>
                </a:solidFill>
                <a:latin typeface="Arial" panose="020B0604020202020204" pitchFamily="34" charset="0"/>
                <a:ea typeface="ヒラギノ角ゴ Pro W3" pitchFamily="48" charset="-128"/>
              </a:defRPr>
            </a:lvl6pPr>
            <a:lvl7pPr marL="2971800" indent="-228600" algn="l" rtl="0" eaLnBrk="0" fontAlgn="base" hangingPunct="0">
              <a:spcBef>
                <a:spcPct val="20000"/>
              </a:spcBef>
              <a:spcAft>
                <a:spcPct val="0"/>
              </a:spcAft>
              <a:buChar char="»"/>
              <a:defRPr sz="2000" b="1">
                <a:solidFill>
                  <a:srgbClr val="464646"/>
                </a:solidFill>
                <a:latin typeface="Arial" panose="020B0604020202020204" pitchFamily="34" charset="0"/>
                <a:ea typeface="ヒラギノ角ゴ Pro W3" pitchFamily="48" charset="-128"/>
              </a:defRPr>
            </a:lvl7pPr>
            <a:lvl8pPr marL="3429000" indent="-228600" algn="l" rtl="0" eaLnBrk="0" fontAlgn="base" hangingPunct="0">
              <a:spcBef>
                <a:spcPct val="20000"/>
              </a:spcBef>
              <a:spcAft>
                <a:spcPct val="0"/>
              </a:spcAft>
              <a:buChar char="»"/>
              <a:defRPr sz="2000" b="1">
                <a:solidFill>
                  <a:srgbClr val="464646"/>
                </a:solidFill>
                <a:latin typeface="Arial" panose="020B0604020202020204" pitchFamily="34" charset="0"/>
                <a:ea typeface="ヒラギノ角ゴ Pro W3" pitchFamily="48" charset="-128"/>
              </a:defRPr>
            </a:lvl8pPr>
            <a:lvl9pPr marL="3886200" indent="-228600" algn="l" rtl="0" eaLnBrk="0" fontAlgn="base" hangingPunct="0">
              <a:spcBef>
                <a:spcPct val="20000"/>
              </a:spcBef>
              <a:spcAft>
                <a:spcPct val="0"/>
              </a:spcAft>
              <a:buChar char="»"/>
              <a:defRPr sz="2000" b="1">
                <a:solidFill>
                  <a:srgbClr val="464646"/>
                </a:solidFill>
                <a:latin typeface="Arial" panose="020B0604020202020204" pitchFamily="34" charset="0"/>
                <a:ea typeface="ヒラギノ角ゴ Pro W3" pitchFamily="48" charset="-128"/>
              </a:defRPr>
            </a:lvl9pPr>
          </a:lstStyle>
          <a:p>
            <a:pPr algn="ctr">
              <a:buFontTx/>
              <a:buNone/>
            </a:pPr>
            <a:r>
              <a:rPr lang="fr-CA" dirty="0">
                <a:solidFill>
                  <a:schemeClr val="tx1"/>
                </a:solidFill>
              </a:rPr>
              <a:t>Madone inversée </a:t>
            </a:r>
          </a:p>
        </p:txBody>
      </p:sp>
      <p:sp>
        <p:nvSpPr>
          <p:cNvPr id="28" name="Title 1">
            <a:extLst>
              <a:ext uri="{FF2B5EF4-FFF2-40B4-BE49-F238E27FC236}">
                <a16:creationId xmlns:a16="http://schemas.microsoft.com/office/drawing/2014/main" id="{3F432D9C-822C-474F-A8CA-A4F7D4936FC7}"/>
              </a:ext>
            </a:extLst>
          </p:cNvPr>
          <p:cNvSpPr>
            <a:spLocks noGrp="1"/>
          </p:cNvSpPr>
          <p:nvPr>
            <p:ph type="title"/>
            <p:custDataLst>
              <p:tags r:id="rId3"/>
            </p:custDataLst>
          </p:nvPr>
        </p:nvSpPr>
        <p:spPr/>
        <p:txBody>
          <a:bodyPr/>
          <a:lstStyle/>
          <a:p>
            <a:pPr algn="l"/>
            <a:r>
              <a:rPr lang="fr-CA" dirty="0"/>
              <a:t>Positions</a:t>
            </a:r>
            <a:br>
              <a:rPr lang="fr-CA" dirty="0"/>
            </a:br>
            <a:r>
              <a:rPr lang="fr-CA" dirty="0"/>
              <a:t>d’allaitement</a:t>
            </a:r>
          </a:p>
        </p:txBody>
      </p:sp>
      <p:pic>
        <p:nvPicPr>
          <p:cNvPr id="9" name="Picture 8">
            <a:extLst>
              <a:ext uri="{FF2B5EF4-FFF2-40B4-BE49-F238E27FC236}">
                <a16:creationId xmlns:a16="http://schemas.microsoft.com/office/drawing/2014/main" id="{26A5E0DF-DD02-41ED-B92E-948EBD2841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2514600"/>
            <a:ext cx="4048228" cy="2701893"/>
          </a:xfrm>
          <a:prstGeom prst="rect">
            <a:avLst/>
          </a:prstGeom>
          <a:effectLst>
            <a:outerShdw blurRad="38100" dist="50800" dir="5400000" algn="ctr" rotWithShape="0">
              <a:srgbClr val="000000">
                <a:alpha val="43137"/>
              </a:srgbClr>
            </a:outerShdw>
          </a:effectLst>
        </p:spPr>
      </p:pic>
      <p:pic>
        <p:nvPicPr>
          <p:cNvPr id="10" name="Content Placeholder 9">
            <a:extLst>
              <a:ext uri="{FF2B5EF4-FFF2-40B4-BE49-F238E27FC236}">
                <a16:creationId xmlns:a16="http://schemas.microsoft.com/office/drawing/2014/main" id="{32005C7A-BC4B-4869-8C6F-768750F1CE90}"/>
              </a:ext>
            </a:extLst>
          </p:cNvPr>
          <p:cNvPicPr>
            <a:picLocks noGrp="1" noChangeAspect="1"/>
          </p:cNvPicPr>
          <p:nvPr>
            <p:ph sz="quarter" idx="4"/>
          </p:nvPr>
        </p:nvPicPr>
        <p:blipFill>
          <a:blip r:embed="rId7" cstate="screen">
            <a:extLst>
              <a:ext uri="{28A0092B-C50C-407E-A947-70E740481C1C}">
                <a14:useLocalDpi xmlns:a14="http://schemas.microsoft.com/office/drawing/2010/main" val="0"/>
              </a:ext>
            </a:extLst>
          </a:blip>
          <a:stretch>
            <a:fillRect/>
          </a:stretch>
        </p:blipFill>
        <p:spPr>
          <a:xfrm>
            <a:off x="5410200" y="1275888"/>
            <a:ext cx="2751749" cy="4134312"/>
          </a:xfrm>
          <a:prstGeom prst="rect">
            <a:avLst/>
          </a:prstGeom>
          <a:effectLst>
            <a:outerShdw blurRad="38100" dist="50800" dir="5400000" algn="ctr" rotWithShape="0">
              <a:srgbClr val="000000">
                <a:alpha val="43137"/>
              </a:srgbClr>
            </a:outerShdw>
          </a:effectLst>
        </p:spPr>
      </p:pic>
      <p:sp>
        <p:nvSpPr>
          <p:cNvPr id="2" name="TextBox 1">
            <a:extLst>
              <a:ext uri="{FF2B5EF4-FFF2-40B4-BE49-F238E27FC236}">
                <a16:creationId xmlns:a16="http://schemas.microsoft.com/office/drawing/2014/main" id="{975C2281-49A4-496E-A258-9B1C93E1495B}"/>
              </a:ext>
            </a:extLst>
          </p:cNvPr>
          <p:cNvSpPr txBox="1"/>
          <p:nvPr/>
        </p:nvSpPr>
        <p:spPr>
          <a:xfrm>
            <a:off x="461211" y="5410200"/>
            <a:ext cx="1295400" cy="461665"/>
          </a:xfrm>
          <a:prstGeom prst="rect">
            <a:avLst/>
          </a:prstGeom>
          <a:noFill/>
        </p:spPr>
        <p:txBody>
          <a:bodyPr wrap="square" rtlCol="0">
            <a:spAutoFit/>
          </a:bodyPr>
          <a:lstStyle/>
          <a:p>
            <a:r>
              <a:rPr lang="en-US" dirty="0" err="1">
                <a:hlinkClick r:id="rId8"/>
              </a:rPr>
              <a:t>Vidéo</a:t>
            </a:r>
            <a:endParaRPr lang="en-CA" dirty="0"/>
          </a:p>
        </p:txBody>
      </p:sp>
      <p:sp>
        <p:nvSpPr>
          <p:cNvPr id="8" name="TextBox 7">
            <a:extLst>
              <a:ext uri="{FF2B5EF4-FFF2-40B4-BE49-F238E27FC236}">
                <a16:creationId xmlns:a16="http://schemas.microsoft.com/office/drawing/2014/main" id="{0ABD2CF8-C890-47F1-A027-A863841D3CFA}"/>
              </a:ext>
            </a:extLst>
          </p:cNvPr>
          <p:cNvSpPr txBox="1"/>
          <p:nvPr/>
        </p:nvSpPr>
        <p:spPr>
          <a:xfrm>
            <a:off x="5410200" y="5582112"/>
            <a:ext cx="1295400" cy="461665"/>
          </a:xfrm>
          <a:prstGeom prst="rect">
            <a:avLst/>
          </a:prstGeom>
          <a:noFill/>
        </p:spPr>
        <p:txBody>
          <a:bodyPr wrap="square" rtlCol="0">
            <a:spAutoFit/>
          </a:bodyPr>
          <a:lstStyle/>
          <a:p>
            <a:r>
              <a:rPr lang="en-US" dirty="0" err="1">
                <a:hlinkClick r:id="rId9"/>
              </a:rPr>
              <a:t>Vidéo</a:t>
            </a:r>
            <a:endParaRPr lang="en-CA"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2" name="Text Placeholder 2">
            <a:extLst>
              <a:ext uri="{FF2B5EF4-FFF2-40B4-BE49-F238E27FC236}">
                <a16:creationId xmlns:a16="http://schemas.microsoft.com/office/drawing/2014/main" id="{044A299A-5D97-4241-BD20-A3725F1C53B8}"/>
              </a:ext>
            </a:extLst>
          </p:cNvPr>
          <p:cNvSpPr>
            <a:spLocks noGrp="1" noChangeArrowheads="1"/>
          </p:cNvSpPr>
          <p:nvPr>
            <p:ph type="body" idx="4294967295"/>
            <p:custDataLst>
              <p:tags r:id="rId1"/>
            </p:custDataLst>
          </p:nvPr>
        </p:nvSpPr>
        <p:spPr>
          <a:xfrm>
            <a:off x="1524000" y="1143000"/>
            <a:ext cx="5753577" cy="533400"/>
          </a:xfrm>
          <a:solidFill>
            <a:srgbClr val="F3C10B"/>
          </a:solidFill>
          <a:effectLst>
            <a:outerShdw blurRad="38100" dist="50800" dir="5400000" algn="ctr" rotWithShape="0">
              <a:srgbClr val="000000">
                <a:alpha val="43137"/>
              </a:srgbClr>
            </a:outerShdw>
          </a:effectLst>
        </p:spPr>
        <p:txBody>
          <a:bodyPr anchor="ctr"/>
          <a:lstStyle/>
          <a:p>
            <a:pPr marL="0" indent="0" algn="ctr">
              <a:buNone/>
            </a:pPr>
            <a:r>
              <a:rPr lang="fr-CA" b="1" dirty="0">
                <a:solidFill>
                  <a:schemeClr val="tx1"/>
                </a:solidFill>
              </a:rPr>
              <a:t>Allongée sur le côté</a:t>
            </a:r>
          </a:p>
        </p:txBody>
      </p:sp>
      <p:sp>
        <p:nvSpPr>
          <p:cNvPr id="15" name="Title 1">
            <a:extLst>
              <a:ext uri="{FF2B5EF4-FFF2-40B4-BE49-F238E27FC236}">
                <a16:creationId xmlns:a16="http://schemas.microsoft.com/office/drawing/2014/main" id="{85333D13-A6A2-6549-9DA8-B2F780D78F53}"/>
              </a:ext>
            </a:extLst>
          </p:cNvPr>
          <p:cNvSpPr>
            <a:spLocks noGrp="1"/>
          </p:cNvSpPr>
          <p:nvPr>
            <p:ph type="title"/>
            <p:custDataLst>
              <p:tags r:id="rId2"/>
            </p:custDataLst>
          </p:nvPr>
        </p:nvSpPr>
        <p:spPr/>
        <p:txBody>
          <a:bodyPr/>
          <a:lstStyle/>
          <a:p>
            <a:r>
              <a:rPr lang="fr-CA" dirty="0"/>
              <a:t>Positions d’allaitement</a:t>
            </a:r>
          </a:p>
        </p:txBody>
      </p:sp>
      <p:pic>
        <p:nvPicPr>
          <p:cNvPr id="7" name="Content Placeholder 6">
            <a:extLst>
              <a:ext uri="{FF2B5EF4-FFF2-40B4-BE49-F238E27FC236}">
                <a16:creationId xmlns:a16="http://schemas.microsoft.com/office/drawing/2014/main" id="{3111E942-6EA3-44E0-B44B-04651B575DA7}"/>
              </a:ext>
            </a:extLst>
          </p:cNvPr>
          <p:cNvPicPr>
            <a:picLocks noGrp="1" noChangeAspect="1"/>
          </p:cNvPicPr>
          <p:nvPr>
            <p:ph idx="1"/>
          </p:nvPr>
        </p:nvPicPr>
        <p:blipFill>
          <a:blip r:embed="rId5" cstate="screen">
            <a:extLst>
              <a:ext uri="{28A0092B-C50C-407E-A947-70E740481C1C}">
                <a14:useLocalDpi xmlns:a14="http://schemas.microsoft.com/office/drawing/2010/main" val="0"/>
              </a:ext>
            </a:extLst>
          </a:blip>
          <a:stretch>
            <a:fillRect/>
          </a:stretch>
        </p:blipFill>
        <p:spPr>
          <a:xfrm>
            <a:off x="1524000" y="1759267"/>
            <a:ext cx="5753577" cy="3835201"/>
          </a:xfrm>
          <a:prstGeom prst="rect">
            <a:avLst/>
          </a:prstGeom>
          <a:effectLst>
            <a:outerShdw blurRad="38100" dist="50800" dir="5400000" algn="ctr" rotWithShape="0">
              <a:srgbClr val="000000">
                <a:alpha val="43137"/>
              </a:srgbClr>
            </a:outerShdw>
          </a:effectLst>
        </p:spPr>
      </p:pic>
      <p:sp>
        <p:nvSpPr>
          <p:cNvPr id="2" name="TextBox 1">
            <a:extLst>
              <a:ext uri="{FF2B5EF4-FFF2-40B4-BE49-F238E27FC236}">
                <a16:creationId xmlns:a16="http://schemas.microsoft.com/office/drawing/2014/main" id="{1E78043B-F766-4858-B764-5B8EB6322D1F}"/>
              </a:ext>
            </a:extLst>
          </p:cNvPr>
          <p:cNvSpPr txBox="1"/>
          <p:nvPr/>
        </p:nvSpPr>
        <p:spPr>
          <a:xfrm>
            <a:off x="1524000" y="5715000"/>
            <a:ext cx="1052724" cy="461665"/>
          </a:xfrm>
          <a:prstGeom prst="rect">
            <a:avLst/>
          </a:prstGeom>
          <a:noFill/>
        </p:spPr>
        <p:txBody>
          <a:bodyPr wrap="none" rtlCol="0">
            <a:spAutoFit/>
          </a:bodyPr>
          <a:lstStyle/>
          <a:p>
            <a:r>
              <a:rPr lang="en-US" dirty="0" err="1">
                <a:hlinkClick r:id="rId6"/>
              </a:rPr>
              <a:t>Vidéo</a:t>
            </a:r>
            <a:r>
              <a:rPr lang="en-US" dirty="0"/>
              <a:t> </a:t>
            </a:r>
            <a:endParaRPr lang="en-CA"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56ECC-018C-4112-9515-6F705AB5F81F}"/>
              </a:ext>
            </a:extLst>
          </p:cNvPr>
          <p:cNvSpPr>
            <a:spLocks noGrp="1"/>
          </p:cNvSpPr>
          <p:nvPr>
            <p:ph type="title"/>
            <p:custDataLst>
              <p:tags r:id="rId1"/>
            </p:custDataLst>
          </p:nvPr>
        </p:nvSpPr>
        <p:spPr/>
        <p:txBody>
          <a:bodyPr/>
          <a:lstStyle/>
          <a:p>
            <a:pPr algn="ctr">
              <a:defRPr/>
            </a:pPr>
            <a:r>
              <a:rPr lang="fr-CA" dirty="0"/>
              <a:t>Positions d’allaitement</a:t>
            </a:r>
          </a:p>
        </p:txBody>
      </p:sp>
      <p:sp>
        <p:nvSpPr>
          <p:cNvPr id="36869" name="Text Placeholder 2">
            <a:extLst>
              <a:ext uri="{FF2B5EF4-FFF2-40B4-BE49-F238E27FC236}">
                <a16:creationId xmlns:a16="http://schemas.microsoft.com/office/drawing/2014/main" id="{73CF9011-591E-459E-B973-80A23FF29CB1}"/>
              </a:ext>
            </a:extLst>
          </p:cNvPr>
          <p:cNvSpPr txBox="1">
            <a:spLocks/>
          </p:cNvSpPr>
          <p:nvPr>
            <p:custDataLst>
              <p:tags r:id="rId2"/>
            </p:custDataLst>
          </p:nvPr>
        </p:nvSpPr>
        <p:spPr bwMode="auto">
          <a:xfrm>
            <a:off x="4648200" y="1439423"/>
            <a:ext cx="3962400" cy="533400"/>
          </a:xfrm>
          <a:prstGeom prst="rect">
            <a:avLst/>
          </a:prstGeom>
          <a:solidFill>
            <a:srgbClr val="F3C10B"/>
          </a:solidFill>
          <a:ln>
            <a:noFill/>
          </a:ln>
          <a:effectLst>
            <a:outerShdw blurRad="38100" dist="50800" dir="5400000" algn="ctr" rotWithShape="0">
              <a:srgbClr val="000000">
                <a:alpha val="4313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algn="ctr">
              <a:buFontTx/>
              <a:buNone/>
            </a:pPr>
            <a:r>
              <a:rPr lang="fr-CA" sz="2400" b="1" dirty="0">
                <a:solidFill>
                  <a:schemeClr val="tx1"/>
                </a:solidFill>
              </a:rPr>
              <a:t> Allaitement de jumeaux</a:t>
            </a:r>
          </a:p>
        </p:txBody>
      </p:sp>
      <p:sp>
        <p:nvSpPr>
          <p:cNvPr id="36870" name="Text Placeholder 2">
            <a:extLst>
              <a:ext uri="{FF2B5EF4-FFF2-40B4-BE49-F238E27FC236}">
                <a16:creationId xmlns:a16="http://schemas.microsoft.com/office/drawing/2014/main" id="{1D9E1634-9655-45CF-88CD-54644BE6AA97}"/>
              </a:ext>
            </a:extLst>
          </p:cNvPr>
          <p:cNvSpPr txBox="1">
            <a:spLocks/>
          </p:cNvSpPr>
          <p:nvPr>
            <p:custDataLst>
              <p:tags r:id="rId3"/>
            </p:custDataLst>
          </p:nvPr>
        </p:nvSpPr>
        <p:spPr bwMode="auto">
          <a:xfrm>
            <a:off x="533400" y="1417638"/>
            <a:ext cx="3616325" cy="533400"/>
          </a:xfrm>
          <a:prstGeom prst="rect">
            <a:avLst/>
          </a:prstGeom>
          <a:solidFill>
            <a:srgbClr val="F3C10B"/>
          </a:solidFill>
          <a:ln>
            <a:noFill/>
          </a:ln>
          <a:effectLst>
            <a:outerShdw blurRad="38100" dist="50800" dir="5400000" algn="ctr" rotWithShape="0">
              <a:srgbClr val="000000">
                <a:alpha val="4313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algn="ctr">
              <a:buFontTx/>
              <a:buNone/>
            </a:pPr>
            <a:r>
              <a:rPr lang="fr-CA" sz="2400" b="1" dirty="0">
                <a:solidFill>
                  <a:schemeClr val="tx1"/>
                </a:solidFill>
              </a:rPr>
              <a:t>Allaitement en tandem</a:t>
            </a:r>
          </a:p>
        </p:txBody>
      </p:sp>
      <p:pic>
        <p:nvPicPr>
          <p:cNvPr id="7" name="Picture 6">
            <a:extLst>
              <a:ext uri="{FF2B5EF4-FFF2-40B4-BE49-F238E27FC236}">
                <a16:creationId xmlns:a16="http://schemas.microsoft.com/office/drawing/2014/main" id="{FB4D8AC1-AF20-4118-8207-B001CC261E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640" y="2057400"/>
            <a:ext cx="3599971" cy="3593307"/>
          </a:xfrm>
          <a:prstGeom prst="rect">
            <a:avLst/>
          </a:prstGeom>
          <a:effectLst>
            <a:outerShdw blurRad="38100" dist="50800" dir="5400000" algn="ctr" rotWithShape="0">
              <a:srgbClr val="000000">
                <a:alpha val="43137"/>
              </a:srgbClr>
            </a:outerShdw>
          </a:effectLst>
        </p:spPr>
      </p:pic>
      <p:pic>
        <p:nvPicPr>
          <p:cNvPr id="12" name="Content Placeholder 6" descr="nursing twins.jpg">
            <a:extLst>
              <a:ext uri="{FF2B5EF4-FFF2-40B4-BE49-F238E27FC236}">
                <a16:creationId xmlns:a16="http://schemas.microsoft.com/office/drawing/2014/main" id="{8FFADC3F-D67D-4309-9F96-71BAF8190D1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646614" y="2063945"/>
            <a:ext cx="3948746" cy="3270055"/>
          </a:xfrm>
          <a:prstGeom prst="rect">
            <a:avLst/>
          </a:prstGeom>
          <a:noFill/>
          <a:ln>
            <a:noFill/>
          </a:ln>
          <a:effectLst>
            <a:outerShdw blurRad="381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24E5C-5B91-495D-ACC5-C07524DD41BB}"/>
              </a:ext>
            </a:extLst>
          </p:cNvPr>
          <p:cNvSpPr>
            <a:spLocks noGrp="1"/>
          </p:cNvSpPr>
          <p:nvPr>
            <p:ph type="title"/>
            <p:custDataLst>
              <p:tags r:id="rId1"/>
            </p:custDataLst>
          </p:nvPr>
        </p:nvSpPr>
        <p:spPr/>
        <p:txBody>
          <a:bodyPr/>
          <a:lstStyle/>
          <a:p>
            <a:pPr algn="ctr">
              <a:defRPr/>
            </a:pPr>
            <a:r>
              <a:rPr lang="fr-CA" dirty="0"/>
              <a:t>Positions d’allaitement</a:t>
            </a:r>
          </a:p>
        </p:txBody>
      </p:sp>
      <p:sp>
        <p:nvSpPr>
          <p:cNvPr id="38916" name="Text Placeholder 2">
            <a:extLst>
              <a:ext uri="{FF2B5EF4-FFF2-40B4-BE49-F238E27FC236}">
                <a16:creationId xmlns:a16="http://schemas.microsoft.com/office/drawing/2014/main" id="{0F12889A-4530-4D55-9096-1B2AFE1854CD}"/>
              </a:ext>
            </a:extLst>
          </p:cNvPr>
          <p:cNvSpPr txBox="1">
            <a:spLocks/>
          </p:cNvSpPr>
          <p:nvPr>
            <p:custDataLst>
              <p:tags r:id="rId2"/>
            </p:custDataLst>
          </p:nvPr>
        </p:nvSpPr>
        <p:spPr bwMode="auto">
          <a:xfrm>
            <a:off x="5101670" y="1451928"/>
            <a:ext cx="2603017" cy="533400"/>
          </a:xfrm>
          <a:prstGeom prst="rect">
            <a:avLst/>
          </a:prstGeom>
          <a:solidFill>
            <a:srgbClr val="F3C10B"/>
          </a:solidFill>
          <a:ln>
            <a:noFill/>
          </a:ln>
          <a:effectLst>
            <a:outerShdw blurRad="38100" dist="50800" dir="5400000" algn="ctr" rotWithShape="0">
              <a:srgbClr val="000000">
                <a:alpha val="4313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algn="ctr">
              <a:buFontTx/>
              <a:buNone/>
            </a:pPr>
            <a:r>
              <a:rPr lang="fr-CA" b="1" dirty="0">
                <a:solidFill>
                  <a:schemeClr val="tx1"/>
                </a:solidFill>
              </a:rPr>
              <a:t> Califourchon</a:t>
            </a:r>
          </a:p>
        </p:txBody>
      </p:sp>
      <p:sp>
        <p:nvSpPr>
          <p:cNvPr id="5" name="Text Placeholder 2">
            <a:extLst>
              <a:ext uri="{FF2B5EF4-FFF2-40B4-BE49-F238E27FC236}">
                <a16:creationId xmlns:a16="http://schemas.microsoft.com/office/drawing/2014/main" id="{23BEC3B8-CD05-0E40-9D14-421003EA71A4}"/>
              </a:ext>
            </a:extLst>
          </p:cNvPr>
          <p:cNvSpPr txBox="1">
            <a:spLocks/>
          </p:cNvSpPr>
          <p:nvPr>
            <p:custDataLst>
              <p:tags r:id="rId3"/>
            </p:custDataLst>
          </p:nvPr>
        </p:nvSpPr>
        <p:spPr bwMode="auto">
          <a:xfrm>
            <a:off x="1066800" y="1451928"/>
            <a:ext cx="3352800" cy="533400"/>
          </a:xfrm>
          <a:prstGeom prst="rect">
            <a:avLst/>
          </a:prstGeom>
          <a:solidFill>
            <a:srgbClr val="F3C10B"/>
          </a:solidFill>
          <a:ln>
            <a:noFill/>
          </a:ln>
          <a:effectLst>
            <a:outerShdw blurRad="38100" dist="50800" dir="5400000" algn="ctr" rotWithShape="0">
              <a:srgbClr val="000000">
                <a:alpha val="4313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algn="ctr">
              <a:buFontTx/>
              <a:buNone/>
            </a:pPr>
            <a:r>
              <a:rPr lang="fr-CA" b="1">
                <a:solidFill>
                  <a:schemeClr val="tx1"/>
                </a:solidFill>
              </a:rPr>
              <a:t>Madone </a:t>
            </a:r>
          </a:p>
        </p:txBody>
      </p:sp>
      <p:pic>
        <p:nvPicPr>
          <p:cNvPr id="7" name="Picture 6">
            <a:extLst>
              <a:ext uri="{FF2B5EF4-FFF2-40B4-BE49-F238E27FC236}">
                <a16:creationId xmlns:a16="http://schemas.microsoft.com/office/drawing/2014/main" id="{B2714469-A8AA-4A4E-B73F-DD175D90B4E2}"/>
              </a:ext>
            </a:extLst>
          </p:cNvPr>
          <p:cNvPicPr>
            <a:picLocks noChangeAspect="1"/>
          </p:cNvPicPr>
          <p:nvPr/>
        </p:nvPicPr>
        <p:blipFill>
          <a:blip r:embed="rId6"/>
          <a:stretch>
            <a:fillRect/>
          </a:stretch>
        </p:blipFill>
        <p:spPr>
          <a:xfrm>
            <a:off x="1066800" y="2113086"/>
            <a:ext cx="3344259" cy="3317433"/>
          </a:xfrm>
          <a:prstGeom prst="rect">
            <a:avLst/>
          </a:prstGeom>
          <a:effectLst>
            <a:outerShdw blurRad="38100" dist="50800" dir="5400000" algn="ctr" rotWithShape="0">
              <a:srgbClr val="000000">
                <a:alpha val="43137"/>
              </a:srgbClr>
            </a:outerShdw>
          </a:effectLst>
        </p:spPr>
      </p:pic>
      <p:pic>
        <p:nvPicPr>
          <p:cNvPr id="10" name="Picture 9">
            <a:extLst>
              <a:ext uri="{FF2B5EF4-FFF2-40B4-BE49-F238E27FC236}">
                <a16:creationId xmlns:a16="http://schemas.microsoft.com/office/drawing/2014/main" id="{9E7B5334-012D-4E08-9D47-B5BDD75BD0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01670" y="2114550"/>
            <a:ext cx="2603017" cy="3365499"/>
          </a:xfrm>
          <a:prstGeom prst="rect">
            <a:avLst/>
          </a:prstGeom>
          <a:effectLst>
            <a:outerShdw blurRad="38100" dist="50800" dir="5400000" algn="ctr" rotWithShape="0">
              <a:srgbClr val="000000">
                <a:alpha val="43137"/>
              </a:srgbClr>
            </a:outerShdw>
          </a:effectLst>
        </p:spPr>
      </p:pic>
      <p:sp>
        <p:nvSpPr>
          <p:cNvPr id="3" name="TextBox 2">
            <a:extLst>
              <a:ext uri="{FF2B5EF4-FFF2-40B4-BE49-F238E27FC236}">
                <a16:creationId xmlns:a16="http://schemas.microsoft.com/office/drawing/2014/main" id="{E0888FB6-319E-449D-BE87-EE29D52EFAD6}"/>
              </a:ext>
            </a:extLst>
          </p:cNvPr>
          <p:cNvSpPr txBox="1"/>
          <p:nvPr/>
        </p:nvSpPr>
        <p:spPr>
          <a:xfrm>
            <a:off x="1066800" y="5638488"/>
            <a:ext cx="967765" cy="461665"/>
          </a:xfrm>
          <a:prstGeom prst="rect">
            <a:avLst/>
          </a:prstGeom>
          <a:noFill/>
        </p:spPr>
        <p:txBody>
          <a:bodyPr wrap="none" rtlCol="0">
            <a:spAutoFit/>
          </a:bodyPr>
          <a:lstStyle/>
          <a:p>
            <a:r>
              <a:rPr lang="en-US" dirty="0" err="1">
                <a:hlinkClick r:id="rId8"/>
              </a:rPr>
              <a:t>Vidéo</a:t>
            </a:r>
            <a:endParaRPr lang="en-CA" dirty="0"/>
          </a:p>
        </p:txBody>
      </p:sp>
      <p:sp>
        <p:nvSpPr>
          <p:cNvPr id="8" name="TextBox 7">
            <a:extLst>
              <a:ext uri="{FF2B5EF4-FFF2-40B4-BE49-F238E27FC236}">
                <a16:creationId xmlns:a16="http://schemas.microsoft.com/office/drawing/2014/main" id="{DC9E06ED-84D8-4006-972D-436B2DDD4F8C}"/>
              </a:ext>
            </a:extLst>
          </p:cNvPr>
          <p:cNvSpPr txBox="1"/>
          <p:nvPr/>
        </p:nvSpPr>
        <p:spPr>
          <a:xfrm>
            <a:off x="5101670" y="5634335"/>
            <a:ext cx="967765" cy="461665"/>
          </a:xfrm>
          <a:prstGeom prst="rect">
            <a:avLst/>
          </a:prstGeom>
          <a:noFill/>
        </p:spPr>
        <p:txBody>
          <a:bodyPr wrap="none" rtlCol="0">
            <a:spAutoFit/>
          </a:bodyPr>
          <a:lstStyle/>
          <a:p>
            <a:r>
              <a:rPr lang="en-US" dirty="0" err="1">
                <a:hlinkClick r:id="rId9"/>
              </a:rPr>
              <a:t>Vidéo</a:t>
            </a:r>
            <a:endParaRPr lang="en-CA"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432055-A033-F74C-AF74-85C7E079D98E}"/>
              </a:ext>
            </a:extLst>
          </p:cNvPr>
          <p:cNvSpPr>
            <a:spLocks noGrp="1"/>
          </p:cNvSpPr>
          <p:nvPr>
            <p:ph type="title"/>
            <p:custDataLst>
              <p:tags r:id="rId1"/>
            </p:custDataLst>
          </p:nvPr>
        </p:nvSpPr>
        <p:spPr>
          <a:xfrm>
            <a:off x="0" y="228600"/>
            <a:ext cx="9144000" cy="814387"/>
          </a:xfrm>
        </p:spPr>
        <p:txBody>
          <a:bodyPr anchor="ctr"/>
          <a:lstStyle/>
          <a:p>
            <a:pPr algn="ctr"/>
            <a:r>
              <a:rPr lang="fr-CA" sz="4000" dirty="0"/>
              <a:t>Une bonne prise du sein</a:t>
            </a:r>
          </a:p>
        </p:txBody>
      </p:sp>
      <p:graphicFrame>
        <p:nvGraphicFramePr>
          <p:cNvPr id="2" name="Table 1">
            <a:extLst>
              <a:ext uri="{FF2B5EF4-FFF2-40B4-BE49-F238E27FC236}">
                <a16:creationId xmlns:a16="http://schemas.microsoft.com/office/drawing/2014/main" id="{BA4E098F-E9E5-4A06-B658-9A427CB91CCE}"/>
              </a:ext>
            </a:extLst>
          </p:cNvPr>
          <p:cNvGraphicFramePr>
            <a:graphicFrameLocks noGrp="1"/>
          </p:cNvGraphicFramePr>
          <p:nvPr>
            <p:custDataLst>
              <p:tags r:id="rId2"/>
            </p:custDataLst>
            <p:extLst>
              <p:ext uri="{D42A27DB-BD31-4B8C-83A1-F6EECF244321}">
                <p14:modId xmlns:p14="http://schemas.microsoft.com/office/powerpoint/2010/main" val="2670438216"/>
              </p:ext>
            </p:extLst>
          </p:nvPr>
        </p:nvGraphicFramePr>
        <p:xfrm>
          <a:off x="0" y="1143000"/>
          <a:ext cx="9144000" cy="4282460"/>
        </p:xfrm>
        <a:graphic>
          <a:graphicData uri="http://schemas.openxmlformats.org/drawingml/2006/table">
            <a:tbl>
              <a:tblPr firstRow="1" bandRow="1">
                <a:tableStyleId>{5C22544A-7EE6-4342-B048-85BDC9FD1C3A}</a:tableStyleId>
              </a:tblPr>
              <a:tblGrid>
                <a:gridCol w="2995247">
                  <a:extLst>
                    <a:ext uri="{9D8B030D-6E8A-4147-A177-3AD203B41FA5}">
                      <a16:colId xmlns:a16="http://schemas.microsoft.com/office/drawing/2014/main" val="20000"/>
                    </a:ext>
                  </a:extLst>
                </a:gridCol>
                <a:gridCol w="3160101">
                  <a:extLst>
                    <a:ext uri="{9D8B030D-6E8A-4147-A177-3AD203B41FA5}">
                      <a16:colId xmlns:a16="http://schemas.microsoft.com/office/drawing/2014/main" val="20001"/>
                    </a:ext>
                  </a:extLst>
                </a:gridCol>
                <a:gridCol w="2988652">
                  <a:extLst>
                    <a:ext uri="{9D8B030D-6E8A-4147-A177-3AD203B41FA5}">
                      <a16:colId xmlns:a16="http://schemas.microsoft.com/office/drawing/2014/main" val="20002"/>
                    </a:ext>
                  </a:extLst>
                </a:gridCol>
              </a:tblGrid>
              <a:tr h="783380">
                <a:tc>
                  <a:txBody>
                    <a:body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fr-CA" sz="1600" b="1" dirty="0">
                          <a:solidFill>
                            <a:schemeClr val="tx1"/>
                          </a:solidFill>
                        </a:rPr>
                        <a:t>Placez votre bébé pour que son nez soit près de votre mamelon.  Laissez-le lécher et explorer cette zone</a:t>
                      </a:r>
                    </a:p>
                  </a:txBody>
                  <a:tcPr marT="45730" marB="45730">
                    <a:solidFill>
                      <a:srgbClr val="F3C10B"/>
                    </a:solidFill>
                  </a:tcPr>
                </a:tc>
                <a:tc>
                  <a:txBody>
                    <a:body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startAt="2"/>
                        <a:tabLst/>
                        <a:defRPr/>
                      </a:pPr>
                      <a:r>
                        <a:rPr lang="fr-CA" sz="1600" b="1" dirty="0">
                          <a:solidFill>
                            <a:schemeClr val="tx1"/>
                          </a:solidFill>
                        </a:rPr>
                        <a:t>Attendez que votre bébé ouvre grand la bouche, comme un bâillement</a:t>
                      </a:r>
                    </a:p>
                  </a:txBody>
                  <a:tcPr marT="45730" marB="45730">
                    <a:solidFill>
                      <a:srgbClr val="F3C10B"/>
                    </a:solidFill>
                  </a:tcPr>
                </a:tc>
                <a:tc>
                  <a:txBody>
                    <a:body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startAt="3"/>
                        <a:tabLst/>
                        <a:defRPr/>
                      </a:pPr>
                      <a:r>
                        <a:rPr lang="fr-CA" sz="1600" b="1" dirty="0">
                          <a:solidFill>
                            <a:schemeClr val="tx1"/>
                          </a:solidFill>
                        </a:rPr>
                        <a:t>Une fois sa bouche grande ouverte, apportez votre bébé vers le sein</a:t>
                      </a:r>
                      <a:endParaRPr lang="en-US" sz="1600" dirty="0"/>
                    </a:p>
                  </a:txBody>
                  <a:tcPr marT="45730" marB="45730">
                    <a:solidFill>
                      <a:srgbClr val="F3C10B"/>
                    </a:solidFill>
                  </a:tcPr>
                </a:tc>
                <a:extLst>
                  <a:ext uri="{0D108BD9-81ED-4DB2-BD59-A6C34878D82A}">
                    <a16:rowId xmlns:a16="http://schemas.microsoft.com/office/drawing/2014/main" val="10000"/>
                  </a:ext>
                </a:extLst>
              </a:tr>
              <a:tr h="2331700">
                <a:tc>
                  <a:txBody>
                    <a:bodyPr/>
                    <a:lstStyle/>
                    <a:p>
                      <a:pPr marL="342900" indent="-342900" algn="l" rtl="0">
                        <a:buFont typeface="+mj-lt"/>
                        <a:buAutoNum type="arabicPeriod"/>
                      </a:pPr>
                      <a:endParaRPr lang="en-US" sz="1800" dirty="0"/>
                    </a:p>
                  </a:txBody>
                  <a:tcPr marT="45730" marB="45730">
                    <a:solidFill>
                      <a:srgbClr val="8EC2F2"/>
                    </a:solidFill>
                  </a:tcPr>
                </a:tc>
                <a:tc>
                  <a:txBody>
                    <a:bodyPr/>
                    <a:lstStyle/>
                    <a:p>
                      <a:endParaRPr lang="en-US" sz="1800" dirty="0"/>
                    </a:p>
                  </a:txBody>
                  <a:tcPr marT="45730" marB="45730">
                    <a:solidFill>
                      <a:srgbClr val="8EC2F2"/>
                    </a:solidFill>
                  </a:tcPr>
                </a:tc>
                <a:tc>
                  <a:txBody>
                    <a:bodyPr/>
                    <a:lstStyle/>
                    <a:p>
                      <a:endParaRPr lang="en-US" sz="1800" dirty="0"/>
                    </a:p>
                  </a:txBody>
                  <a:tcPr marT="45730" marB="45730">
                    <a:solidFill>
                      <a:srgbClr val="8EC2F2"/>
                    </a:solidFill>
                  </a:tcPr>
                </a:tc>
                <a:extLst>
                  <a:ext uri="{0D108BD9-81ED-4DB2-BD59-A6C34878D82A}">
                    <a16:rowId xmlns:a16="http://schemas.microsoft.com/office/drawing/2014/main" val="10001"/>
                  </a:ext>
                </a:extLst>
              </a:tr>
              <a:tr h="424626">
                <a:tc gridSpan="3">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800" b="1" dirty="0">
                          <a:solidFill>
                            <a:schemeClr val="tx1"/>
                          </a:solidFill>
                        </a:rPr>
                        <a:t>Soutenez votre bébé en plaçant votre main derrière ses épaules pour supporter son cou, pas sa tête.</a:t>
                      </a:r>
                    </a:p>
                  </a:txBody>
                  <a:tcPr marT="45730" marB="45730">
                    <a:solidFill>
                      <a:srgbClr val="C4DFF8"/>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2"/>
                  </a:ext>
                </a:extLst>
              </a:tr>
            </a:tbl>
          </a:graphicData>
        </a:graphic>
      </p:graphicFrame>
      <p:pic>
        <p:nvPicPr>
          <p:cNvPr id="7" name="Picture 2">
            <a:extLst>
              <a:ext uri="{FF2B5EF4-FFF2-40B4-BE49-F238E27FC236}">
                <a16:creationId xmlns:a16="http://schemas.microsoft.com/office/drawing/2014/main" id="{1ACA7D1F-8B90-427A-8FC9-3C2079BCCF8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5247" y="2590800"/>
            <a:ext cx="2605087" cy="2116138"/>
          </a:xfrm>
          <a:prstGeom prst="rect">
            <a:avLst/>
          </a:prstGeom>
          <a:noFill/>
          <a:ln>
            <a:noFill/>
          </a:ln>
          <a:effectLst>
            <a:outerShdw blurRad="381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a:extLst>
              <a:ext uri="{FF2B5EF4-FFF2-40B4-BE49-F238E27FC236}">
                <a16:creationId xmlns:a16="http://schemas.microsoft.com/office/drawing/2014/main" id="{D9763862-1CBD-4D5B-9F56-0CC28403F01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07543" y="2606040"/>
            <a:ext cx="2728913" cy="2116138"/>
          </a:xfrm>
          <a:prstGeom prst="rect">
            <a:avLst/>
          </a:prstGeom>
          <a:noFill/>
          <a:ln>
            <a:noFill/>
          </a:ln>
          <a:effectLst>
            <a:outerShdw blurRad="381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82D2DE98-9566-42D4-A488-B65CE10AD47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319837" y="2590800"/>
            <a:ext cx="2595563" cy="2116138"/>
          </a:xfrm>
          <a:prstGeom prst="rect">
            <a:avLst/>
          </a:prstGeom>
          <a:noFill/>
          <a:ln>
            <a:noFill/>
          </a:ln>
          <a:effectLst>
            <a:outerShdw blurRad="381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1" name="TextBox 10">
            <a:extLst>
              <a:ext uri="{FF2B5EF4-FFF2-40B4-BE49-F238E27FC236}">
                <a16:creationId xmlns:a16="http://schemas.microsoft.com/office/drawing/2014/main" id="{E3B8B3F1-576B-414F-827C-D352CE3A2755}"/>
              </a:ext>
            </a:extLst>
          </p:cNvPr>
          <p:cNvSpPr txBox="1"/>
          <p:nvPr/>
        </p:nvSpPr>
        <p:spPr>
          <a:xfrm>
            <a:off x="144303" y="5600443"/>
            <a:ext cx="5292063" cy="830997"/>
          </a:xfrm>
          <a:prstGeom prst="rect">
            <a:avLst/>
          </a:prstGeom>
          <a:noFill/>
        </p:spPr>
        <p:txBody>
          <a:bodyPr wrap="square" rtlCol="0">
            <a:spAutoFit/>
          </a:bodyPr>
          <a:lstStyle/>
          <a:p>
            <a:r>
              <a:rPr lang="en-US" sz="1600" dirty="0"/>
              <a:t>V</a:t>
            </a:r>
            <a:r>
              <a:rPr lang="fr-FR" sz="1600" dirty="0"/>
              <a:t>idéo</a:t>
            </a:r>
            <a:r>
              <a:rPr lang="en-US" sz="1600" dirty="0"/>
              <a:t>: </a:t>
            </a:r>
            <a:r>
              <a:rPr lang="en-US" sz="1600" dirty="0" err="1">
                <a:hlinkClick r:id="rId8"/>
              </a:rPr>
              <a:t>lallaitement</a:t>
            </a:r>
            <a:r>
              <a:rPr lang="en-US" sz="1600" dirty="0">
                <a:hlinkClick r:id="rId8"/>
              </a:rPr>
              <a:t>-</a:t>
            </a:r>
            <a:r>
              <a:rPr lang="en-US" sz="1600" dirty="0" err="1">
                <a:hlinkClick r:id="rId8"/>
              </a:rPr>
              <a:t>maternel</a:t>
            </a:r>
            <a:r>
              <a:rPr lang="en-US" sz="1600" dirty="0">
                <a:hlinkClick r:id="rId8"/>
              </a:rPr>
              <a:t>-et-la-bonne-</a:t>
            </a:r>
            <a:r>
              <a:rPr lang="en-US" sz="1600" dirty="0" err="1">
                <a:hlinkClick r:id="rId8"/>
              </a:rPr>
              <a:t>prise</a:t>
            </a:r>
            <a:r>
              <a:rPr lang="en-US" sz="1600" dirty="0">
                <a:hlinkClick r:id="rId8"/>
              </a:rPr>
              <a:t>-de-sein</a:t>
            </a:r>
            <a:endParaRPr lang="en-US" sz="1600" dirty="0"/>
          </a:p>
          <a:p>
            <a:r>
              <a:rPr lang="en-US" sz="1600" dirty="0"/>
              <a:t>Video: </a:t>
            </a:r>
            <a:r>
              <a:rPr lang="en-US" sz="1600" dirty="0">
                <a:hlinkClick r:id="rId9"/>
              </a:rPr>
              <a:t>Attaching Your Baby at the Breast</a:t>
            </a:r>
            <a:endParaRPr lang="en-US" sz="1600" dirty="0"/>
          </a:p>
          <a:p>
            <a:endParaRPr lang="en-CA" sz="16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 Box 6">
            <a:extLst>
              <a:ext uri="{FF2B5EF4-FFF2-40B4-BE49-F238E27FC236}">
                <a16:creationId xmlns:a16="http://schemas.microsoft.com/office/drawing/2014/main" id="{366107C8-0799-413D-A664-5D58CDA1E783}"/>
              </a:ext>
            </a:extLst>
          </p:cNvPr>
          <p:cNvSpPr txBox="1">
            <a:spLocks noChangeArrowheads="1"/>
          </p:cNvSpPr>
          <p:nvPr>
            <p:custDataLst>
              <p:tags r:id="rId1"/>
            </p:custDataLst>
          </p:nvPr>
        </p:nvSpPr>
        <p:spPr bwMode="auto">
          <a:xfrm>
            <a:off x="838200" y="1776413"/>
            <a:ext cx="2895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a:spcBef>
                <a:spcPct val="0"/>
              </a:spcBef>
              <a:buFontTx/>
              <a:buNone/>
            </a:pPr>
            <a:endParaRPr lang="fr-CA" altLang="en-US" sz="4400" i="1" dirty="0">
              <a:solidFill>
                <a:schemeClr val="bg1"/>
              </a:solidFill>
              <a:latin typeface="Times New Roman" panose="02020603050405020304" pitchFamily="18" charset="0"/>
            </a:endParaRPr>
          </a:p>
        </p:txBody>
      </p:sp>
      <p:sp>
        <p:nvSpPr>
          <p:cNvPr id="43012" name="Text Box 7">
            <a:extLst>
              <a:ext uri="{FF2B5EF4-FFF2-40B4-BE49-F238E27FC236}">
                <a16:creationId xmlns:a16="http://schemas.microsoft.com/office/drawing/2014/main" id="{760A51F5-2675-4DC7-9FA5-97351EA1FA2A}"/>
              </a:ext>
            </a:extLst>
          </p:cNvPr>
          <p:cNvSpPr txBox="1">
            <a:spLocks noChangeArrowheads="1"/>
          </p:cNvSpPr>
          <p:nvPr>
            <p:custDataLst>
              <p:tags r:id="rId2"/>
            </p:custDataLst>
          </p:nvPr>
        </p:nvSpPr>
        <p:spPr bwMode="auto">
          <a:xfrm>
            <a:off x="685800" y="1385887"/>
            <a:ext cx="3505200" cy="519113"/>
          </a:xfrm>
          <a:prstGeom prst="rect">
            <a:avLst/>
          </a:prstGeom>
          <a:solidFill>
            <a:srgbClr val="F3C10B"/>
          </a:solidFill>
          <a:ln>
            <a:noFill/>
          </a:ln>
          <a:effectLst>
            <a:outerShdw blurRad="38100" dist="50800" dir="5400000" algn="ctr" rotWithShape="0">
              <a:srgbClr val="000000">
                <a:alpha val="4313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algn="ctr">
              <a:spcBef>
                <a:spcPct val="0"/>
              </a:spcBef>
              <a:buFontTx/>
              <a:buNone/>
            </a:pPr>
            <a:r>
              <a:rPr lang="fr-CA" dirty="0">
                <a:solidFill>
                  <a:schemeClr val="tx1"/>
                </a:solidFill>
              </a:rPr>
              <a:t>Bonne prise du sein</a:t>
            </a:r>
          </a:p>
        </p:txBody>
      </p:sp>
      <p:sp>
        <p:nvSpPr>
          <p:cNvPr id="43013" name="Text Box 8">
            <a:extLst>
              <a:ext uri="{FF2B5EF4-FFF2-40B4-BE49-F238E27FC236}">
                <a16:creationId xmlns:a16="http://schemas.microsoft.com/office/drawing/2014/main" id="{FD5AE2BC-8DE7-46A1-AD8D-9DDB8A9292CC}"/>
              </a:ext>
            </a:extLst>
          </p:cNvPr>
          <p:cNvSpPr txBox="1">
            <a:spLocks noChangeArrowheads="1"/>
          </p:cNvSpPr>
          <p:nvPr>
            <p:custDataLst>
              <p:tags r:id="rId3"/>
            </p:custDataLst>
          </p:nvPr>
        </p:nvSpPr>
        <p:spPr bwMode="auto">
          <a:xfrm>
            <a:off x="4876800" y="1385887"/>
            <a:ext cx="3886200" cy="523220"/>
          </a:xfrm>
          <a:prstGeom prst="rect">
            <a:avLst/>
          </a:prstGeom>
          <a:solidFill>
            <a:srgbClr val="F3C10B"/>
          </a:solidFill>
          <a:ln>
            <a:noFill/>
          </a:ln>
          <a:effectLst>
            <a:outerShdw blurRad="38100" dist="50800" dir="5400000" algn="ctr" rotWithShape="0">
              <a:srgbClr val="000000">
                <a:alpha val="4313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algn="ctr">
              <a:spcBef>
                <a:spcPct val="0"/>
              </a:spcBef>
              <a:buFontTx/>
              <a:buNone/>
            </a:pPr>
            <a:r>
              <a:rPr lang="fr-CA" dirty="0">
                <a:solidFill>
                  <a:schemeClr val="tx1"/>
                </a:solidFill>
              </a:rPr>
              <a:t>Mauvaise prise du sein</a:t>
            </a:r>
          </a:p>
        </p:txBody>
      </p:sp>
      <p:pic>
        <p:nvPicPr>
          <p:cNvPr id="43014" name="Picture 6" descr="attachment inside">
            <a:extLst>
              <a:ext uri="{FF2B5EF4-FFF2-40B4-BE49-F238E27FC236}">
                <a16:creationId xmlns:a16="http://schemas.microsoft.com/office/drawing/2014/main" id="{05D07228-D413-4E39-81E2-0FEA17E52269}"/>
              </a:ext>
            </a:extLst>
          </p:cNvPr>
          <p:cNvPicPr>
            <a:picLocks noChangeAspect="1" noChangeArrowheads="1"/>
          </p:cNvPicPr>
          <p:nvPr>
            <p:custDataLst>
              <p:tags r:id="rId4"/>
            </p:custDataLst>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08756" y="1905000"/>
            <a:ext cx="8726487" cy="3766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a:extLst>
              <a:ext uri="{FF2B5EF4-FFF2-40B4-BE49-F238E27FC236}">
                <a16:creationId xmlns:a16="http://schemas.microsoft.com/office/drawing/2014/main" id="{A3EDD57D-9126-A644-A53D-A2F3AE16A22C}"/>
              </a:ext>
            </a:extLst>
          </p:cNvPr>
          <p:cNvSpPr>
            <a:spLocks noGrp="1"/>
          </p:cNvSpPr>
          <p:nvPr>
            <p:ph type="title"/>
            <p:custDataLst>
              <p:tags r:id="rId5"/>
            </p:custDataLst>
          </p:nvPr>
        </p:nvSpPr>
        <p:spPr>
          <a:xfrm>
            <a:off x="417513" y="328613"/>
            <a:ext cx="8116887" cy="814387"/>
          </a:xfrm>
        </p:spPr>
        <p:txBody>
          <a:bodyPr anchor="ctr"/>
          <a:lstStyle/>
          <a:p>
            <a:pPr algn="ctr"/>
            <a:r>
              <a:rPr lang="fr-CA" sz="4000"/>
              <a:t>Que pouvez-vous observer?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316A217B-8B4C-41C8-A012-60E7E10F23B1}"/>
              </a:ext>
            </a:extLst>
          </p:cNvPr>
          <p:cNvPicPr>
            <a:picLocks noChangeAspect="1"/>
          </p:cNvPicPr>
          <p:nvPr>
            <p:custDataLst>
              <p:tags r:id="rId1"/>
            </p:custDataLst>
          </p:nvPr>
        </p:nvPicPr>
        <p:blipFill>
          <a:blip r:embed="rId7" cstate="screen">
            <a:extLst>
              <a:ext uri="{28A0092B-C50C-407E-A947-70E740481C1C}">
                <a14:useLocalDpi xmlns:a14="http://schemas.microsoft.com/office/drawing/2010/main"/>
              </a:ext>
            </a:extLst>
          </a:blip>
          <a:srcRect/>
          <a:stretch>
            <a:fillRect/>
          </a:stretch>
        </p:blipFill>
        <p:spPr bwMode="auto">
          <a:xfrm>
            <a:off x="560078" y="1886570"/>
            <a:ext cx="7893518" cy="3579545"/>
          </a:xfrm>
          <a:prstGeom prst="rect">
            <a:avLst/>
          </a:prstGeom>
          <a:noFill/>
          <a:ln>
            <a:noFill/>
          </a:ln>
          <a:effectLst>
            <a:outerShdw blurRad="381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 Box 7">
            <a:extLst>
              <a:ext uri="{FF2B5EF4-FFF2-40B4-BE49-F238E27FC236}">
                <a16:creationId xmlns:a16="http://schemas.microsoft.com/office/drawing/2014/main" id="{6153AD83-03D3-44C3-8B9A-4084BA596F47}"/>
              </a:ext>
            </a:extLst>
          </p:cNvPr>
          <p:cNvSpPr txBox="1">
            <a:spLocks noChangeArrowheads="1"/>
          </p:cNvSpPr>
          <p:nvPr>
            <p:custDataLst>
              <p:tags r:id="rId2"/>
            </p:custDataLst>
          </p:nvPr>
        </p:nvSpPr>
        <p:spPr bwMode="auto">
          <a:xfrm>
            <a:off x="560078" y="1253175"/>
            <a:ext cx="3783946" cy="519113"/>
          </a:xfrm>
          <a:prstGeom prst="rect">
            <a:avLst/>
          </a:prstGeom>
          <a:solidFill>
            <a:srgbClr val="F3C10B"/>
          </a:solidFill>
          <a:ln>
            <a:noFill/>
          </a:ln>
          <a:effectLst>
            <a:outerShdw blurRad="38100" dist="50800" dir="5400000" algn="ctr" rotWithShape="0">
              <a:srgbClr val="000000">
                <a:alpha val="4313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algn="ctr">
              <a:spcBef>
                <a:spcPct val="0"/>
              </a:spcBef>
              <a:buFontTx/>
              <a:buNone/>
            </a:pPr>
            <a:r>
              <a:rPr lang="fr-CA" dirty="0">
                <a:solidFill>
                  <a:schemeClr val="tx1"/>
                </a:solidFill>
              </a:rPr>
              <a:t>Bonne prise du sein</a:t>
            </a:r>
          </a:p>
        </p:txBody>
      </p:sp>
      <p:sp>
        <p:nvSpPr>
          <p:cNvPr id="45062" name="Text Box 8">
            <a:extLst>
              <a:ext uri="{FF2B5EF4-FFF2-40B4-BE49-F238E27FC236}">
                <a16:creationId xmlns:a16="http://schemas.microsoft.com/office/drawing/2014/main" id="{AA4440E2-AFBD-4D63-BD37-1FB06DB783F9}"/>
              </a:ext>
            </a:extLst>
          </p:cNvPr>
          <p:cNvSpPr txBox="1">
            <a:spLocks noChangeArrowheads="1"/>
          </p:cNvSpPr>
          <p:nvPr>
            <p:custDataLst>
              <p:tags r:id="rId3"/>
            </p:custDataLst>
          </p:nvPr>
        </p:nvSpPr>
        <p:spPr bwMode="auto">
          <a:xfrm>
            <a:off x="4414996" y="1253175"/>
            <a:ext cx="4038600" cy="523220"/>
          </a:xfrm>
          <a:prstGeom prst="rect">
            <a:avLst/>
          </a:prstGeom>
          <a:solidFill>
            <a:srgbClr val="F3C10B"/>
          </a:solidFill>
          <a:ln>
            <a:noFill/>
          </a:ln>
          <a:effectLst>
            <a:outerShdw blurRad="38100" dist="50800" dir="5400000" algn="ctr" rotWithShape="0">
              <a:srgbClr val="000000">
                <a:alpha val="4313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algn="ctr">
              <a:spcBef>
                <a:spcPct val="0"/>
              </a:spcBef>
              <a:buFontTx/>
              <a:buNone/>
            </a:pPr>
            <a:r>
              <a:rPr lang="fr-CA" dirty="0">
                <a:solidFill>
                  <a:schemeClr val="tx1"/>
                </a:solidFill>
              </a:rPr>
              <a:t>Mauvaise prise du sein</a:t>
            </a:r>
          </a:p>
        </p:txBody>
      </p:sp>
      <p:sp>
        <p:nvSpPr>
          <p:cNvPr id="2" name="Title 1">
            <a:extLst>
              <a:ext uri="{FF2B5EF4-FFF2-40B4-BE49-F238E27FC236}">
                <a16:creationId xmlns:a16="http://schemas.microsoft.com/office/drawing/2014/main" id="{889AB09D-5565-F046-B781-1D39D0A35141}"/>
              </a:ext>
            </a:extLst>
          </p:cNvPr>
          <p:cNvSpPr>
            <a:spLocks noGrp="1"/>
          </p:cNvSpPr>
          <p:nvPr>
            <p:ph type="title"/>
            <p:custDataLst>
              <p:tags r:id="rId4"/>
            </p:custDataLst>
          </p:nvPr>
        </p:nvSpPr>
        <p:spPr/>
        <p:txBody>
          <a:bodyPr anchor="ctr"/>
          <a:lstStyle/>
          <a:p>
            <a:pPr algn="ctr"/>
            <a:r>
              <a:rPr lang="fr-CA" sz="4000"/>
              <a:t>Que pouvez-vous observer?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9EDFD7C7-4C0B-44D4-A266-6B60FC0A75D8}"/>
              </a:ext>
            </a:extLst>
          </p:cNvPr>
          <p:cNvSpPr>
            <a:spLocks noGrp="1"/>
          </p:cNvSpPr>
          <p:nvPr>
            <p:ph type="title"/>
            <p:custDataLst>
              <p:tags r:id="rId1"/>
            </p:custDataLst>
          </p:nvPr>
        </p:nvSpPr>
        <p:spPr>
          <a:xfrm>
            <a:off x="417513" y="328613"/>
            <a:ext cx="8116887" cy="814387"/>
          </a:xfrm>
        </p:spPr>
        <p:txBody>
          <a:bodyPr/>
          <a:lstStyle/>
          <a:p>
            <a:r>
              <a:rPr lang="fr-CA" dirty="0"/>
              <a:t>Objectifs</a:t>
            </a:r>
          </a:p>
        </p:txBody>
      </p:sp>
      <p:sp>
        <p:nvSpPr>
          <p:cNvPr id="3" name="Content Placeholder 2">
            <a:extLst>
              <a:ext uri="{FF2B5EF4-FFF2-40B4-BE49-F238E27FC236}">
                <a16:creationId xmlns:a16="http://schemas.microsoft.com/office/drawing/2014/main" id="{C0C2FD65-4294-449C-867F-184B8319E812}"/>
              </a:ext>
            </a:extLst>
          </p:cNvPr>
          <p:cNvSpPr>
            <a:spLocks noGrp="1"/>
          </p:cNvSpPr>
          <p:nvPr>
            <p:ph idx="1"/>
            <p:custDataLst>
              <p:tags r:id="rId2"/>
            </p:custDataLst>
          </p:nvPr>
        </p:nvSpPr>
        <p:spPr>
          <a:xfrm>
            <a:off x="533400" y="1447800"/>
            <a:ext cx="8001000" cy="3505200"/>
          </a:xfrm>
        </p:spPr>
        <p:txBody>
          <a:bodyPr/>
          <a:lstStyle/>
          <a:p>
            <a:pPr marL="0" indent="0">
              <a:spcAft>
                <a:spcPts val="1200"/>
              </a:spcAft>
              <a:buNone/>
            </a:pPr>
            <a:r>
              <a:rPr lang="fr-CA" sz="2600"/>
              <a:t>Voici ce que vous apprendrez :</a:t>
            </a:r>
          </a:p>
          <a:p>
            <a:pPr>
              <a:spcAft>
                <a:spcPts val="1200"/>
              </a:spcAft>
              <a:buClr>
                <a:srgbClr val="00549F"/>
              </a:buClr>
            </a:pPr>
            <a:r>
              <a:rPr lang="fr-CA" sz="2600"/>
              <a:t>L’importance de l’allaitement pour une meilleure santé</a:t>
            </a:r>
          </a:p>
          <a:p>
            <a:pPr>
              <a:spcAft>
                <a:spcPts val="1200"/>
              </a:spcAft>
              <a:buClr>
                <a:srgbClr val="00549F"/>
              </a:buClr>
            </a:pPr>
            <a:r>
              <a:rPr lang="fr-CA" sz="2600"/>
              <a:t>Comment bien démarrer l’allaitement</a:t>
            </a:r>
          </a:p>
          <a:p>
            <a:pPr>
              <a:spcAft>
                <a:spcPts val="1200"/>
              </a:spcAft>
              <a:buClr>
                <a:srgbClr val="00549F"/>
              </a:buClr>
            </a:pPr>
            <a:r>
              <a:rPr lang="fr-CA" sz="2600"/>
              <a:t>Des conseils pour faciliter l’allaitement</a:t>
            </a:r>
          </a:p>
          <a:p>
            <a:pPr>
              <a:spcBef>
                <a:spcPts val="0"/>
              </a:spcBef>
              <a:spcAft>
                <a:spcPts val="1200"/>
              </a:spcAft>
              <a:buClr>
                <a:srgbClr val="00549F"/>
              </a:buClr>
            </a:pPr>
            <a:r>
              <a:rPr lang="fr-CA" sz="2600"/>
              <a:t>L’importance du soutien familial et communautaire, et où le trouver</a:t>
            </a:r>
            <a:endParaRPr lang="fr-CA" sz="2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TextBox 2">
            <a:extLst>
              <a:ext uri="{FF2B5EF4-FFF2-40B4-BE49-F238E27FC236}">
                <a16:creationId xmlns:a16="http://schemas.microsoft.com/office/drawing/2014/main" id="{1BF1946F-5D96-4583-A0AF-FA3E6CF3B19F}"/>
              </a:ext>
            </a:extLst>
          </p:cNvPr>
          <p:cNvSpPr txBox="1">
            <a:spLocks noChangeArrowheads="1"/>
          </p:cNvSpPr>
          <p:nvPr>
            <p:custDataLst>
              <p:tags r:id="rId1"/>
            </p:custDataLst>
          </p:nvPr>
        </p:nvSpPr>
        <p:spPr bwMode="auto">
          <a:xfrm>
            <a:off x="228600" y="1524000"/>
            <a:ext cx="4378302" cy="523875"/>
          </a:xfrm>
          <a:prstGeom prst="rect">
            <a:avLst/>
          </a:prstGeom>
          <a:solidFill>
            <a:srgbClr val="F3C10B"/>
          </a:solidFill>
          <a:ln>
            <a:noFill/>
          </a:ln>
          <a:effectLst>
            <a:outerShdw blurRad="38100" dist="50800" dir="5400000" algn="ctr" rotWithShape="0">
              <a:srgbClr val="000000">
                <a:alpha val="4313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algn="ctr">
              <a:spcBef>
                <a:spcPct val="0"/>
              </a:spcBef>
              <a:buFontTx/>
              <a:buNone/>
            </a:pPr>
            <a:r>
              <a:rPr lang="fr-CA" b="1" dirty="0">
                <a:solidFill>
                  <a:schemeClr val="tx1"/>
                </a:solidFill>
              </a:rPr>
              <a:t>Image 1</a:t>
            </a:r>
          </a:p>
        </p:txBody>
      </p:sp>
      <p:sp>
        <p:nvSpPr>
          <p:cNvPr id="47110" name="TextBox 6">
            <a:extLst>
              <a:ext uri="{FF2B5EF4-FFF2-40B4-BE49-F238E27FC236}">
                <a16:creationId xmlns:a16="http://schemas.microsoft.com/office/drawing/2014/main" id="{AA19BCAE-AE41-4846-B163-4F28B17E8A5C}"/>
              </a:ext>
            </a:extLst>
          </p:cNvPr>
          <p:cNvSpPr txBox="1">
            <a:spLocks noChangeArrowheads="1"/>
          </p:cNvSpPr>
          <p:nvPr>
            <p:custDataLst>
              <p:tags r:id="rId2"/>
            </p:custDataLst>
          </p:nvPr>
        </p:nvSpPr>
        <p:spPr bwMode="auto">
          <a:xfrm>
            <a:off x="4800599" y="1519238"/>
            <a:ext cx="4114801" cy="523875"/>
          </a:xfrm>
          <a:prstGeom prst="rect">
            <a:avLst/>
          </a:prstGeom>
          <a:solidFill>
            <a:srgbClr val="F3C10B"/>
          </a:solidFill>
          <a:ln>
            <a:noFill/>
          </a:ln>
          <a:effectLst>
            <a:outerShdw blurRad="38100" dist="50800" dir="5400000" algn="ctr" rotWithShape="0">
              <a:srgbClr val="000000">
                <a:alpha val="4313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algn="ctr">
              <a:spcBef>
                <a:spcPct val="0"/>
              </a:spcBef>
              <a:buFontTx/>
              <a:buNone/>
            </a:pPr>
            <a:r>
              <a:rPr lang="fr-CA" b="1" dirty="0">
                <a:solidFill>
                  <a:schemeClr val="tx1"/>
                </a:solidFill>
              </a:rPr>
              <a:t>Image 2</a:t>
            </a:r>
          </a:p>
        </p:txBody>
      </p:sp>
      <p:sp>
        <p:nvSpPr>
          <p:cNvPr id="9" name="Title 1">
            <a:extLst>
              <a:ext uri="{FF2B5EF4-FFF2-40B4-BE49-F238E27FC236}">
                <a16:creationId xmlns:a16="http://schemas.microsoft.com/office/drawing/2014/main" id="{5523CFA5-7650-D445-A1CF-604F43CF59C7}"/>
              </a:ext>
            </a:extLst>
          </p:cNvPr>
          <p:cNvSpPr>
            <a:spLocks noGrp="1"/>
          </p:cNvSpPr>
          <p:nvPr>
            <p:ph type="title"/>
            <p:custDataLst>
              <p:tags r:id="rId3"/>
            </p:custDataLst>
          </p:nvPr>
        </p:nvSpPr>
        <p:spPr>
          <a:xfrm>
            <a:off x="417513" y="328613"/>
            <a:ext cx="8116887" cy="814387"/>
          </a:xfrm>
        </p:spPr>
        <p:txBody>
          <a:bodyPr anchor="ctr"/>
          <a:lstStyle/>
          <a:p>
            <a:pPr algn="ctr"/>
            <a:r>
              <a:rPr lang="fr-CA" sz="4000"/>
              <a:t>Que pouvez-vous observer?</a:t>
            </a:r>
          </a:p>
        </p:txBody>
      </p:sp>
      <p:pic>
        <p:nvPicPr>
          <p:cNvPr id="7" name="Content Placeholder 7" descr="breastfeeding.jpg">
            <a:extLst>
              <a:ext uri="{FF2B5EF4-FFF2-40B4-BE49-F238E27FC236}">
                <a16:creationId xmlns:a16="http://schemas.microsoft.com/office/drawing/2014/main" id="{EF2922A3-A551-4AA8-902B-50AF3ED28AC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800599" y="2124813"/>
            <a:ext cx="4114801" cy="2930677"/>
          </a:xfrm>
          <a:prstGeom prst="rect">
            <a:avLst/>
          </a:prstGeom>
          <a:noFill/>
          <a:ln>
            <a:noFill/>
          </a:ln>
          <a:effectLst>
            <a:outerShdw blurRad="381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6" descr="good latch.jpg">
            <a:extLst>
              <a:ext uri="{FF2B5EF4-FFF2-40B4-BE49-F238E27FC236}">
                <a16:creationId xmlns:a16="http://schemas.microsoft.com/office/drawing/2014/main" id="{6014C1F4-785D-49E3-8CF8-4FF546FBB539}"/>
              </a:ext>
            </a:extLst>
          </p:cNvPr>
          <p:cNvPicPr>
            <a:picLocks noGrp="1" noChangeAspect="1" noChangeArrowheads="1"/>
          </p:cNvPicPr>
          <p:nvPr>
            <p:ph sz="half" idx="2"/>
          </p:nvPr>
        </p:nvPicPr>
        <p:blipFill>
          <a:blip r:embed="rId7">
            <a:extLst>
              <a:ext uri="{28A0092B-C50C-407E-A947-70E740481C1C}">
                <a14:useLocalDpi xmlns:a14="http://schemas.microsoft.com/office/drawing/2010/main"/>
              </a:ext>
            </a:extLst>
          </a:blip>
          <a:srcRect/>
          <a:stretch>
            <a:fillRect/>
          </a:stretch>
        </p:blipFill>
        <p:spPr>
          <a:xfrm>
            <a:off x="228600" y="2124813"/>
            <a:ext cx="4378302" cy="2930678"/>
          </a:xfrm>
          <a:effectLst>
            <a:outerShdw blurRad="38100" dist="50800" dir="5400000" algn="ctr" rotWithShape="0">
              <a:srgbClr val="000000">
                <a:alpha val="43137"/>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TextBox 2">
            <a:extLst>
              <a:ext uri="{FF2B5EF4-FFF2-40B4-BE49-F238E27FC236}">
                <a16:creationId xmlns:a16="http://schemas.microsoft.com/office/drawing/2014/main" id="{6965DFA8-7E02-4C90-AF03-8C2A0E532EAF}"/>
              </a:ext>
            </a:extLst>
          </p:cNvPr>
          <p:cNvSpPr txBox="1">
            <a:spLocks noChangeArrowheads="1"/>
          </p:cNvSpPr>
          <p:nvPr>
            <p:custDataLst>
              <p:tags r:id="rId1"/>
            </p:custDataLst>
          </p:nvPr>
        </p:nvSpPr>
        <p:spPr bwMode="auto">
          <a:xfrm>
            <a:off x="417513" y="1262061"/>
            <a:ext cx="3926388" cy="523875"/>
          </a:xfrm>
          <a:prstGeom prst="rect">
            <a:avLst/>
          </a:prstGeom>
          <a:solidFill>
            <a:srgbClr val="F3C10B"/>
          </a:solidFill>
          <a:ln>
            <a:noFill/>
          </a:ln>
          <a:effectLst>
            <a:outerShdw blurRad="38100" dist="50800" dir="5400000" algn="ctr" rotWithShape="0">
              <a:srgbClr val="000000">
                <a:alpha val="4313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algn="ctr">
              <a:spcBef>
                <a:spcPct val="0"/>
              </a:spcBef>
              <a:buFontTx/>
              <a:buNone/>
            </a:pPr>
            <a:r>
              <a:rPr lang="fr-CA" b="1" dirty="0">
                <a:solidFill>
                  <a:schemeClr val="tx1"/>
                </a:solidFill>
              </a:rPr>
              <a:t>Image 1</a:t>
            </a:r>
          </a:p>
        </p:txBody>
      </p:sp>
      <p:sp>
        <p:nvSpPr>
          <p:cNvPr id="49158" name="TextBox 6">
            <a:extLst>
              <a:ext uri="{FF2B5EF4-FFF2-40B4-BE49-F238E27FC236}">
                <a16:creationId xmlns:a16="http://schemas.microsoft.com/office/drawing/2014/main" id="{CD1083B9-67CE-4B43-A2DF-AC8F718E50F1}"/>
              </a:ext>
            </a:extLst>
          </p:cNvPr>
          <p:cNvSpPr txBox="1">
            <a:spLocks noChangeArrowheads="1"/>
          </p:cNvSpPr>
          <p:nvPr>
            <p:custDataLst>
              <p:tags r:id="rId2"/>
            </p:custDataLst>
          </p:nvPr>
        </p:nvSpPr>
        <p:spPr bwMode="auto">
          <a:xfrm>
            <a:off x="4721161" y="1262062"/>
            <a:ext cx="3813239" cy="523875"/>
          </a:xfrm>
          <a:prstGeom prst="rect">
            <a:avLst/>
          </a:prstGeom>
          <a:solidFill>
            <a:srgbClr val="F3C10B"/>
          </a:solidFill>
          <a:ln>
            <a:noFill/>
          </a:ln>
          <a:effectLst>
            <a:outerShdw blurRad="38100" dist="50800" dir="5400000" algn="ctr" rotWithShape="0">
              <a:srgbClr val="000000">
                <a:alpha val="4313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algn="ctr">
              <a:spcBef>
                <a:spcPct val="0"/>
              </a:spcBef>
              <a:buFontTx/>
              <a:buNone/>
            </a:pPr>
            <a:r>
              <a:rPr lang="fr-CA" b="1" dirty="0">
                <a:solidFill>
                  <a:schemeClr val="tx1"/>
                </a:solidFill>
              </a:rPr>
              <a:t>Image 2</a:t>
            </a:r>
          </a:p>
        </p:txBody>
      </p:sp>
      <p:sp>
        <p:nvSpPr>
          <p:cNvPr id="9" name="Title 1">
            <a:extLst>
              <a:ext uri="{FF2B5EF4-FFF2-40B4-BE49-F238E27FC236}">
                <a16:creationId xmlns:a16="http://schemas.microsoft.com/office/drawing/2014/main" id="{6FD07F12-F1C0-1C4F-9C66-E02C4F7ADC4D}"/>
              </a:ext>
            </a:extLst>
          </p:cNvPr>
          <p:cNvSpPr>
            <a:spLocks noGrp="1"/>
          </p:cNvSpPr>
          <p:nvPr>
            <p:ph type="title"/>
            <p:custDataLst>
              <p:tags r:id="rId3"/>
            </p:custDataLst>
          </p:nvPr>
        </p:nvSpPr>
        <p:spPr>
          <a:xfrm>
            <a:off x="417513" y="328613"/>
            <a:ext cx="8116887" cy="814387"/>
          </a:xfrm>
        </p:spPr>
        <p:txBody>
          <a:bodyPr anchor="ctr"/>
          <a:lstStyle/>
          <a:p>
            <a:pPr algn="ctr"/>
            <a:r>
              <a:rPr lang="fr-CA" sz="4000" dirty="0"/>
              <a:t>Que pouvez-vous observer?</a:t>
            </a:r>
          </a:p>
        </p:txBody>
      </p:sp>
      <p:pic>
        <p:nvPicPr>
          <p:cNvPr id="7" name="Picture 8">
            <a:extLst>
              <a:ext uri="{FF2B5EF4-FFF2-40B4-BE49-F238E27FC236}">
                <a16:creationId xmlns:a16="http://schemas.microsoft.com/office/drawing/2014/main" id="{EB1790DA-65EE-4F01-9CA8-82DF2B4C025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47993" y="1904999"/>
            <a:ext cx="3895908" cy="3324226"/>
          </a:xfrm>
          <a:prstGeom prst="rect">
            <a:avLst/>
          </a:prstGeom>
          <a:noFill/>
          <a:ln>
            <a:noFill/>
          </a:ln>
          <a:effectLst>
            <a:outerShdw blurRad="381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37A7A0F9-B56E-476D-BF58-E3E5BF00C0F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721161" y="1904999"/>
            <a:ext cx="3813239" cy="3324226"/>
          </a:xfrm>
          <a:prstGeom prst="rect">
            <a:avLst/>
          </a:prstGeom>
          <a:noFill/>
          <a:ln>
            <a:noFill/>
          </a:ln>
          <a:effectLst>
            <a:outerShdw blurRad="381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F5724E6-EE67-4D94-ADA5-77E95673D6B2}"/>
              </a:ext>
            </a:extLst>
          </p:cNvPr>
          <p:cNvSpPr>
            <a:spLocks noGrp="1"/>
          </p:cNvSpPr>
          <p:nvPr>
            <p:ph type="title"/>
            <p:custDataLst>
              <p:tags r:id="rId1"/>
            </p:custDataLst>
          </p:nvPr>
        </p:nvSpPr>
        <p:spPr>
          <a:xfrm>
            <a:off x="569913" y="328613"/>
            <a:ext cx="8116887" cy="814387"/>
          </a:xfrm>
        </p:spPr>
        <p:txBody>
          <a:bodyPr/>
          <a:lstStyle/>
          <a:p>
            <a:pPr algn="ctr"/>
            <a:r>
              <a:rPr lang="fr-CA" sz="4000"/>
              <a:t>Pour bien démarrer l’allaitement</a:t>
            </a:r>
            <a:endParaRPr lang="fr-CA" sz="4000" dirty="0"/>
          </a:p>
        </p:txBody>
      </p:sp>
      <p:pic>
        <p:nvPicPr>
          <p:cNvPr id="5" name="Picture 4">
            <a:extLst>
              <a:ext uri="{FF2B5EF4-FFF2-40B4-BE49-F238E27FC236}">
                <a16:creationId xmlns:a16="http://schemas.microsoft.com/office/drawing/2014/main" id="{515281A6-17A2-4538-ADD3-FA442D9E2C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68081">
            <a:off x="520781" y="2243145"/>
            <a:ext cx="4111227" cy="2742959"/>
          </a:xfrm>
          <a:prstGeom prst="rect">
            <a:avLst/>
          </a:prstGeom>
          <a:effectLst>
            <a:outerShdw blurRad="38100" dist="50800" dir="5400000" algn="ctr" rotWithShape="0">
              <a:srgbClr val="000000">
                <a:alpha val="43137"/>
              </a:srgbClr>
            </a:outerShdw>
          </a:effectLst>
        </p:spPr>
      </p:pic>
      <p:pic>
        <p:nvPicPr>
          <p:cNvPr id="9" name="Picture 8">
            <a:extLst>
              <a:ext uri="{FF2B5EF4-FFF2-40B4-BE49-F238E27FC236}">
                <a16:creationId xmlns:a16="http://schemas.microsoft.com/office/drawing/2014/main" id="{C6955222-79B6-4B96-B873-3EAEF9A683C0}"/>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893709" y="1341056"/>
            <a:ext cx="3352800" cy="4040555"/>
          </a:xfrm>
          <a:prstGeom prst="rect">
            <a:avLst/>
          </a:prstGeom>
          <a:effectLst>
            <a:outerShdw blurRad="38100" dist="50800" dir="5400000" algn="ctr" rotWithShape="0">
              <a:srgbClr val="000000">
                <a:alpha val="43137"/>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60198-04BA-4B0E-B66E-60C9F21F74CC}"/>
              </a:ext>
            </a:extLst>
          </p:cNvPr>
          <p:cNvSpPr>
            <a:spLocks noGrp="1"/>
          </p:cNvSpPr>
          <p:nvPr>
            <p:ph type="title"/>
          </p:nvPr>
        </p:nvSpPr>
        <p:spPr>
          <a:xfrm>
            <a:off x="970756" y="990600"/>
            <a:ext cx="7202487" cy="823911"/>
          </a:xfrm>
        </p:spPr>
        <p:txBody>
          <a:bodyPr anchor="ctr"/>
          <a:lstStyle/>
          <a:p>
            <a:pPr algn="ctr">
              <a:defRPr/>
            </a:pPr>
            <a:r>
              <a:rPr lang="en-CA" dirty="0"/>
              <a:t>Travail et accouchement</a:t>
            </a:r>
          </a:p>
        </p:txBody>
      </p:sp>
      <p:pic>
        <p:nvPicPr>
          <p:cNvPr id="6" name="Picture 5">
            <a:extLst>
              <a:ext uri="{FF2B5EF4-FFF2-40B4-BE49-F238E27FC236}">
                <a16:creationId xmlns:a16="http://schemas.microsoft.com/office/drawing/2014/main" id="{49E3B554-C937-443E-BD72-919AC98A430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6756"/>
          <a:stretch/>
        </p:blipFill>
        <p:spPr>
          <a:xfrm>
            <a:off x="4419600" y="2438400"/>
            <a:ext cx="4379126" cy="2770858"/>
          </a:xfrm>
          <a:prstGeom prst="rect">
            <a:avLst/>
          </a:prstGeom>
          <a:effectLst>
            <a:outerShdw blurRad="38100" dist="50800" dir="5400000" algn="ctr" rotWithShape="0">
              <a:srgbClr val="000000">
                <a:alpha val="43137"/>
              </a:srgbClr>
            </a:outerShdw>
          </a:effectLst>
        </p:spPr>
      </p:pic>
      <p:pic>
        <p:nvPicPr>
          <p:cNvPr id="8" name="Picture 7">
            <a:extLst>
              <a:ext uri="{FF2B5EF4-FFF2-40B4-BE49-F238E27FC236}">
                <a16:creationId xmlns:a16="http://schemas.microsoft.com/office/drawing/2014/main" id="{65BEAC56-3971-4FD5-85EB-454C1C18E52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4674"/>
          <a:stretch/>
        </p:blipFill>
        <p:spPr>
          <a:xfrm>
            <a:off x="327689" y="2438400"/>
            <a:ext cx="3956439" cy="2770858"/>
          </a:xfrm>
          <a:prstGeom prst="rect">
            <a:avLst/>
          </a:prstGeom>
          <a:effectLst>
            <a:outerShdw blurRad="38100" dist="50800" dir="5400000" algn="ctr" rotWithShape="0">
              <a:srgbClr val="000000">
                <a:alpha val="43137"/>
              </a:srgbClr>
            </a:outerShdw>
          </a:effectLst>
        </p:spPr>
      </p:pic>
    </p:spTree>
    <p:extLst>
      <p:ext uri="{BB962C8B-B14F-4D97-AF65-F5344CB8AC3E}">
        <p14:creationId xmlns:p14="http://schemas.microsoft.com/office/powerpoint/2010/main" val="409491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4A2D8-4C7F-45EB-991D-A40F22AEE21F}"/>
              </a:ext>
            </a:extLst>
          </p:cNvPr>
          <p:cNvSpPr>
            <a:spLocks noGrp="1"/>
          </p:cNvSpPr>
          <p:nvPr>
            <p:ph type="title"/>
          </p:nvPr>
        </p:nvSpPr>
        <p:spPr>
          <a:xfrm>
            <a:off x="243840" y="1678442"/>
            <a:ext cx="3841044" cy="533400"/>
          </a:xfrm>
          <a:solidFill>
            <a:srgbClr val="F3C10B"/>
          </a:solidFill>
          <a:effectLst>
            <a:outerShdw blurRad="38100" dist="50800" dir="5400000" algn="ctr" rotWithShape="0">
              <a:srgbClr val="000000">
                <a:alpha val="43137"/>
              </a:srgbClr>
            </a:outerShdw>
          </a:effectLst>
        </p:spPr>
        <p:txBody>
          <a:bodyPr/>
          <a:lstStyle/>
          <a:p>
            <a:pPr algn="ctr">
              <a:defRPr/>
            </a:pPr>
            <a:r>
              <a:rPr lang="en-CA" sz="2800" dirty="0">
                <a:solidFill>
                  <a:schemeClr val="tx1"/>
                </a:solidFill>
              </a:rPr>
              <a:t>Le </a:t>
            </a:r>
            <a:r>
              <a:rPr lang="en-CA" sz="2800" dirty="0" err="1">
                <a:solidFill>
                  <a:schemeClr val="tx1"/>
                </a:solidFill>
              </a:rPr>
              <a:t>peau</a:t>
            </a:r>
            <a:r>
              <a:rPr lang="en-CA" sz="2800" dirty="0">
                <a:solidFill>
                  <a:schemeClr val="tx1"/>
                </a:solidFill>
              </a:rPr>
              <a:t> à </a:t>
            </a:r>
            <a:r>
              <a:rPr lang="en-CA" sz="2800" dirty="0" err="1">
                <a:solidFill>
                  <a:schemeClr val="tx1"/>
                </a:solidFill>
              </a:rPr>
              <a:t>peau</a:t>
            </a:r>
            <a:endParaRPr lang="en-CA" sz="2400" dirty="0">
              <a:solidFill>
                <a:schemeClr val="tx1"/>
              </a:solidFill>
            </a:endParaRPr>
          </a:p>
        </p:txBody>
      </p:sp>
      <p:pic>
        <p:nvPicPr>
          <p:cNvPr id="53255" name="Picture 3">
            <a:extLst>
              <a:ext uri="{FF2B5EF4-FFF2-40B4-BE49-F238E27FC236}">
                <a16:creationId xmlns:a16="http://schemas.microsoft.com/office/drawing/2014/main" id="{39878596-05EF-4819-AE05-B2899BDD77F5}"/>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3000"/>
                    </a14:imgEffect>
                  </a14:imgLayer>
                </a14:imgProps>
              </a:ext>
              <a:ext uri="{28A0092B-C50C-407E-A947-70E740481C1C}">
                <a14:useLocalDpi xmlns:a14="http://schemas.microsoft.com/office/drawing/2010/main"/>
              </a:ext>
            </a:extLst>
          </a:blip>
          <a:srcRect/>
          <a:stretch>
            <a:fillRect/>
          </a:stretch>
        </p:blipFill>
        <p:spPr bwMode="auto">
          <a:xfrm>
            <a:off x="243840" y="2362200"/>
            <a:ext cx="3841044" cy="2439051"/>
          </a:xfrm>
          <a:prstGeom prst="rect">
            <a:avLst/>
          </a:prstGeom>
          <a:noFill/>
          <a:ln>
            <a:noFill/>
          </a:ln>
          <a:effectLst>
            <a:outerShdw blurRad="381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4">
            <a:extLst>
              <a:ext uri="{FF2B5EF4-FFF2-40B4-BE49-F238E27FC236}">
                <a16:creationId xmlns:a16="http://schemas.microsoft.com/office/drawing/2014/main" id="{85C92760-9B14-4470-B30C-20C339C2A7C2}"/>
              </a:ext>
            </a:extLst>
          </p:cNvPr>
          <p:cNvSpPr txBox="1">
            <a:spLocks noChangeArrowheads="1"/>
          </p:cNvSpPr>
          <p:nvPr/>
        </p:nvSpPr>
        <p:spPr bwMode="auto">
          <a:xfrm>
            <a:off x="0" y="190851"/>
            <a:ext cx="914399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4000" b="1" i="0" u="none" strike="noStrike" kern="0" cap="none" spc="0" normalizeH="0" baseline="0" noProof="0" dirty="0" err="1">
                <a:ln>
                  <a:noFill/>
                </a:ln>
                <a:solidFill>
                  <a:srgbClr val="00549F"/>
                </a:solidFill>
                <a:effectLst/>
                <a:uLnTx/>
                <a:uFillTx/>
                <a:latin typeface="Arial"/>
                <a:cs typeface="+mj-cs"/>
              </a:rPr>
              <a:t>Pratiques</a:t>
            </a:r>
            <a:r>
              <a:rPr kumimoji="0" lang="en-CA" sz="4000" b="1" i="0" u="none" strike="noStrike" kern="0" cap="none" spc="0" normalizeH="0" baseline="0" noProof="0" dirty="0">
                <a:ln>
                  <a:noFill/>
                </a:ln>
                <a:solidFill>
                  <a:srgbClr val="00549F"/>
                </a:solidFill>
                <a:effectLst/>
                <a:uLnTx/>
                <a:uFillTx/>
                <a:latin typeface="Arial"/>
                <a:cs typeface="+mj-cs"/>
              </a:rPr>
              <a:t> qui </a:t>
            </a:r>
            <a:r>
              <a:rPr kumimoji="0" lang="en-CA" sz="4000" b="1" i="1" u="none" strike="noStrike" kern="0" cap="none" spc="0" normalizeH="0" baseline="0" noProof="0" dirty="0">
                <a:ln>
                  <a:noFill/>
                </a:ln>
                <a:solidFill>
                  <a:srgbClr val="00549F"/>
                </a:solidFill>
                <a:effectLst/>
                <a:uLnTx/>
                <a:uFillTx/>
                <a:latin typeface="Arial"/>
                <a:cs typeface="+mj-cs"/>
              </a:rPr>
              <a:t>AIDENT</a:t>
            </a:r>
            <a:r>
              <a:rPr kumimoji="0" lang="en-CA" sz="4000" b="1" i="0" u="none" strike="noStrike" kern="0" cap="none" spc="0" normalizeH="0" baseline="0" noProof="0" dirty="0">
                <a:ln>
                  <a:noFill/>
                </a:ln>
                <a:solidFill>
                  <a:srgbClr val="00549F"/>
                </a:solidFill>
                <a:effectLst/>
                <a:uLnTx/>
                <a:uFillTx/>
                <a:latin typeface="Arial"/>
                <a:cs typeface="+mj-cs"/>
              </a:rPr>
              <a:t> à </a:t>
            </a:r>
            <a:r>
              <a:rPr kumimoji="0" lang="en-CA" sz="4000" b="1" i="0" u="none" strike="noStrike" kern="0" cap="none" spc="0" normalizeH="0" baseline="0" noProof="0" dirty="0" err="1">
                <a:ln>
                  <a:noFill/>
                </a:ln>
                <a:solidFill>
                  <a:srgbClr val="00549F"/>
                </a:solidFill>
                <a:effectLst/>
                <a:uLnTx/>
                <a:uFillTx/>
                <a:latin typeface="Arial"/>
                <a:cs typeface="+mj-cs"/>
              </a:rPr>
              <a:t>l’allaitement</a:t>
            </a:r>
            <a:endParaRPr kumimoji="0" lang="en-CA" sz="4000" b="1" i="0" u="none" strike="noStrike" kern="0" cap="none" spc="0" normalizeH="0" baseline="0" noProof="0" dirty="0">
              <a:ln>
                <a:noFill/>
              </a:ln>
              <a:solidFill>
                <a:srgbClr val="00549F"/>
              </a:solidFill>
              <a:effectLst/>
              <a:uLnTx/>
              <a:uFillTx/>
              <a:latin typeface="Arial"/>
              <a:cs typeface="+mj-cs"/>
            </a:endParaRPr>
          </a:p>
        </p:txBody>
      </p:sp>
      <p:sp>
        <p:nvSpPr>
          <p:cNvPr id="3" name="Rectangle 2">
            <a:extLst>
              <a:ext uri="{FF2B5EF4-FFF2-40B4-BE49-F238E27FC236}">
                <a16:creationId xmlns:a16="http://schemas.microsoft.com/office/drawing/2014/main" id="{4813CD60-A26C-984D-83FB-960C50F0804C}"/>
              </a:ext>
            </a:extLst>
          </p:cNvPr>
          <p:cNvSpPr/>
          <p:nvPr/>
        </p:nvSpPr>
        <p:spPr>
          <a:xfrm>
            <a:off x="4329332" y="1137773"/>
            <a:ext cx="4601308" cy="458587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Vous</a:t>
            </a:r>
            <a:r>
              <a:rPr kumimoji="0" lang="en-US" sz="2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aide à  :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endParaRPr>
          </a:p>
          <a:p>
            <a:pPr marL="342900" marR="0" lvl="0" indent="-342900" defTabSz="914400" rtl="0" eaLnBrk="0" fontAlgn="base" latinLnBrk="0" hangingPunct="0">
              <a:lnSpc>
                <a:spcPct val="100000"/>
              </a:lnSpc>
              <a:spcBef>
                <a:spcPts val="0"/>
              </a:spcBef>
              <a:spcAft>
                <a:spcPts val="1200"/>
              </a:spcAft>
              <a:buClr>
                <a:srgbClr val="00549F"/>
              </a:buClr>
              <a:buSzTx/>
              <a:buFont typeface="Arial" panose="020B0604020202020204" pitchFamily="34" charset="0"/>
              <a:buChar char="•"/>
              <a:tabLst/>
              <a:defRPr/>
            </a:pPr>
            <a:r>
              <a:rPr kumimoji="0" lang="en-US" sz="22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Créer</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un lien </a:t>
            </a:r>
            <a:r>
              <a:rPr kumimoji="0" lang="en-US" sz="22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d’attachement</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avec </a:t>
            </a:r>
            <a:r>
              <a:rPr kumimoji="0" lang="en-US" sz="22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votre</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a:t>
            </a:r>
            <a:r>
              <a:rPr kumimoji="0" lang="en-US" sz="22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bébé</a:t>
            </a: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endParaRPr>
          </a:p>
          <a:p>
            <a:pPr marL="342900" marR="0" lvl="0" indent="-342900" defTabSz="914400" rtl="0" eaLnBrk="0" fontAlgn="base" latinLnBrk="0" hangingPunct="0">
              <a:lnSpc>
                <a:spcPct val="100000"/>
              </a:lnSpc>
              <a:spcBef>
                <a:spcPts val="0"/>
              </a:spcBef>
              <a:spcAft>
                <a:spcPts val="1200"/>
              </a:spcAft>
              <a:buClr>
                <a:srgbClr val="00549F"/>
              </a:buClr>
              <a:buSzTx/>
              <a:buFont typeface="Arial" panose="020B0604020202020204" pitchFamily="34" charset="0"/>
              <a:buChar char="•"/>
              <a:tabLst/>
              <a:defRPr/>
            </a:pPr>
            <a:r>
              <a:rPr kumimoji="0" lang="en-US" sz="22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Être</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plus </a:t>
            </a:r>
            <a:r>
              <a:rPr kumimoji="0" lang="en-US" sz="22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confiante</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et </a:t>
            </a:r>
            <a:r>
              <a:rPr kumimoji="0" lang="en-US" sz="22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détendue</a:t>
            </a: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endParaRPr>
          </a:p>
          <a:p>
            <a:pPr marL="342900" marR="0" lvl="0" indent="-342900" defTabSz="914400" rtl="0" eaLnBrk="0" fontAlgn="base" latinLnBrk="0" hangingPunct="0">
              <a:lnSpc>
                <a:spcPct val="100000"/>
              </a:lnSpc>
              <a:spcBef>
                <a:spcPts val="0"/>
              </a:spcBef>
              <a:spcAft>
                <a:spcPts val="1200"/>
              </a:spcAft>
              <a:buClr>
                <a:srgbClr val="00549F"/>
              </a:buClr>
              <a:buSzTx/>
              <a:buFont typeface="Arial" panose="020B0604020202020204" pitchFamily="34" charset="0"/>
              <a:buChar char="•"/>
              <a:tabLst/>
              <a:defRPr/>
            </a:pPr>
            <a:r>
              <a:rPr kumimoji="0" lang="en-US" sz="22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Mieux</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a:t>
            </a:r>
            <a:r>
              <a:rPr kumimoji="0" lang="en-US" sz="22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démarrer</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a:t>
            </a:r>
            <a:r>
              <a:rPr kumimoji="0" lang="en-US" sz="22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l’allaitement</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et </a:t>
            </a:r>
            <a:r>
              <a:rPr kumimoji="0" lang="en-US" sz="22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améliorer</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la production de lait</a:t>
            </a:r>
          </a:p>
          <a:p>
            <a:pPr marL="342900" marR="0" lvl="0" indent="-342900" defTabSz="914400" rtl="0" eaLnBrk="0" fontAlgn="base" latinLnBrk="0" hangingPunct="0">
              <a:lnSpc>
                <a:spcPct val="100000"/>
              </a:lnSpc>
              <a:spcBef>
                <a:spcPts val="0"/>
              </a:spcBef>
              <a:spcAft>
                <a:spcPts val="1200"/>
              </a:spcAft>
              <a:buClr>
                <a:srgbClr val="00549F"/>
              </a:buClr>
              <a:buSzTx/>
              <a:buFont typeface="Arial" panose="020B0604020202020204" pitchFamily="34" charset="0"/>
              <a:buChar char="•"/>
              <a:tabLst/>
              <a:defRPr/>
            </a:pPr>
            <a:r>
              <a:rPr kumimoji="0" lang="en-US" sz="22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Reconnaître</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les </a:t>
            </a:r>
            <a:r>
              <a:rPr kumimoji="0" lang="en-US" sz="22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signes</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de </a:t>
            </a:r>
            <a:r>
              <a:rPr kumimoji="0" lang="en-US" sz="22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faim</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de </a:t>
            </a:r>
            <a:r>
              <a:rPr kumimoji="0" lang="en-US" sz="22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votre</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a:t>
            </a:r>
            <a:r>
              <a:rPr kumimoji="0" lang="en-US" sz="22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bébé</a:t>
            </a: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endParaRPr>
          </a:p>
          <a:p>
            <a:pPr marL="342900" marR="0" lvl="0" indent="-342900" defTabSz="914400" rtl="0" eaLnBrk="0" fontAlgn="base" latinLnBrk="0" hangingPunct="0">
              <a:lnSpc>
                <a:spcPct val="100000"/>
              </a:lnSpc>
              <a:spcBef>
                <a:spcPts val="0"/>
              </a:spcBef>
              <a:spcAft>
                <a:spcPts val="1200"/>
              </a:spcAft>
              <a:buClr>
                <a:srgbClr val="00549F"/>
              </a:buClr>
              <a:buSzTx/>
              <a:buFont typeface="Arial" panose="020B0604020202020204" pitchFamily="34" charset="0"/>
              <a:buChar char="•"/>
              <a:tabLst/>
              <a:defRPr/>
            </a:pPr>
            <a:r>
              <a:rPr kumimoji="0" lang="en-US" sz="22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Récupérer</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de la naissance</a:t>
            </a:r>
          </a:p>
          <a:p>
            <a:pPr marL="342900" marR="0" lvl="0" indent="-342900" defTabSz="914400" rtl="0" eaLnBrk="0" fontAlgn="base" latinLnBrk="0" hangingPunct="0">
              <a:lnSpc>
                <a:spcPct val="100000"/>
              </a:lnSpc>
              <a:spcBef>
                <a:spcPts val="0"/>
              </a:spcBef>
              <a:spcAft>
                <a:spcPts val="1200"/>
              </a:spcAft>
              <a:buClr>
                <a:srgbClr val="00549F"/>
              </a:buClr>
              <a:buSzTx/>
              <a:buFont typeface="Arial" panose="020B0604020202020204" pitchFamily="34" charset="0"/>
              <a:buChar char="•"/>
              <a:tabLst/>
              <a:defRPr/>
            </a:pPr>
            <a:r>
              <a:rPr kumimoji="0" lang="en-US" sz="22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Stabiliser</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a:t>
            </a:r>
            <a:r>
              <a:rPr kumimoji="0" lang="en-US" sz="22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vos</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hormones</a:t>
            </a:r>
          </a:p>
        </p:txBody>
      </p:sp>
    </p:spTree>
    <p:extLst>
      <p:ext uri="{BB962C8B-B14F-4D97-AF65-F5344CB8AC3E}">
        <p14:creationId xmlns:p14="http://schemas.microsoft.com/office/powerpoint/2010/main" val="1822911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6">
            <a:extLst>
              <a:ext uri="{FF2B5EF4-FFF2-40B4-BE49-F238E27FC236}">
                <a16:creationId xmlns:a16="http://schemas.microsoft.com/office/drawing/2014/main" id="{BD869EB9-07E0-4350-B30A-6064CD3D2BA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0" b="-889"/>
          <a:stretch/>
        </p:blipFill>
        <p:spPr bwMode="auto">
          <a:xfrm>
            <a:off x="313450" y="1992310"/>
            <a:ext cx="3153796" cy="2588936"/>
          </a:xfrm>
          <a:prstGeom prst="rect">
            <a:avLst/>
          </a:prstGeom>
          <a:noFill/>
          <a:ln>
            <a:noFill/>
          </a:ln>
          <a:effectLst>
            <a:outerShdw blurRad="381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6A4A2D8-4C7F-45EB-991D-A40F22AEE21F}"/>
              </a:ext>
            </a:extLst>
          </p:cNvPr>
          <p:cNvSpPr>
            <a:spLocks noGrp="1"/>
          </p:cNvSpPr>
          <p:nvPr>
            <p:ph type="title"/>
          </p:nvPr>
        </p:nvSpPr>
        <p:spPr>
          <a:xfrm>
            <a:off x="276371" y="1275214"/>
            <a:ext cx="3190875" cy="478631"/>
          </a:xfrm>
          <a:solidFill>
            <a:srgbClr val="F3C10B"/>
          </a:solidFill>
          <a:effectLst>
            <a:outerShdw blurRad="38100" dist="50800" dir="5400000" algn="ctr" rotWithShape="0">
              <a:srgbClr val="000000">
                <a:alpha val="43137"/>
              </a:srgbClr>
            </a:outerShdw>
          </a:effectLst>
        </p:spPr>
        <p:txBody>
          <a:bodyPr/>
          <a:lstStyle/>
          <a:p>
            <a:pPr algn="ctr">
              <a:defRPr/>
            </a:pPr>
            <a:r>
              <a:rPr lang="en-CA" sz="2400">
                <a:solidFill>
                  <a:schemeClr val="tx1"/>
                </a:solidFill>
              </a:rPr>
              <a:t>Le peau à peau</a:t>
            </a:r>
            <a:endParaRPr lang="en-CA" sz="2000" dirty="0">
              <a:solidFill>
                <a:schemeClr val="tx1"/>
              </a:solidFill>
            </a:endParaRPr>
          </a:p>
        </p:txBody>
      </p:sp>
      <p:sp>
        <p:nvSpPr>
          <p:cNvPr id="5" name="Content Placeholder 4">
            <a:extLst>
              <a:ext uri="{FF2B5EF4-FFF2-40B4-BE49-F238E27FC236}">
                <a16:creationId xmlns:a16="http://schemas.microsoft.com/office/drawing/2014/main" id="{7794183C-10DD-449F-B7E5-215DB22B8872}"/>
              </a:ext>
            </a:extLst>
          </p:cNvPr>
          <p:cNvSpPr>
            <a:spLocks noGrp="1"/>
          </p:cNvSpPr>
          <p:nvPr>
            <p:ph sz="half" idx="2"/>
          </p:nvPr>
        </p:nvSpPr>
        <p:spPr>
          <a:xfrm>
            <a:off x="3733799" y="1276287"/>
            <a:ext cx="5257801" cy="4591113"/>
          </a:xfrm>
        </p:spPr>
        <p:txBody>
          <a:bodyPr/>
          <a:lstStyle/>
          <a:p>
            <a:pPr marL="0" indent="0">
              <a:buFontTx/>
              <a:buNone/>
              <a:defRPr/>
            </a:pPr>
            <a:r>
              <a:rPr lang="en-US" sz="2000" b="1" kern="1200">
                <a:solidFill>
                  <a:schemeClr val="tx1"/>
                </a:solidFill>
              </a:rPr>
              <a:t>Aide votre bébé à: </a:t>
            </a:r>
          </a:p>
          <a:p>
            <a:pPr marL="0" indent="0">
              <a:buFontTx/>
              <a:buNone/>
              <a:defRPr/>
            </a:pPr>
            <a:endParaRPr lang="en-US" sz="800" b="1" kern="1200">
              <a:solidFill>
                <a:schemeClr val="tx1"/>
              </a:solidFill>
            </a:endParaRPr>
          </a:p>
          <a:p>
            <a:pPr>
              <a:spcBef>
                <a:spcPts val="0"/>
              </a:spcBef>
              <a:spcAft>
                <a:spcPts val="600"/>
              </a:spcAft>
              <a:buClr>
                <a:srgbClr val="00549F"/>
              </a:buClr>
              <a:defRPr/>
            </a:pPr>
            <a:r>
              <a:rPr lang="en-US" sz="2000" kern="1200">
                <a:solidFill>
                  <a:schemeClr val="tx1"/>
                </a:solidFill>
              </a:rPr>
              <a:t>S’adapter à la vie extérieure</a:t>
            </a:r>
          </a:p>
          <a:p>
            <a:pPr>
              <a:spcBef>
                <a:spcPts val="0"/>
              </a:spcBef>
              <a:spcAft>
                <a:spcPts val="600"/>
              </a:spcAft>
              <a:buClr>
                <a:srgbClr val="00549F"/>
              </a:buClr>
              <a:defRPr/>
            </a:pPr>
            <a:r>
              <a:rPr lang="en-US" sz="2000" kern="1200">
                <a:solidFill>
                  <a:schemeClr val="tx1"/>
                </a:solidFill>
              </a:rPr>
              <a:t>Stabiliser sa fréquence cardiaque, sa respiration et son taux de sucre dans le sang</a:t>
            </a:r>
          </a:p>
          <a:p>
            <a:pPr>
              <a:spcBef>
                <a:spcPts val="0"/>
              </a:spcBef>
              <a:spcAft>
                <a:spcPts val="600"/>
              </a:spcAft>
              <a:buClr>
                <a:srgbClr val="00549F"/>
              </a:buClr>
              <a:defRPr/>
            </a:pPr>
            <a:r>
              <a:rPr lang="en-US" sz="2000" kern="1200">
                <a:solidFill>
                  <a:schemeClr val="tx1"/>
                </a:solidFill>
              </a:rPr>
              <a:t>Se garder au chaud et se sentir en sécurité</a:t>
            </a:r>
          </a:p>
          <a:p>
            <a:pPr>
              <a:spcBef>
                <a:spcPts val="0"/>
              </a:spcBef>
              <a:spcAft>
                <a:spcPts val="600"/>
              </a:spcAft>
              <a:buClr>
                <a:srgbClr val="00549F"/>
              </a:buClr>
              <a:defRPr/>
            </a:pPr>
            <a:r>
              <a:rPr lang="fr-FR" sz="2000">
                <a:solidFill>
                  <a:schemeClr val="tx1"/>
                </a:solidFill>
              </a:rPr>
              <a:t>Développer une protection contre les bactéries nocives</a:t>
            </a:r>
          </a:p>
          <a:p>
            <a:pPr>
              <a:spcBef>
                <a:spcPts val="0"/>
              </a:spcBef>
              <a:spcAft>
                <a:spcPts val="600"/>
              </a:spcAft>
              <a:buClr>
                <a:srgbClr val="00549F"/>
              </a:buClr>
              <a:defRPr/>
            </a:pPr>
            <a:r>
              <a:rPr lang="en-US" sz="2000" kern="1200">
                <a:solidFill>
                  <a:schemeClr val="tx1"/>
                </a:solidFill>
              </a:rPr>
              <a:t>Être calme et à moins pleurer</a:t>
            </a:r>
          </a:p>
          <a:p>
            <a:pPr>
              <a:spcBef>
                <a:spcPts val="0"/>
              </a:spcBef>
              <a:spcAft>
                <a:spcPts val="600"/>
              </a:spcAft>
              <a:buClr>
                <a:srgbClr val="00549F"/>
              </a:buClr>
              <a:defRPr/>
            </a:pPr>
            <a:r>
              <a:rPr lang="en-US" sz="2000" kern="1200">
                <a:solidFill>
                  <a:schemeClr val="tx1"/>
                </a:solidFill>
              </a:rPr>
              <a:t>Contrôler  la douleur</a:t>
            </a:r>
          </a:p>
          <a:p>
            <a:pPr>
              <a:spcBef>
                <a:spcPts val="0"/>
              </a:spcBef>
              <a:spcAft>
                <a:spcPts val="600"/>
              </a:spcAft>
              <a:buClr>
                <a:srgbClr val="00549F"/>
              </a:buClr>
              <a:defRPr/>
            </a:pPr>
            <a:r>
              <a:rPr lang="en-US" sz="2000" kern="1200">
                <a:solidFill>
                  <a:schemeClr val="tx1"/>
                </a:solidFill>
              </a:rPr>
              <a:t>Apprendre à téter naturellement</a:t>
            </a:r>
          </a:p>
          <a:p>
            <a:pPr marL="0" indent="0">
              <a:spcAft>
                <a:spcPts val="1200"/>
              </a:spcAft>
              <a:buNone/>
              <a:defRPr/>
            </a:pPr>
            <a:r>
              <a:rPr lang="en-US" sz="2000" kern="1200">
                <a:solidFill>
                  <a:schemeClr val="tx1"/>
                </a:solidFill>
              </a:rPr>
              <a:t> </a:t>
            </a:r>
          </a:p>
          <a:p>
            <a:pPr>
              <a:defRPr/>
            </a:pPr>
            <a:endParaRPr lang="en-US" sz="1400" dirty="0"/>
          </a:p>
        </p:txBody>
      </p:sp>
      <p:sp>
        <p:nvSpPr>
          <p:cNvPr id="19" name="Rectangle 4">
            <a:extLst>
              <a:ext uri="{FF2B5EF4-FFF2-40B4-BE49-F238E27FC236}">
                <a16:creationId xmlns:a16="http://schemas.microsoft.com/office/drawing/2014/main" id="{85C92760-9B14-4470-B30C-20C339C2A7C2}"/>
              </a:ext>
            </a:extLst>
          </p:cNvPr>
          <p:cNvSpPr txBox="1">
            <a:spLocks noChangeArrowheads="1"/>
          </p:cNvSpPr>
          <p:nvPr/>
        </p:nvSpPr>
        <p:spPr bwMode="auto">
          <a:xfrm>
            <a:off x="0" y="109538"/>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4000" b="1" i="0" u="none" strike="noStrike" kern="0" cap="none" spc="0" normalizeH="0" baseline="0" noProof="0">
                <a:ln>
                  <a:noFill/>
                </a:ln>
                <a:solidFill>
                  <a:srgbClr val="00549F"/>
                </a:solidFill>
                <a:effectLst/>
                <a:uLnTx/>
                <a:uFillTx/>
                <a:latin typeface="Arial"/>
                <a:cs typeface="+mj-cs"/>
              </a:rPr>
              <a:t>P</a:t>
            </a:r>
            <a:r>
              <a:rPr kumimoji="0" lang="en-CA" sz="4000" b="1" i="0" u="none" strike="noStrike" kern="0" cap="none" spc="0" normalizeH="0" baseline="0" noProof="0">
                <a:ln>
                  <a:noFill/>
                </a:ln>
                <a:solidFill>
                  <a:srgbClr val="00549F"/>
                </a:solidFill>
                <a:effectLst/>
                <a:uLnTx/>
                <a:uFillTx/>
                <a:latin typeface="Arial"/>
                <a:cs typeface="+mj-cs"/>
              </a:rPr>
              <a:t>ratiques qui </a:t>
            </a:r>
            <a:r>
              <a:rPr kumimoji="0" lang="en-CA" sz="3600" b="1" i="1" u="none" strike="noStrike" kern="1200" cap="none" spc="0" normalizeH="0" baseline="0" noProof="0">
                <a:ln>
                  <a:noFill/>
                </a:ln>
                <a:solidFill>
                  <a:srgbClr val="00549F"/>
                </a:solidFill>
                <a:effectLst/>
                <a:uLnTx/>
                <a:uFillTx/>
                <a:latin typeface="Arial"/>
                <a:cs typeface="+mj-cs"/>
              </a:rPr>
              <a:t>AIDENT</a:t>
            </a:r>
            <a:r>
              <a:rPr kumimoji="0" lang="en-CA" sz="4000" b="1" i="0" u="none" strike="noStrike" kern="0" cap="none" spc="0" normalizeH="0" baseline="0" noProof="0">
                <a:ln>
                  <a:noFill/>
                </a:ln>
                <a:solidFill>
                  <a:srgbClr val="00549F"/>
                </a:solidFill>
                <a:effectLst/>
                <a:uLnTx/>
                <a:uFillTx/>
                <a:latin typeface="Arial"/>
                <a:cs typeface="+mj-cs"/>
              </a:rPr>
              <a:t> à l’allaitement</a:t>
            </a:r>
            <a:endParaRPr kumimoji="0" lang="en-CA" sz="4000" b="1" i="0" u="none" strike="noStrike" kern="0" cap="none" spc="0" normalizeH="0" baseline="0" noProof="0" dirty="0">
              <a:ln>
                <a:noFill/>
              </a:ln>
              <a:solidFill>
                <a:srgbClr val="00549F"/>
              </a:solidFill>
              <a:effectLst/>
              <a:uLnTx/>
              <a:uFillTx/>
              <a:latin typeface="Arial"/>
              <a:cs typeface="+mj-cs"/>
            </a:endParaRPr>
          </a:p>
        </p:txBody>
      </p:sp>
    </p:spTree>
    <p:extLst>
      <p:ext uri="{BB962C8B-B14F-4D97-AF65-F5344CB8AC3E}">
        <p14:creationId xmlns:p14="http://schemas.microsoft.com/office/powerpoint/2010/main" val="19091478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7EE3A-82FA-4E6B-808C-66C70A439C5D}"/>
              </a:ext>
            </a:extLst>
          </p:cNvPr>
          <p:cNvSpPr>
            <a:spLocks noGrp="1"/>
          </p:cNvSpPr>
          <p:nvPr>
            <p:ph type="title"/>
          </p:nvPr>
        </p:nvSpPr>
        <p:spPr>
          <a:xfrm>
            <a:off x="0" y="497961"/>
            <a:ext cx="9144000" cy="814387"/>
          </a:xfrm>
        </p:spPr>
        <p:txBody>
          <a:bodyPr anchor="ctr"/>
          <a:lstStyle/>
          <a:p>
            <a:pPr>
              <a:defRPr/>
            </a:pPr>
            <a:r>
              <a:rPr lang="en-US" dirty="0" err="1"/>
              <a:t>Pratiquer</a:t>
            </a:r>
            <a:r>
              <a:rPr lang="en-US" dirty="0"/>
              <a:t> le </a:t>
            </a:r>
            <a:r>
              <a:rPr lang="en-US" dirty="0" err="1"/>
              <a:t>peau</a:t>
            </a:r>
            <a:r>
              <a:rPr lang="en-US" dirty="0"/>
              <a:t> à </a:t>
            </a:r>
            <a:r>
              <a:rPr lang="en-US" dirty="0" err="1"/>
              <a:t>peau</a:t>
            </a:r>
            <a:r>
              <a:rPr lang="en-US" dirty="0"/>
              <a:t>                             de </a:t>
            </a:r>
            <a:r>
              <a:rPr lang="en-US" dirty="0" err="1"/>
              <a:t>façon</a:t>
            </a:r>
            <a:r>
              <a:rPr lang="en-US" dirty="0"/>
              <a:t> </a:t>
            </a:r>
            <a:r>
              <a:rPr lang="en-US" dirty="0" err="1"/>
              <a:t>sécuritaire</a:t>
            </a:r>
            <a:endParaRPr lang="en-US" dirty="0"/>
          </a:p>
        </p:txBody>
      </p:sp>
      <p:pic>
        <p:nvPicPr>
          <p:cNvPr id="55300" name="Picture 4">
            <a:extLst>
              <a:ext uri="{FF2B5EF4-FFF2-40B4-BE49-F238E27FC236}">
                <a16:creationId xmlns:a16="http://schemas.microsoft.com/office/drawing/2014/main" id="{D94C8F2A-60B1-4A6F-8174-3315757ADDE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01112" y="3833019"/>
            <a:ext cx="3016590" cy="21177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5">
            <a:extLst>
              <a:ext uri="{FF2B5EF4-FFF2-40B4-BE49-F238E27FC236}">
                <a16:creationId xmlns:a16="http://schemas.microsoft.com/office/drawing/2014/main" id="{718897EC-7E44-4DB6-B95A-540061735A2D}"/>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56778" y="1627110"/>
            <a:ext cx="3171825" cy="21145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5" descr="C:\Users\MariChF2\AppData\Local\Microsoft\Windows\INetCache\IE\CY4IKSRR\Crystal_Clear_action_button_cancel[1].png">
            <a:extLst>
              <a:ext uri="{FF2B5EF4-FFF2-40B4-BE49-F238E27FC236}">
                <a16:creationId xmlns:a16="http://schemas.microsoft.com/office/drawing/2014/main" id="{F1E72307-AC7E-4132-8AEA-F27FC5E987A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25621" y="3909655"/>
            <a:ext cx="655638"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9">
            <a:extLst>
              <a:ext uri="{FF2B5EF4-FFF2-40B4-BE49-F238E27FC236}">
                <a16:creationId xmlns:a16="http://schemas.microsoft.com/office/drawing/2014/main" id="{6FDE2386-A1C7-440B-84F0-14C3028263A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42491" y="3833019"/>
            <a:ext cx="3200400" cy="21177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Picture 5" descr="C:\Users\MariChF2\AppData\Local\Microsoft\Windows\INetCache\IE\CY4IKSRR\Crystal_Clear_action_button_cancel[1].png">
            <a:extLst>
              <a:ext uri="{FF2B5EF4-FFF2-40B4-BE49-F238E27FC236}">
                <a16:creationId xmlns:a16="http://schemas.microsoft.com/office/drawing/2014/main" id="{8EA60FBA-D3A7-4388-864D-B43DCCF08B4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595852" y="3886464"/>
            <a:ext cx="655638"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0687BA75-D931-42B8-AE5F-9AE03D15E859}"/>
              </a:ext>
            </a:extLst>
          </p:cNvPr>
          <p:cNvPicPr>
            <a:picLocks noChangeAspect="1"/>
          </p:cNvPicPr>
          <p:nvPr/>
        </p:nvPicPr>
        <p:blipFill>
          <a:blip r:embed="rId7" cstate="email">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a:ext>
            </a:extLst>
          </a:blip>
          <a:stretch>
            <a:fillRect/>
          </a:stretch>
        </p:blipFill>
        <p:spPr>
          <a:xfrm>
            <a:off x="5178925" y="1588493"/>
            <a:ext cx="2260964" cy="2146379"/>
          </a:xfrm>
          <a:prstGeom prst="rect">
            <a:avLst/>
          </a:prstGeom>
        </p:spPr>
      </p:pic>
      <p:pic>
        <p:nvPicPr>
          <p:cNvPr id="15" name="Picture 2" descr="C:\Users\MariChF2\AppData\Local\Microsoft\Windows\INetCache\IE\CY4IKSRR\Bueno-verde[1].png">
            <a:extLst>
              <a:ext uri="{FF2B5EF4-FFF2-40B4-BE49-F238E27FC236}">
                <a16:creationId xmlns:a16="http://schemas.microsoft.com/office/drawing/2014/main" id="{2555E5FB-D9F3-481E-A0D4-15A084569F4C}"/>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606290" y="1627109"/>
            <a:ext cx="7445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C:\Users\MariChF2\AppData\Local\Microsoft\Windows\INetCache\IE\CY4IKSRR\Bueno-verde[1].png">
            <a:extLst>
              <a:ext uri="{FF2B5EF4-FFF2-40B4-BE49-F238E27FC236}">
                <a16:creationId xmlns:a16="http://schemas.microsoft.com/office/drawing/2014/main" id="{50BD5832-1D34-4221-AB48-A00CA487B01C}"/>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664871" y="1574719"/>
            <a:ext cx="744538" cy="814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000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4">
            <a:extLst>
              <a:ext uri="{FF2B5EF4-FFF2-40B4-BE49-F238E27FC236}">
                <a16:creationId xmlns:a16="http://schemas.microsoft.com/office/drawing/2014/main" id="{C778AF96-716C-47BB-B36E-B69B37213BFF}"/>
              </a:ext>
            </a:extLst>
          </p:cNvPr>
          <p:cNvSpPr>
            <a:spLocks noGrp="1" noChangeArrowheads="1"/>
          </p:cNvSpPr>
          <p:nvPr>
            <p:ph type="title"/>
          </p:nvPr>
        </p:nvSpPr>
        <p:spPr>
          <a:xfrm>
            <a:off x="0" y="328613"/>
            <a:ext cx="9143999" cy="814387"/>
          </a:xfrm>
        </p:spPr>
        <p:txBody>
          <a:bodyPr anchor="ctr"/>
          <a:lstStyle/>
          <a:p>
            <a:pPr eaLnBrk="1" hangingPunct="1">
              <a:defRPr/>
            </a:pPr>
            <a:r>
              <a:rPr lang="en-CA" sz="4000" dirty="0" err="1"/>
              <a:t>Pratiques</a:t>
            </a:r>
            <a:r>
              <a:rPr lang="en-CA" sz="4000" dirty="0"/>
              <a:t> qui </a:t>
            </a:r>
            <a:r>
              <a:rPr lang="en-CA" sz="4000" i="1" dirty="0"/>
              <a:t>AIDENT</a:t>
            </a:r>
            <a:r>
              <a:rPr lang="en-CA" dirty="0"/>
              <a:t> à </a:t>
            </a:r>
            <a:r>
              <a:rPr lang="en-CA" sz="4000" dirty="0" err="1"/>
              <a:t>l’allaitement</a:t>
            </a:r>
            <a:endParaRPr lang="en-CA" sz="4000" dirty="0"/>
          </a:p>
        </p:txBody>
      </p:sp>
      <p:sp>
        <p:nvSpPr>
          <p:cNvPr id="57347" name="Rectangle 5">
            <a:extLst>
              <a:ext uri="{FF2B5EF4-FFF2-40B4-BE49-F238E27FC236}">
                <a16:creationId xmlns:a16="http://schemas.microsoft.com/office/drawing/2014/main" id="{73B2D68F-C707-4D57-92A7-5146C497F9CB}"/>
              </a:ext>
            </a:extLst>
          </p:cNvPr>
          <p:cNvSpPr>
            <a:spLocks noGrp="1" noChangeArrowheads="1"/>
          </p:cNvSpPr>
          <p:nvPr>
            <p:ph idx="1"/>
          </p:nvPr>
        </p:nvSpPr>
        <p:spPr>
          <a:xfrm>
            <a:off x="1447800" y="1278354"/>
            <a:ext cx="6096000" cy="1007645"/>
          </a:xfrm>
          <a:solidFill>
            <a:srgbClr val="F3C10B"/>
          </a:solidFill>
          <a:effectLst>
            <a:outerShdw blurRad="38100" dist="50800" dir="5400000" algn="ctr" rotWithShape="0">
              <a:srgbClr val="000000">
                <a:alpha val="43137"/>
              </a:srgbClr>
            </a:outerShdw>
          </a:effectLst>
        </p:spPr>
        <p:txBody>
          <a:bodyPr anchor="ctr"/>
          <a:lstStyle/>
          <a:p>
            <a:pPr marL="0" indent="0" algn="ctr" eaLnBrk="1" hangingPunct="1">
              <a:buNone/>
            </a:pPr>
            <a:r>
              <a:rPr lang="en-CA" altLang="en-US" b="1" dirty="0" err="1">
                <a:solidFill>
                  <a:schemeClr val="tx1"/>
                </a:solidFill>
              </a:rPr>
              <a:t>Offrir</a:t>
            </a:r>
            <a:r>
              <a:rPr lang="en-CA" altLang="en-US" b="1" dirty="0">
                <a:solidFill>
                  <a:schemeClr val="tx1"/>
                </a:solidFill>
              </a:rPr>
              <a:t> le sein le plus </a:t>
            </a:r>
            <a:r>
              <a:rPr lang="en-CA" altLang="en-US" b="1" dirty="0" err="1">
                <a:solidFill>
                  <a:schemeClr val="tx1"/>
                </a:solidFill>
              </a:rPr>
              <a:t>tôt</a:t>
            </a:r>
            <a:r>
              <a:rPr lang="en-CA" altLang="en-US" b="1" dirty="0">
                <a:solidFill>
                  <a:schemeClr val="tx1"/>
                </a:solidFill>
              </a:rPr>
              <a:t> possible après la naissance</a:t>
            </a:r>
          </a:p>
        </p:txBody>
      </p:sp>
      <p:pic>
        <p:nvPicPr>
          <p:cNvPr id="57348" name="Picture 4" descr="DSC00448.JPG">
            <a:extLst>
              <a:ext uri="{FF2B5EF4-FFF2-40B4-BE49-F238E27FC236}">
                <a16:creationId xmlns:a16="http://schemas.microsoft.com/office/drawing/2014/main" id="{30F6400C-6DA5-43E4-9B5F-68C85D5C205F}"/>
              </a:ext>
            </a:extLst>
          </p:cNvPr>
          <p:cNvPicPr>
            <a:picLocks noChangeAspect="1"/>
          </p:cNvPicPr>
          <p:nvPr/>
        </p:nvPicPr>
        <p:blipFill>
          <a:blip r:embed="rId3" cstate="email">
            <a:extLst>
              <a:ext uri="{BEBA8EAE-BF5A-486C-A8C5-ECC9F3942E4B}">
                <a14:imgProps xmlns:a14="http://schemas.microsoft.com/office/drawing/2010/main">
                  <a14:imgLayer r:embed="rId4">
                    <a14:imgEffect>
                      <a14:saturation sat="96000"/>
                    </a14:imgEffect>
                    <a14:imgEffect>
                      <a14:brightnessContrast bright="12000"/>
                    </a14:imgEffect>
                  </a14:imgLayer>
                </a14:imgProps>
              </a:ext>
              <a:ext uri="{28A0092B-C50C-407E-A947-70E740481C1C}">
                <a14:useLocalDpi xmlns:a14="http://schemas.microsoft.com/office/drawing/2010/main"/>
              </a:ext>
            </a:extLst>
          </a:blip>
          <a:srcRect/>
          <a:stretch>
            <a:fillRect/>
          </a:stretch>
        </p:blipFill>
        <p:spPr bwMode="auto">
          <a:xfrm>
            <a:off x="2407770" y="2438400"/>
            <a:ext cx="4328460" cy="3388728"/>
          </a:xfrm>
          <a:prstGeom prst="rect">
            <a:avLst/>
          </a:prstGeom>
          <a:noFill/>
          <a:ln>
            <a:noFill/>
          </a:ln>
          <a:effectLst>
            <a:outerShdw blurRad="381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TextBox 5">
            <a:extLst>
              <a:ext uri="{FF2B5EF4-FFF2-40B4-BE49-F238E27FC236}">
                <a16:creationId xmlns:a16="http://schemas.microsoft.com/office/drawing/2014/main" id="{D685EFC0-C254-4CA0-9A3F-14057A59C280}"/>
              </a:ext>
            </a:extLst>
          </p:cNvPr>
          <p:cNvSpPr txBox="1">
            <a:spLocks noChangeArrowheads="1"/>
          </p:cNvSpPr>
          <p:nvPr/>
        </p:nvSpPr>
        <p:spPr bwMode="auto">
          <a:xfrm>
            <a:off x="200967" y="1123923"/>
            <a:ext cx="6600093" cy="523220"/>
          </a:xfrm>
          <a:prstGeom prst="rect">
            <a:avLst/>
          </a:prstGeom>
          <a:solidFill>
            <a:srgbClr val="F3C10B"/>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altLang="en-US" sz="2800" b="1" i="0" u="none" strike="noStrike" kern="1200" cap="none" spc="0" normalizeH="0" baseline="0" noProof="0" dirty="0" err="1">
                <a:ln>
                  <a:noFill/>
                </a:ln>
                <a:solidFill>
                  <a:srgbClr val="000000"/>
                </a:solidFill>
                <a:effectLst/>
                <a:uLnTx/>
                <a:uFillTx/>
                <a:latin typeface="Arial"/>
                <a:ea typeface="ヒラギノ角ゴ Pro W3" pitchFamily="48" charset="-128"/>
                <a:cs typeface="+mn-cs"/>
              </a:rPr>
              <a:t>Garder</a:t>
            </a:r>
            <a:r>
              <a:rPr kumimoji="0" lang="en-CA" altLang="en-US" sz="2800" b="1" i="0" u="none" strike="noStrike" kern="1200" cap="none" spc="0" normalizeH="0" baseline="0" noProof="0" dirty="0">
                <a:ln>
                  <a:noFill/>
                </a:ln>
                <a:solidFill>
                  <a:srgbClr val="000000"/>
                </a:solidFill>
                <a:effectLst/>
                <a:uLnTx/>
                <a:uFillTx/>
                <a:latin typeface="Arial"/>
                <a:ea typeface="ヒラギノ角ゴ Pro W3" pitchFamily="48" charset="-128"/>
                <a:cs typeface="+mn-cs"/>
              </a:rPr>
              <a:t> </a:t>
            </a:r>
            <a:r>
              <a:rPr kumimoji="0" lang="en-CA" altLang="en-US" sz="2800" b="1" i="0" u="none" strike="noStrike" kern="1200" cap="none" spc="0" normalizeH="0" baseline="0" noProof="0" dirty="0" err="1">
                <a:ln>
                  <a:noFill/>
                </a:ln>
                <a:solidFill>
                  <a:srgbClr val="000000"/>
                </a:solidFill>
                <a:effectLst/>
                <a:uLnTx/>
                <a:uFillTx/>
                <a:latin typeface="Arial"/>
                <a:ea typeface="ヒラギノ角ゴ Pro W3" pitchFamily="48" charset="-128"/>
                <a:cs typeface="+mn-cs"/>
              </a:rPr>
              <a:t>votre</a:t>
            </a:r>
            <a:r>
              <a:rPr kumimoji="0" lang="en-CA" altLang="en-US" sz="2800" b="1" i="0" u="none" strike="noStrike" kern="1200" cap="none" spc="0" normalizeH="0" baseline="0" noProof="0" dirty="0">
                <a:ln>
                  <a:noFill/>
                </a:ln>
                <a:solidFill>
                  <a:srgbClr val="000000"/>
                </a:solidFill>
                <a:effectLst/>
                <a:uLnTx/>
                <a:uFillTx/>
                <a:latin typeface="Arial"/>
                <a:ea typeface="ヒラギノ角ゴ Pro W3" pitchFamily="48" charset="-128"/>
                <a:cs typeface="+mn-cs"/>
              </a:rPr>
              <a:t> </a:t>
            </a:r>
            <a:r>
              <a:rPr kumimoji="0" lang="en-CA" altLang="en-US" sz="2800" b="1" i="0" u="none" strike="noStrike" kern="1200" cap="none" spc="0" normalizeH="0" baseline="0" noProof="0" dirty="0" err="1">
                <a:ln>
                  <a:noFill/>
                </a:ln>
                <a:solidFill>
                  <a:srgbClr val="000000"/>
                </a:solidFill>
                <a:effectLst/>
                <a:uLnTx/>
                <a:uFillTx/>
                <a:latin typeface="Arial"/>
                <a:ea typeface="ヒラギノ角ゴ Pro W3" pitchFamily="48" charset="-128"/>
                <a:cs typeface="+mn-cs"/>
              </a:rPr>
              <a:t>bébé</a:t>
            </a:r>
            <a:r>
              <a:rPr kumimoji="0" lang="en-CA" altLang="en-US" sz="2800" b="1" i="0" u="none" strike="noStrike" kern="1200" cap="none" spc="0" normalizeH="0" baseline="0" noProof="0" dirty="0">
                <a:ln>
                  <a:noFill/>
                </a:ln>
                <a:solidFill>
                  <a:srgbClr val="000000"/>
                </a:solidFill>
                <a:effectLst/>
                <a:uLnTx/>
                <a:uFillTx/>
                <a:latin typeface="Arial"/>
                <a:ea typeface="ヒラギノ角ゴ Pro W3" pitchFamily="48" charset="-128"/>
                <a:cs typeface="+mn-cs"/>
              </a:rPr>
              <a:t> </a:t>
            </a:r>
            <a:r>
              <a:rPr kumimoji="0" lang="en-CA" altLang="en-US" sz="2800" b="1" i="0" u="none" strike="noStrike" kern="1200" cap="none" spc="0" normalizeH="0" baseline="0" noProof="0" dirty="0" err="1">
                <a:ln>
                  <a:noFill/>
                </a:ln>
                <a:solidFill>
                  <a:srgbClr val="000000"/>
                </a:solidFill>
                <a:effectLst/>
                <a:uLnTx/>
                <a:uFillTx/>
                <a:latin typeface="Arial"/>
                <a:ea typeface="ヒラギノ角ゴ Pro W3" pitchFamily="48" charset="-128"/>
                <a:cs typeface="+mn-cs"/>
              </a:rPr>
              <a:t>près</a:t>
            </a:r>
            <a:r>
              <a:rPr kumimoji="0" lang="en-CA" altLang="en-US" sz="2800" b="1" i="0" u="none" strike="noStrike" kern="1200" cap="none" spc="0" normalizeH="0" baseline="0" noProof="0" dirty="0">
                <a:ln>
                  <a:noFill/>
                </a:ln>
                <a:solidFill>
                  <a:srgbClr val="000000"/>
                </a:solidFill>
                <a:effectLst/>
                <a:uLnTx/>
                <a:uFillTx/>
                <a:latin typeface="Arial"/>
                <a:ea typeface="ヒラギノ角ゴ Pro W3" pitchFamily="48" charset="-128"/>
                <a:cs typeface="+mn-cs"/>
              </a:rPr>
              <a:t> de </a:t>
            </a:r>
            <a:r>
              <a:rPr kumimoji="0" lang="en-CA" altLang="en-US" sz="2800" b="1" i="0" u="none" strike="noStrike" kern="1200" cap="none" spc="0" normalizeH="0" baseline="0" noProof="0" dirty="0" err="1">
                <a:ln>
                  <a:noFill/>
                </a:ln>
                <a:solidFill>
                  <a:srgbClr val="000000"/>
                </a:solidFill>
                <a:effectLst/>
                <a:uLnTx/>
                <a:uFillTx/>
                <a:latin typeface="Arial"/>
                <a:ea typeface="ヒラギノ角ゴ Pro W3" pitchFamily="48" charset="-128"/>
                <a:cs typeface="+mn-cs"/>
              </a:rPr>
              <a:t>vous</a:t>
            </a:r>
            <a:endParaRPr kumimoji="0" lang="en-CA" altLang="en-US" sz="2800" b="1" i="0" u="none" strike="noStrike" kern="1200" cap="none" spc="0" normalizeH="0" baseline="0" noProof="0" dirty="0">
              <a:ln>
                <a:noFill/>
              </a:ln>
              <a:solidFill>
                <a:srgbClr val="000000"/>
              </a:solidFill>
              <a:effectLst/>
              <a:uLnTx/>
              <a:uFillTx/>
              <a:latin typeface="Arial"/>
              <a:ea typeface="ヒラギノ角ゴ Pro W3" pitchFamily="48" charset="-128"/>
              <a:cs typeface="+mn-cs"/>
            </a:endParaRPr>
          </a:p>
        </p:txBody>
      </p:sp>
      <p:sp>
        <p:nvSpPr>
          <p:cNvPr id="9" name="Rectangle 4">
            <a:extLst>
              <a:ext uri="{FF2B5EF4-FFF2-40B4-BE49-F238E27FC236}">
                <a16:creationId xmlns:a16="http://schemas.microsoft.com/office/drawing/2014/main" id="{67A5802E-93C3-E94B-8B93-8411589182D0}"/>
              </a:ext>
            </a:extLst>
          </p:cNvPr>
          <p:cNvSpPr txBox="1">
            <a:spLocks noChangeArrowheads="1"/>
          </p:cNvSpPr>
          <p:nvPr/>
        </p:nvSpPr>
        <p:spPr bwMode="auto">
          <a:xfrm>
            <a:off x="0" y="221409"/>
            <a:ext cx="9143999"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4000" b="1" i="0" u="none" strike="noStrike" kern="0" cap="none" spc="0" normalizeH="0" baseline="0" noProof="0" dirty="0" err="1">
                <a:ln>
                  <a:noFill/>
                </a:ln>
                <a:solidFill>
                  <a:srgbClr val="00549F"/>
                </a:solidFill>
                <a:effectLst/>
                <a:uLnTx/>
                <a:uFillTx/>
                <a:latin typeface="Arial"/>
                <a:cs typeface="+mj-cs"/>
              </a:rPr>
              <a:t>Pratiques</a:t>
            </a:r>
            <a:r>
              <a:rPr kumimoji="0" lang="en-CA" sz="4000" b="1" i="0" u="none" strike="noStrike" kern="0" cap="none" spc="0" normalizeH="0" baseline="0" noProof="0" dirty="0">
                <a:ln>
                  <a:noFill/>
                </a:ln>
                <a:solidFill>
                  <a:srgbClr val="00549F"/>
                </a:solidFill>
                <a:effectLst/>
                <a:uLnTx/>
                <a:uFillTx/>
                <a:latin typeface="Arial"/>
                <a:cs typeface="+mj-cs"/>
              </a:rPr>
              <a:t> qui </a:t>
            </a:r>
            <a:r>
              <a:rPr kumimoji="0" lang="en-CA" sz="4000" b="1" i="1" u="none" strike="noStrike" kern="0" cap="none" spc="0" normalizeH="0" baseline="0" noProof="0" dirty="0">
                <a:ln>
                  <a:noFill/>
                </a:ln>
                <a:solidFill>
                  <a:srgbClr val="00549F"/>
                </a:solidFill>
                <a:effectLst/>
                <a:uLnTx/>
                <a:uFillTx/>
                <a:latin typeface="Arial"/>
                <a:cs typeface="+mj-cs"/>
              </a:rPr>
              <a:t>AIDENT</a:t>
            </a:r>
            <a:r>
              <a:rPr kumimoji="0" lang="en-CA" sz="4000" b="1" i="0" u="none" strike="noStrike" kern="0" cap="none" spc="0" normalizeH="0" baseline="0" noProof="0" dirty="0">
                <a:ln>
                  <a:noFill/>
                </a:ln>
                <a:solidFill>
                  <a:srgbClr val="00549F"/>
                </a:solidFill>
                <a:effectLst/>
                <a:uLnTx/>
                <a:uFillTx/>
                <a:latin typeface="Arial"/>
                <a:cs typeface="+mj-cs"/>
              </a:rPr>
              <a:t> à </a:t>
            </a:r>
            <a:r>
              <a:rPr kumimoji="0" lang="en-CA" sz="4000" b="1" i="0" u="none" strike="noStrike" kern="0" cap="none" spc="0" normalizeH="0" baseline="0" noProof="0" dirty="0" err="1">
                <a:ln>
                  <a:noFill/>
                </a:ln>
                <a:solidFill>
                  <a:srgbClr val="00549F"/>
                </a:solidFill>
                <a:effectLst/>
                <a:uLnTx/>
                <a:uFillTx/>
                <a:latin typeface="Arial"/>
                <a:cs typeface="+mj-cs"/>
              </a:rPr>
              <a:t>l’allaitement</a:t>
            </a:r>
            <a:endParaRPr kumimoji="0" lang="en-CA" sz="4000" b="1" i="0" u="none" strike="noStrike" kern="0" cap="none" spc="0" normalizeH="0" baseline="0" noProof="0" dirty="0">
              <a:ln>
                <a:noFill/>
              </a:ln>
              <a:solidFill>
                <a:srgbClr val="00549F"/>
              </a:solidFill>
              <a:effectLst/>
              <a:uLnTx/>
              <a:uFillTx/>
              <a:latin typeface="Arial"/>
              <a:cs typeface="+mj-cs"/>
            </a:endParaRPr>
          </a:p>
        </p:txBody>
      </p:sp>
      <p:pic>
        <p:nvPicPr>
          <p:cNvPr id="3" name="Picture 2">
            <a:extLst>
              <a:ext uri="{FF2B5EF4-FFF2-40B4-BE49-F238E27FC236}">
                <a16:creationId xmlns:a16="http://schemas.microsoft.com/office/drawing/2014/main" id="{65ED5B93-9CCF-4F95-B82D-8B4C4CDACD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57215" y="2222877"/>
            <a:ext cx="2677545" cy="2464759"/>
          </a:xfrm>
          <a:prstGeom prst="rect">
            <a:avLst/>
          </a:prstGeom>
          <a:effectLst>
            <a:outerShdw blurRad="38100" dist="50800" dir="5400000" algn="ctr" rotWithShape="0">
              <a:srgbClr val="000000">
                <a:alpha val="43137"/>
              </a:srgbClr>
            </a:outerShdw>
          </a:effectLst>
        </p:spPr>
      </p:pic>
      <p:pic>
        <p:nvPicPr>
          <p:cNvPr id="4" name="Picture 3">
            <a:extLst>
              <a:ext uri="{FF2B5EF4-FFF2-40B4-BE49-F238E27FC236}">
                <a16:creationId xmlns:a16="http://schemas.microsoft.com/office/drawing/2014/main" id="{E9A12EB3-A3F0-4ACE-9F5A-D3759BA789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1169" y="2225402"/>
            <a:ext cx="3107637" cy="2072944"/>
          </a:xfrm>
          <a:prstGeom prst="rect">
            <a:avLst/>
          </a:prstGeom>
          <a:effectLst>
            <a:outerShdw blurRad="38100" dist="50800" dir="5400000" algn="ctr" rotWithShape="0">
              <a:srgbClr val="000000">
                <a:alpha val="43137"/>
              </a:srgbClr>
            </a:outerShdw>
          </a:effectLst>
        </p:spPr>
      </p:pic>
      <p:sp>
        <p:nvSpPr>
          <p:cNvPr id="5" name="TextBox 4">
            <a:extLst>
              <a:ext uri="{FF2B5EF4-FFF2-40B4-BE49-F238E27FC236}">
                <a16:creationId xmlns:a16="http://schemas.microsoft.com/office/drawing/2014/main" id="{A8D45AD1-F9ED-4EB1-BB53-680767075944}"/>
              </a:ext>
            </a:extLst>
          </p:cNvPr>
          <p:cNvSpPr txBox="1"/>
          <p:nvPr/>
        </p:nvSpPr>
        <p:spPr>
          <a:xfrm>
            <a:off x="481169" y="1752761"/>
            <a:ext cx="3107636"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CA" sz="2400" b="1" i="0" u="none" strike="noStrike" kern="1200" cap="none" spc="0" normalizeH="0" baseline="0" noProof="0" dirty="0">
                <a:ln>
                  <a:noFill/>
                </a:ln>
                <a:solidFill>
                  <a:srgbClr val="2D2D8A"/>
                </a:solidFill>
                <a:effectLst/>
                <a:uLnTx/>
                <a:uFillTx/>
                <a:latin typeface="Arial" panose="020B0604020202020204" pitchFamily="34" charset="0"/>
                <a:ea typeface="ヒラギノ角ゴ Pro W3" pitchFamily="48" charset="-128"/>
                <a:cs typeface="+mn-cs"/>
              </a:rPr>
              <a:t>24 heures par jour</a:t>
            </a:r>
            <a:endParaRPr kumimoji="0" lang="en-CA" sz="2400" b="1" i="0" u="none" strike="noStrike" kern="1200" cap="none" spc="0" normalizeH="0" baseline="0" noProof="0" dirty="0">
              <a:ln>
                <a:noFill/>
              </a:ln>
              <a:solidFill>
                <a:srgbClr val="2D2D8A"/>
              </a:solidFill>
              <a:effectLst/>
              <a:uLnTx/>
              <a:uFillTx/>
              <a:latin typeface="Arial" panose="020B0604020202020204" pitchFamily="34" charset="0"/>
              <a:ea typeface="ヒラギノ角ゴ Pro W3" pitchFamily="48" charset="-128"/>
              <a:cs typeface="+mn-cs"/>
            </a:endParaRPr>
          </a:p>
        </p:txBody>
      </p:sp>
      <p:sp>
        <p:nvSpPr>
          <p:cNvPr id="11" name="TextBox 10">
            <a:extLst>
              <a:ext uri="{FF2B5EF4-FFF2-40B4-BE49-F238E27FC236}">
                <a16:creationId xmlns:a16="http://schemas.microsoft.com/office/drawing/2014/main" id="{43DC52A5-96B8-461F-AFD0-8FE5C9FEC66F}"/>
              </a:ext>
            </a:extLst>
          </p:cNvPr>
          <p:cNvSpPr txBox="1"/>
          <p:nvPr/>
        </p:nvSpPr>
        <p:spPr>
          <a:xfrm>
            <a:off x="4571999" y="1818187"/>
            <a:ext cx="4458123"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CA" sz="2400" b="1" i="0" u="none" strike="noStrike" kern="1200" cap="none" spc="0" normalizeH="0" baseline="0" noProof="0" dirty="0">
                <a:ln>
                  <a:noFill/>
                </a:ln>
                <a:solidFill>
                  <a:srgbClr val="2D2D8A"/>
                </a:solidFill>
                <a:effectLst/>
                <a:uLnTx/>
                <a:uFillTx/>
                <a:latin typeface="Arial" panose="020B0604020202020204" pitchFamily="34" charset="0"/>
                <a:ea typeface="ヒラギノ角ゴ Pro W3" pitchFamily="48" charset="-128"/>
                <a:cs typeface="+mn-cs"/>
              </a:rPr>
              <a:t>Les 6 premiers mois de vie</a:t>
            </a:r>
            <a:endParaRPr kumimoji="0" lang="en-CA" sz="2400" b="1" i="0" u="none" strike="noStrike" kern="1200" cap="none" spc="0" normalizeH="0" baseline="0" noProof="0" dirty="0">
              <a:ln>
                <a:noFill/>
              </a:ln>
              <a:solidFill>
                <a:srgbClr val="2D2D8A"/>
              </a:solidFill>
              <a:effectLst/>
              <a:uLnTx/>
              <a:uFillTx/>
              <a:latin typeface="Arial" panose="020B0604020202020204" pitchFamily="34" charset="0"/>
              <a:ea typeface="ヒラギノ角ゴ Pro W3" pitchFamily="48" charset="-128"/>
              <a:cs typeface="+mn-cs"/>
            </a:endParaRPr>
          </a:p>
        </p:txBody>
      </p:sp>
      <p:pic>
        <p:nvPicPr>
          <p:cNvPr id="17" name="Picture 16">
            <a:extLst>
              <a:ext uri="{FF2B5EF4-FFF2-40B4-BE49-F238E27FC236}">
                <a16:creationId xmlns:a16="http://schemas.microsoft.com/office/drawing/2014/main" id="{B618A7EF-5F10-4E7D-BB65-9375348D8148}"/>
              </a:ext>
            </a:extLst>
          </p:cNvPr>
          <p:cNvPicPr>
            <a:picLocks noChangeAspect="1"/>
          </p:cNvPicPr>
          <p:nvPr/>
        </p:nvPicPr>
        <p:blipFill>
          <a:blip r:embed="rId5"/>
          <a:stretch>
            <a:fillRect/>
          </a:stretch>
        </p:blipFill>
        <p:spPr>
          <a:xfrm>
            <a:off x="2583705" y="3849436"/>
            <a:ext cx="2993395" cy="2170364"/>
          </a:xfrm>
          <a:prstGeom prst="rect">
            <a:avLst/>
          </a:prstGeom>
          <a:effectLst>
            <a:outerShdw blurRad="38100" dist="50800" dir="5400000" algn="ctr" rotWithShape="0">
              <a:srgbClr val="000000">
                <a:alpha val="43137"/>
              </a:srgbClr>
            </a:outerShdw>
          </a:effectLst>
        </p:spPr>
      </p:pic>
    </p:spTree>
    <p:extLst>
      <p:ext uri="{BB962C8B-B14F-4D97-AF65-F5344CB8AC3E}">
        <p14:creationId xmlns:p14="http://schemas.microsoft.com/office/powerpoint/2010/main" val="31929441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TextBox 4">
            <a:extLst>
              <a:ext uri="{FF2B5EF4-FFF2-40B4-BE49-F238E27FC236}">
                <a16:creationId xmlns:a16="http://schemas.microsoft.com/office/drawing/2014/main" id="{34146DB8-645E-4F85-9C94-39A0D69A644B}"/>
              </a:ext>
            </a:extLst>
          </p:cNvPr>
          <p:cNvSpPr txBox="1">
            <a:spLocks noChangeArrowheads="1"/>
          </p:cNvSpPr>
          <p:nvPr/>
        </p:nvSpPr>
        <p:spPr bwMode="auto">
          <a:xfrm>
            <a:off x="495624" y="1744007"/>
            <a:ext cx="5752776"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457200" indent="-457200">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marL="457200" marR="0" lvl="0" indent="-457200" algn="l" defTabSz="914400" rtl="0" eaLnBrk="0" fontAlgn="base" latinLnBrk="0" hangingPunct="0">
              <a:lnSpc>
                <a:spcPct val="100000"/>
              </a:lnSpc>
              <a:spcBef>
                <a:spcPts val="0"/>
              </a:spcBef>
              <a:spcAft>
                <a:spcPts val="1200"/>
              </a:spcAft>
              <a:buClr>
                <a:srgbClr val="00549F"/>
              </a:buClr>
              <a:buSzTx/>
              <a:buFont typeface="Arial" panose="020B0604020202020204" pitchFamily="34" charset="0"/>
              <a:buChar char="•"/>
              <a:tabLst/>
              <a:defRPr/>
            </a:pP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Allaitez</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souvent</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selon</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les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signes</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de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faim</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de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votre</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bébé</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endParaRPr>
          </a:p>
          <a:p>
            <a:pPr marL="457200" marR="0" lvl="0" indent="-457200" algn="l" defTabSz="914400" rtl="0" eaLnBrk="0" fontAlgn="base" latinLnBrk="0" hangingPunct="0">
              <a:lnSpc>
                <a:spcPct val="100000"/>
              </a:lnSpc>
              <a:spcBef>
                <a:spcPts val="0"/>
              </a:spcBef>
              <a:spcAft>
                <a:spcPts val="1200"/>
              </a:spcAft>
              <a:buClr>
                <a:srgbClr val="00549F"/>
              </a:buClr>
              <a:buSzTx/>
              <a:buFont typeface="Arial" panose="020B0604020202020204" pitchFamily="34" charset="0"/>
              <a:buChar char="•"/>
              <a:tabLst/>
              <a:defRPr/>
            </a:pP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Allaitez</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au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moins</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8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fois</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toutes</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les 24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heures</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y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compris</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la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nuit</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endParaRPr>
          </a:p>
          <a:p>
            <a:pPr marL="457200" marR="0" lvl="0" indent="-457200" algn="l" defTabSz="914400" rtl="0" eaLnBrk="0" fontAlgn="base" latinLnBrk="0" hangingPunct="0">
              <a:lnSpc>
                <a:spcPct val="100000"/>
              </a:lnSpc>
              <a:spcBef>
                <a:spcPts val="0"/>
              </a:spcBef>
              <a:spcAft>
                <a:spcPts val="1200"/>
              </a:spcAft>
              <a:buClr>
                <a:srgbClr val="00549F"/>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Laissez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votre</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bébé</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téter</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jusqu’à</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ce</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qu’il</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soit</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rassasié</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endParaRPr>
          </a:p>
          <a:p>
            <a:pPr>
              <a:spcBef>
                <a:spcPts val="0"/>
              </a:spcBef>
              <a:spcAft>
                <a:spcPts val="1200"/>
              </a:spcAft>
              <a:buClr>
                <a:srgbClr val="00549F"/>
              </a:buClr>
              <a:buFont typeface="Arial" panose="020B0604020202020204" pitchFamily="34" charset="0"/>
              <a:buChar char="•"/>
              <a:defRPr/>
            </a:pPr>
            <a:r>
              <a:rPr lang="en-US" altLang="en-US" sz="2400" dirty="0">
                <a:solidFill>
                  <a:srgbClr val="000000"/>
                </a:solidFill>
              </a:rPr>
              <a:t>Ne pas </a:t>
            </a:r>
            <a:r>
              <a:rPr lang="en-US" altLang="en-US" sz="2400" dirty="0" err="1">
                <a:solidFill>
                  <a:srgbClr val="000000"/>
                </a:solidFill>
              </a:rPr>
              <a:t>restreindre</a:t>
            </a:r>
            <a:r>
              <a:rPr lang="en-US" altLang="en-US" sz="2400" dirty="0">
                <a:solidFill>
                  <a:srgbClr val="000000"/>
                </a:solidFill>
              </a:rPr>
              <a:t> la durée des </a:t>
            </a:r>
            <a:r>
              <a:rPr lang="en-US" altLang="en-US" sz="2400" dirty="0" err="1">
                <a:solidFill>
                  <a:srgbClr val="000000"/>
                </a:solidFill>
              </a:rPr>
              <a:t>boires</a:t>
            </a:r>
            <a:endParaRPr lang="en-US" altLang="en-US" sz="2400" dirty="0">
              <a:solidFill>
                <a:srgbClr val="000000"/>
              </a:solidFill>
            </a:endParaRPr>
          </a:p>
          <a:p>
            <a:pPr marL="457200" marR="0" lvl="0" indent="-457200" algn="l" defTabSz="914400" rtl="0" eaLnBrk="0" fontAlgn="base" latinLnBrk="0" hangingPunct="0">
              <a:lnSpc>
                <a:spcPct val="100000"/>
              </a:lnSpc>
              <a:spcBef>
                <a:spcPts val="0"/>
              </a:spcBef>
              <a:spcAft>
                <a:spcPts val="1200"/>
              </a:spcAft>
              <a:buClr>
                <a:srgbClr val="00549F"/>
              </a:buClr>
              <a:buSzTx/>
              <a:buFont typeface="Arial" panose="020B0604020202020204" pitchFamily="34" charset="0"/>
              <a:buChar char="•"/>
              <a:tabLst/>
              <a:defRPr/>
            </a:pPr>
            <a:r>
              <a:rPr lang="en-US" altLang="en-US" sz="2400" dirty="0">
                <a:solidFill>
                  <a:srgbClr val="000000"/>
                </a:solidFill>
              </a:rPr>
              <a:t>N’</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allaitez</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pas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selon</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un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horaire</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ou</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une</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routine</a:t>
            </a:r>
          </a:p>
        </p:txBody>
      </p:sp>
      <p:sp>
        <p:nvSpPr>
          <p:cNvPr id="8" name="Rectangle 4">
            <a:extLst>
              <a:ext uri="{FF2B5EF4-FFF2-40B4-BE49-F238E27FC236}">
                <a16:creationId xmlns:a16="http://schemas.microsoft.com/office/drawing/2014/main" id="{8EA6D0F2-A532-F449-8CEE-A2AF7089D0B3}"/>
              </a:ext>
            </a:extLst>
          </p:cNvPr>
          <p:cNvSpPr>
            <a:spLocks noGrp="1" noChangeArrowheads="1"/>
          </p:cNvSpPr>
          <p:nvPr>
            <p:ph type="title"/>
          </p:nvPr>
        </p:nvSpPr>
        <p:spPr>
          <a:xfrm>
            <a:off x="0" y="328613"/>
            <a:ext cx="9144000" cy="814387"/>
          </a:xfrm>
        </p:spPr>
        <p:txBody>
          <a:bodyPr/>
          <a:lstStyle/>
          <a:p>
            <a:r>
              <a:rPr lang="en-CA" dirty="0" err="1"/>
              <a:t>Pratiques</a:t>
            </a:r>
            <a:r>
              <a:rPr lang="en-CA" dirty="0"/>
              <a:t> qui </a:t>
            </a:r>
            <a:r>
              <a:rPr lang="en-CA" i="1" dirty="0"/>
              <a:t>AIDENT</a:t>
            </a:r>
            <a:r>
              <a:rPr lang="en-CA" dirty="0"/>
              <a:t> à </a:t>
            </a:r>
            <a:r>
              <a:rPr lang="en-CA" dirty="0" err="1"/>
              <a:t>l’allaitement</a:t>
            </a:r>
            <a:endParaRPr lang="en-CA" dirty="0"/>
          </a:p>
        </p:txBody>
      </p:sp>
      <p:sp>
        <p:nvSpPr>
          <p:cNvPr id="9" name="TextBox 5">
            <a:extLst>
              <a:ext uri="{FF2B5EF4-FFF2-40B4-BE49-F238E27FC236}">
                <a16:creationId xmlns:a16="http://schemas.microsoft.com/office/drawing/2014/main" id="{A3F64EE1-C1FD-479B-8CD1-BEC95487B16A}"/>
              </a:ext>
            </a:extLst>
          </p:cNvPr>
          <p:cNvSpPr txBox="1">
            <a:spLocks noChangeArrowheads="1"/>
          </p:cNvSpPr>
          <p:nvPr/>
        </p:nvSpPr>
        <p:spPr bwMode="auto">
          <a:xfrm>
            <a:off x="495624" y="1132840"/>
            <a:ext cx="8267376" cy="523220"/>
          </a:xfrm>
          <a:prstGeom prst="rect">
            <a:avLst/>
          </a:prstGeom>
          <a:solidFill>
            <a:srgbClr val="F3C10B"/>
          </a:solidFill>
          <a:ln>
            <a:noFill/>
          </a:ln>
          <a:effectLst>
            <a:outerShdw blurRad="38100" dist="50800" dir="5400000" algn="ctr" rotWithShape="0">
              <a:srgbClr val="000000">
                <a:alpha val="4313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altLang="en-US" sz="2800" b="1" i="0" u="none" strike="noStrike" kern="1200" cap="none" spc="0" normalizeH="0" baseline="0" noProof="0" dirty="0" err="1">
                <a:ln>
                  <a:noFill/>
                </a:ln>
                <a:solidFill>
                  <a:srgbClr val="000000"/>
                </a:solidFill>
                <a:effectLst/>
                <a:uLnTx/>
                <a:uFillTx/>
                <a:latin typeface="Arial"/>
                <a:ea typeface="ヒラギノ角ゴ Pro W3" pitchFamily="48" charset="-128"/>
                <a:cs typeface="+mn-cs"/>
              </a:rPr>
              <a:t>Allaiter</a:t>
            </a:r>
            <a:r>
              <a:rPr kumimoji="0" lang="en-CA" altLang="en-US" sz="2800" b="1" i="0" u="none" strike="noStrike" kern="1200" cap="none" spc="0" normalizeH="0" baseline="0" noProof="0" dirty="0">
                <a:ln>
                  <a:noFill/>
                </a:ln>
                <a:solidFill>
                  <a:srgbClr val="000000"/>
                </a:solidFill>
                <a:effectLst/>
                <a:uLnTx/>
                <a:uFillTx/>
                <a:latin typeface="Arial"/>
                <a:ea typeface="ヒラギノ角ゴ Pro W3" pitchFamily="48" charset="-128"/>
                <a:cs typeface="+mn-cs"/>
              </a:rPr>
              <a:t> </a:t>
            </a:r>
            <a:r>
              <a:rPr kumimoji="0" lang="en-CA" altLang="en-US" sz="2800" b="1" i="0" u="none" strike="noStrike" kern="1200" cap="none" spc="0" normalizeH="0" baseline="0" noProof="0" dirty="0" err="1">
                <a:ln>
                  <a:noFill/>
                </a:ln>
                <a:solidFill>
                  <a:srgbClr val="000000"/>
                </a:solidFill>
                <a:effectLst/>
                <a:uLnTx/>
                <a:uFillTx/>
                <a:latin typeface="Arial"/>
                <a:ea typeface="ヒラギノ角ゴ Pro W3" pitchFamily="48" charset="-128"/>
                <a:cs typeface="+mn-cs"/>
              </a:rPr>
              <a:t>selon</a:t>
            </a:r>
            <a:r>
              <a:rPr kumimoji="0" lang="en-CA" altLang="en-US" sz="2800" b="1" i="0" u="none" strike="noStrike" kern="1200" cap="none" spc="0" normalizeH="0" baseline="0" noProof="0" dirty="0">
                <a:ln>
                  <a:noFill/>
                </a:ln>
                <a:solidFill>
                  <a:srgbClr val="000000"/>
                </a:solidFill>
                <a:effectLst/>
                <a:uLnTx/>
                <a:uFillTx/>
                <a:latin typeface="Arial"/>
                <a:ea typeface="ヒラギノ角ゴ Pro W3" pitchFamily="48" charset="-128"/>
                <a:cs typeface="+mn-cs"/>
              </a:rPr>
              <a:t> les </a:t>
            </a:r>
            <a:r>
              <a:rPr kumimoji="0" lang="en-CA" altLang="en-US" sz="2800" b="1" i="0" u="none" strike="noStrike" kern="1200" cap="none" spc="0" normalizeH="0" baseline="0" noProof="0" dirty="0" err="1">
                <a:ln>
                  <a:noFill/>
                </a:ln>
                <a:solidFill>
                  <a:srgbClr val="000000"/>
                </a:solidFill>
                <a:effectLst/>
                <a:uLnTx/>
                <a:uFillTx/>
                <a:latin typeface="Arial"/>
                <a:ea typeface="ヒラギノ角ゴ Pro W3" pitchFamily="48" charset="-128"/>
                <a:cs typeface="+mn-cs"/>
              </a:rPr>
              <a:t>signes</a:t>
            </a:r>
            <a:r>
              <a:rPr kumimoji="0" lang="en-CA" altLang="en-US" sz="2800" b="1" i="0" u="none" strike="noStrike" kern="1200" cap="none" spc="0" normalizeH="0" baseline="0" noProof="0" dirty="0">
                <a:ln>
                  <a:noFill/>
                </a:ln>
                <a:solidFill>
                  <a:srgbClr val="000000"/>
                </a:solidFill>
                <a:effectLst/>
                <a:uLnTx/>
                <a:uFillTx/>
                <a:latin typeface="Arial"/>
                <a:ea typeface="ヒラギノ角ゴ Pro W3" pitchFamily="48" charset="-128"/>
                <a:cs typeface="+mn-cs"/>
              </a:rPr>
              <a:t> de </a:t>
            </a:r>
            <a:r>
              <a:rPr kumimoji="0" lang="en-CA" altLang="en-US" sz="2800" b="1" i="0" u="none" strike="noStrike" kern="1200" cap="none" spc="0" normalizeH="0" baseline="0" noProof="0" dirty="0" err="1">
                <a:ln>
                  <a:noFill/>
                </a:ln>
                <a:solidFill>
                  <a:srgbClr val="000000"/>
                </a:solidFill>
                <a:effectLst/>
                <a:uLnTx/>
                <a:uFillTx/>
                <a:latin typeface="Arial"/>
                <a:ea typeface="ヒラギノ角ゴ Pro W3" pitchFamily="48" charset="-128"/>
                <a:cs typeface="+mn-cs"/>
              </a:rPr>
              <a:t>faim</a:t>
            </a:r>
            <a:r>
              <a:rPr kumimoji="0" lang="en-CA" altLang="en-US" sz="2800" b="1" i="0" u="none" strike="noStrike" kern="1200" cap="none" spc="0" normalizeH="0" baseline="0" noProof="0" dirty="0">
                <a:ln>
                  <a:noFill/>
                </a:ln>
                <a:solidFill>
                  <a:srgbClr val="000000"/>
                </a:solidFill>
                <a:effectLst/>
                <a:uLnTx/>
                <a:uFillTx/>
                <a:latin typeface="Arial"/>
                <a:ea typeface="ヒラギノ角ゴ Pro W3" pitchFamily="48" charset="-128"/>
                <a:cs typeface="+mn-cs"/>
              </a:rPr>
              <a:t> de </a:t>
            </a:r>
            <a:r>
              <a:rPr kumimoji="0" lang="en-CA" altLang="en-US" sz="2800" b="1" i="0" u="none" strike="noStrike" kern="1200" cap="none" spc="0" normalizeH="0" baseline="0" noProof="0" dirty="0" err="1">
                <a:ln>
                  <a:noFill/>
                </a:ln>
                <a:solidFill>
                  <a:srgbClr val="000000"/>
                </a:solidFill>
                <a:effectLst/>
                <a:uLnTx/>
                <a:uFillTx/>
                <a:latin typeface="Arial"/>
                <a:ea typeface="ヒラギノ角ゴ Pro W3" pitchFamily="48" charset="-128"/>
                <a:cs typeface="+mn-cs"/>
              </a:rPr>
              <a:t>votre</a:t>
            </a:r>
            <a:r>
              <a:rPr kumimoji="0" lang="en-CA" altLang="en-US" sz="2800" b="1" i="0" u="none" strike="noStrike" kern="1200" cap="none" spc="0" normalizeH="0" baseline="0" noProof="0" dirty="0">
                <a:ln>
                  <a:noFill/>
                </a:ln>
                <a:solidFill>
                  <a:srgbClr val="000000"/>
                </a:solidFill>
                <a:effectLst/>
                <a:uLnTx/>
                <a:uFillTx/>
                <a:latin typeface="Arial"/>
                <a:ea typeface="ヒラギノ角ゴ Pro W3" pitchFamily="48" charset="-128"/>
                <a:cs typeface="+mn-cs"/>
              </a:rPr>
              <a:t> </a:t>
            </a:r>
            <a:r>
              <a:rPr kumimoji="0" lang="en-CA" altLang="en-US" sz="2800" b="1" i="0" u="none" strike="noStrike" kern="1200" cap="none" spc="0" normalizeH="0" baseline="0" noProof="0" dirty="0" err="1">
                <a:ln>
                  <a:noFill/>
                </a:ln>
                <a:solidFill>
                  <a:srgbClr val="000000"/>
                </a:solidFill>
                <a:effectLst/>
                <a:uLnTx/>
                <a:uFillTx/>
                <a:latin typeface="Arial"/>
                <a:ea typeface="ヒラギノ角ゴ Pro W3" pitchFamily="48" charset="-128"/>
                <a:cs typeface="+mn-cs"/>
              </a:rPr>
              <a:t>bébé</a:t>
            </a:r>
            <a:endParaRPr kumimoji="0" lang="en-CA" altLang="en-US" sz="2800" b="1" i="0" u="none" strike="noStrike" kern="1200" cap="none" spc="0" normalizeH="0" baseline="0" noProof="0" dirty="0">
              <a:ln>
                <a:noFill/>
              </a:ln>
              <a:solidFill>
                <a:srgbClr val="000000"/>
              </a:solidFill>
              <a:effectLst/>
              <a:uLnTx/>
              <a:uFillTx/>
              <a:latin typeface="Arial"/>
              <a:ea typeface="ヒラギノ角ゴ Pro W3" pitchFamily="48" charset="-128"/>
              <a:cs typeface="+mn-cs"/>
            </a:endParaRPr>
          </a:p>
        </p:txBody>
      </p:sp>
      <p:pic>
        <p:nvPicPr>
          <p:cNvPr id="7" name="Picture 6">
            <a:extLst>
              <a:ext uri="{FF2B5EF4-FFF2-40B4-BE49-F238E27FC236}">
                <a16:creationId xmlns:a16="http://schemas.microsoft.com/office/drawing/2014/main" id="{BF356C87-BFD5-4751-877A-95DF66C02061}"/>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838" b="4"/>
          <a:stretch/>
        </p:blipFill>
        <p:spPr>
          <a:xfrm>
            <a:off x="6095109" y="2460287"/>
            <a:ext cx="2667891" cy="2663608"/>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outerShdw blurRad="38100" dist="50800" dir="5400000" algn="ctr" rotWithShape="0">
              <a:srgbClr val="000000">
                <a:alpha val="43137"/>
              </a:srgbClr>
            </a:outerShdw>
            <a:softEdge rad="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2BC8A93E-075C-4753-B6F4-AF1CBFC2CCC8}"/>
              </a:ext>
            </a:extLst>
          </p:cNvPr>
          <p:cNvSpPr>
            <a:spLocks noGrp="1" noChangeArrowheads="1"/>
          </p:cNvSpPr>
          <p:nvPr>
            <p:ph type="title"/>
            <p:custDataLst>
              <p:tags r:id="rId1"/>
            </p:custDataLst>
          </p:nvPr>
        </p:nvSpPr>
        <p:spPr/>
        <p:txBody>
          <a:bodyPr anchor="ctr"/>
          <a:lstStyle/>
          <a:p>
            <a:pPr algn="ctr"/>
            <a:r>
              <a:rPr lang="fr-CA" sz="4000" dirty="0"/>
              <a:t>L’Initiative Amis des bébés</a:t>
            </a:r>
          </a:p>
        </p:txBody>
      </p:sp>
      <p:sp>
        <p:nvSpPr>
          <p:cNvPr id="4" name="Content Placeholder 3">
            <a:extLst>
              <a:ext uri="{FF2B5EF4-FFF2-40B4-BE49-F238E27FC236}">
                <a16:creationId xmlns:a16="http://schemas.microsoft.com/office/drawing/2014/main" id="{CE426249-B3C1-E24A-95CD-5590F0CD59E3}"/>
              </a:ext>
            </a:extLst>
          </p:cNvPr>
          <p:cNvSpPr>
            <a:spLocks noGrp="1"/>
          </p:cNvSpPr>
          <p:nvPr>
            <p:ph sz="half" idx="2"/>
            <p:custDataLst>
              <p:tags r:id="rId2"/>
            </p:custDataLst>
          </p:nvPr>
        </p:nvSpPr>
        <p:spPr>
          <a:xfrm>
            <a:off x="3733800" y="1523999"/>
            <a:ext cx="5181600" cy="4038601"/>
          </a:xfrm>
        </p:spPr>
        <p:txBody>
          <a:bodyPr/>
          <a:lstStyle/>
          <a:p>
            <a:pPr>
              <a:spcBef>
                <a:spcPts val="0"/>
              </a:spcBef>
              <a:spcAft>
                <a:spcPts val="1200"/>
              </a:spcAft>
              <a:buClr>
                <a:srgbClr val="00549F"/>
              </a:buClr>
            </a:pPr>
            <a:r>
              <a:rPr lang="fr-CA" sz="2200" dirty="0"/>
              <a:t>Est basée sur les meilleures pratiques</a:t>
            </a:r>
          </a:p>
          <a:p>
            <a:pPr>
              <a:spcBef>
                <a:spcPts val="0"/>
              </a:spcBef>
              <a:spcAft>
                <a:spcPts val="1200"/>
              </a:spcAft>
              <a:buClr>
                <a:srgbClr val="00549F"/>
              </a:buClr>
            </a:pPr>
            <a:r>
              <a:rPr lang="fr-CA" sz="2200" dirty="0"/>
              <a:t>Assure la protection, la promotion et le soutien de l’allaitement maternel</a:t>
            </a:r>
          </a:p>
          <a:p>
            <a:pPr>
              <a:spcBef>
                <a:spcPts val="0"/>
              </a:spcBef>
              <a:spcAft>
                <a:spcPts val="1200"/>
              </a:spcAft>
              <a:buClr>
                <a:srgbClr val="00549F"/>
              </a:buClr>
            </a:pPr>
            <a:r>
              <a:rPr lang="fr-CA" sz="2200" dirty="0"/>
              <a:t>Veille à ce que les familles reçoivent des soins de la plus haute qualité, quel que soit le mode d’alimentation choisi</a:t>
            </a:r>
          </a:p>
          <a:p>
            <a:pPr>
              <a:spcBef>
                <a:spcPts val="0"/>
              </a:spcBef>
              <a:spcAft>
                <a:spcPts val="1200"/>
              </a:spcAft>
              <a:buClr>
                <a:srgbClr val="00549F"/>
              </a:buClr>
            </a:pPr>
            <a:r>
              <a:rPr lang="fr-CA" sz="2200" dirty="0"/>
              <a:t>Respecte, protège et soutien les familles en matière d’alimentation</a:t>
            </a:r>
          </a:p>
        </p:txBody>
      </p:sp>
      <p:pic>
        <p:nvPicPr>
          <p:cNvPr id="2" name="Picture 1">
            <a:extLst>
              <a:ext uri="{FF2B5EF4-FFF2-40B4-BE49-F238E27FC236}">
                <a16:creationId xmlns:a16="http://schemas.microsoft.com/office/drawing/2014/main" id="{3C93D270-2E79-4096-824F-130B216D2576}"/>
              </a:ext>
            </a:extLst>
          </p:cNvPr>
          <p:cNvPicPr>
            <a:picLocks noChangeAspect="1"/>
          </p:cNvPicPr>
          <p:nvPr>
            <p:custDataLst>
              <p:tags r:id="rId3"/>
            </p:custDataLst>
          </p:nvPr>
        </p:nvPicPr>
        <p:blipFill>
          <a:blip r:embed="rId7"/>
          <a:stretch>
            <a:fillRect/>
          </a:stretch>
        </p:blipFill>
        <p:spPr>
          <a:xfrm>
            <a:off x="566565" y="1523999"/>
            <a:ext cx="2818318" cy="1032746"/>
          </a:xfrm>
          <a:prstGeom prst="rect">
            <a:avLst/>
          </a:prstGeom>
        </p:spPr>
      </p:pic>
      <p:pic>
        <p:nvPicPr>
          <p:cNvPr id="3" name="Picture 2">
            <a:extLst>
              <a:ext uri="{FF2B5EF4-FFF2-40B4-BE49-F238E27FC236}">
                <a16:creationId xmlns:a16="http://schemas.microsoft.com/office/drawing/2014/main" id="{C76435AC-9EDD-4AA8-A254-67AE99EE1F0A}"/>
              </a:ext>
            </a:extLst>
          </p:cNvPr>
          <p:cNvPicPr>
            <a:picLocks noChangeAspect="1"/>
          </p:cNvPicPr>
          <p:nvPr>
            <p:custDataLst>
              <p:tags r:id="rId4"/>
            </p:custDataLst>
          </p:nvPr>
        </p:nvPicPr>
        <p:blipFill>
          <a:blip r:embed="rId8"/>
          <a:stretch>
            <a:fillRect/>
          </a:stretch>
        </p:blipFill>
        <p:spPr>
          <a:xfrm>
            <a:off x="623715" y="2955118"/>
            <a:ext cx="2704017" cy="1203439"/>
          </a:xfrm>
          <a:prstGeom prst="rect">
            <a:avLst/>
          </a:prstGeom>
        </p:spPr>
      </p:pic>
      <p:sp>
        <p:nvSpPr>
          <p:cNvPr id="6" name="Rectangle 5">
            <a:extLst>
              <a:ext uri="{FF2B5EF4-FFF2-40B4-BE49-F238E27FC236}">
                <a16:creationId xmlns:a16="http://schemas.microsoft.com/office/drawing/2014/main" id="{0DAB1C83-16BE-4263-8EC8-3016CBBBCEA2}"/>
              </a:ext>
            </a:extLst>
          </p:cNvPr>
          <p:cNvSpPr/>
          <p:nvPr/>
        </p:nvSpPr>
        <p:spPr>
          <a:xfrm>
            <a:off x="623716" y="4486592"/>
            <a:ext cx="3110084" cy="584775"/>
          </a:xfrm>
          <a:prstGeom prst="rect">
            <a:avLst/>
          </a:prstGeom>
        </p:spPr>
        <p:txBody>
          <a:bodyPr wrap="square">
            <a:spAutoFit/>
          </a:bodyPr>
          <a:lstStyle/>
          <a:p>
            <a:r>
              <a:rPr lang="en-CA" sz="1600" dirty="0" err="1">
                <a:hlinkClick r:id="rId9"/>
              </a:rPr>
              <a:t>l’Initiative</a:t>
            </a:r>
            <a:r>
              <a:rPr lang="en-CA" sz="1600" dirty="0">
                <a:hlinkClick r:id="rId9"/>
              </a:rPr>
              <a:t> Amis </a:t>
            </a:r>
            <a:r>
              <a:rPr lang="fr-FR" sz="1600" dirty="0">
                <a:hlinkClick r:id="rId9"/>
              </a:rPr>
              <a:t>des bébé</a:t>
            </a:r>
            <a:r>
              <a:rPr lang="en-CA" sz="1600" dirty="0">
                <a:hlinkClick r:id="rId9"/>
              </a:rPr>
              <a:t>s</a:t>
            </a:r>
            <a:endParaRPr lang="en-CA" sz="1600" dirty="0"/>
          </a:p>
          <a:p>
            <a:endParaRPr lang="en-CA" sz="16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452A5849-F9E7-45C9-88A4-F471B272DBFC}"/>
              </a:ext>
            </a:extLst>
          </p:cNvPr>
          <p:cNvSpPr txBox="1">
            <a:spLocks noChangeArrowheads="1"/>
          </p:cNvSpPr>
          <p:nvPr/>
        </p:nvSpPr>
        <p:spPr bwMode="auto">
          <a:xfrm>
            <a:off x="646113" y="152400"/>
            <a:ext cx="8116887"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4000" b="1" i="0" u="none" strike="noStrike" kern="0" cap="none" spc="0" normalizeH="0" baseline="0" noProof="0" dirty="0">
                <a:ln>
                  <a:noFill/>
                </a:ln>
                <a:solidFill>
                  <a:srgbClr val="00549F"/>
                </a:solidFill>
                <a:effectLst/>
                <a:uLnTx/>
                <a:uFillTx/>
                <a:latin typeface="Arial"/>
                <a:cs typeface="+mj-cs"/>
              </a:rPr>
              <a:t>Premiers </a:t>
            </a:r>
            <a:r>
              <a:rPr kumimoji="0" lang="en-CA" sz="4000" b="1" i="0" u="none" strike="noStrike" kern="0" cap="none" spc="0" normalizeH="0" baseline="0" noProof="0" dirty="0" err="1">
                <a:ln>
                  <a:noFill/>
                </a:ln>
                <a:solidFill>
                  <a:srgbClr val="00549F"/>
                </a:solidFill>
                <a:effectLst/>
                <a:uLnTx/>
                <a:uFillTx/>
                <a:latin typeface="Arial"/>
                <a:cs typeface="+mj-cs"/>
              </a:rPr>
              <a:t>signes</a:t>
            </a:r>
            <a:r>
              <a:rPr kumimoji="0" lang="en-CA" sz="4000" b="1" i="0" u="none" strike="noStrike" kern="0" cap="none" spc="0" normalizeH="0" baseline="0" noProof="0" dirty="0">
                <a:ln>
                  <a:noFill/>
                </a:ln>
                <a:solidFill>
                  <a:srgbClr val="00549F"/>
                </a:solidFill>
                <a:effectLst/>
                <a:uLnTx/>
                <a:uFillTx/>
                <a:latin typeface="Arial"/>
                <a:cs typeface="+mj-cs"/>
              </a:rPr>
              <a:t> de </a:t>
            </a:r>
            <a:r>
              <a:rPr kumimoji="0" lang="en-CA" sz="4000" b="1" i="0" u="none" strike="noStrike" kern="0" cap="none" spc="0" normalizeH="0" baseline="0" noProof="0" dirty="0" err="1">
                <a:ln>
                  <a:noFill/>
                </a:ln>
                <a:solidFill>
                  <a:srgbClr val="00549F"/>
                </a:solidFill>
                <a:effectLst/>
                <a:uLnTx/>
                <a:uFillTx/>
                <a:latin typeface="Arial"/>
                <a:cs typeface="+mj-cs"/>
              </a:rPr>
              <a:t>faim</a:t>
            </a:r>
            <a:endParaRPr kumimoji="0" lang="en-CA" sz="4000" b="1" i="0" u="none" strike="noStrike" kern="0" cap="none" spc="0" normalizeH="0" baseline="0" noProof="0" dirty="0">
              <a:ln>
                <a:noFill/>
              </a:ln>
              <a:solidFill>
                <a:srgbClr val="00549F"/>
              </a:solidFill>
              <a:effectLst/>
              <a:uLnTx/>
              <a:uFillTx/>
              <a:latin typeface="Arial"/>
              <a:cs typeface="+mj-cs"/>
            </a:endParaRPr>
          </a:p>
        </p:txBody>
      </p:sp>
      <p:graphicFrame>
        <p:nvGraphicFramePr>
          <p:cNvPr id="8" name="Content Placeholder 4">
            <a:extLst>
              <a:ext uri="{FF2B5EF4-FFF2-40B4-BE49-F238E27FC236}">
                <a16:creationId xmlns:a16="http://schemas.microsoft.com/office/drawing/2014/main" id="{6C95AF08-E794-4774-87D2-49C9D7D78999}"/>
              </a:ext>
            </a:extLst>
          </p:cNvPr>
          <p:cNvGraphicFramePr>
            <a:graphicFrameLocks/>
          </p:cNvGraphicFramePr>
          <p:nvPr/>
        </p:nvGraphicFramePr>
        <p:xfrm>
          <a:off x="205477" y="973413"/>
          <a:ext cx="8786123" cy="4591458"/>
        </p:xfrm>
        <a:graphic>
          <a:graphicData uri="http://schemas.openxmlformats.org/drawingml/2006/table">
            <a:tbl>
              <a:tblPr firstRow="1" bandRow="1">
                <a:effectLst>
                  <a:outerShdw blurRad="38100" dist="50800" dir="5400000" algn="ctr" rotWithShape="0">
                    <a:srgbClr val="000000">
                      <a:alpha val="43137"/>
                    </a:srgbClr>
                  </a:outerShdw>
                </a:effectLst>
                <a:tableStyleId>{5C22544A-7EE6-4342-B048-85BDC9FD1C3A}</a:tableStyleId>
              </a:tblPr>
              <a:tblGrid>
                <a:gridCol w="2915444">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898879">
                  <a:extLst>
                    <a:ext uri="{9D8B030D-6E8A-4147-A177-3AD203B41FA5}">
                      <a16:colId xmlns:a16="http://schemas.microsoft.com/office/drawing/2014/main" val="20002"/>
                    </a:ext>
                  </a:extLst>
                </a:gridCol>
              </a:tblGrid>
              <a:tr h="931587">
                <a:tc gridSpan="3">
                  <a:txBody>
                    <a:bodyPr/>
                    <a:lstStyle/>
                    <a:p>
                      <a:pPr algn="ctr"/>
                      <a:r>
                        <a:rPr lang="en-CA" sz="3600" b="1" baseline="0" noProof="0" dirty="0">
                          <a:solidFill>
                            <a:schemeClr val="tx1"/>
                          </a:solidFill>
                        </a:rPr>
                        <a:t>“</a:t>
                      </a:r>
                      <a:r>
                        <a:rPr lang="en-CA" sz="3600" b="1" baseline="0" noProof="0" dirty="0" err="1">
                          <a:solidFill>
                            <a:schemeClr val="tx1"/>
                          </a:solidFill>
                        </a:rPr>
                        <a:t>J’ai</a:t>
                      </a:r>
                      <a:r>
                        <a:rPr lang="en-CA" sz="3600" b="1" baseline="0" noProof="0" dirty="0">
                          <a:solidFill>
                            <a:schemeClr val="tx1"/>
                          </a:solidFill>
                        </a:rPr>
                        <a:t> </a:t>
                      </a:r>
                      <a:r>
                        <a:rPr lang="en-CA" sz="3600" b="1" baseline="0" noProof="0" dirty="0" err="1">
                          <a:solidFill>
                            <a:schemeClr val="tx1"/>
                          </a:solidFill>
                        </a:rPr>
                        <a:t>faim</a:t>
                      </a:r>
                      <a:r>
                        <a:rPr lang="en-CA" sz="3600" b="1" baseline="0" noProof="0" dirty="0">
                          <a:solidFill>
                            <a:schemeClr val="tx1"/>
                          </a:solidFill>
                        </a:rPr>
                        <a:t>”</a:t>
                      </a:r>
                    </a:p>
                  </a:txBody>
                  <a:tcPr marT="45728" marB="45728" anchor="ctr">
                    <a:solidFill>
                      <a:srgbClr val="F3C10B"/>
                    </a:solidFill>
                  </a:tcPr>
                </a:tc>
                <a:tc hMerge="1">
                  <a:txBody>
                    <a:bodyPr/>
                    <a:lstStyle/>
                    <a:p>
                      <a:pPr algn="ctr"/>
                      <a:endParaRPr lang="en-CA" sz="2600" b="0" noProof="0" dirty="0">
                        <a:solidFill>
                          <a:schemeClr val="tx1"/>
                        </a:solidFill>
                      </a:endParaRPr>
                    </a:p>
                  </a:txBody>
                  <a:tcPr marT="45728" marB="45728" anchor="ctr">
                    <a:solidFill>
                      <a:srgbClr val="F3C10B"/>
                    </a:solidFill>
                  </a:tcPr>
                </a:tc>
                <a:tc hMerge="1">
                  <a:txBody>
                    <a:bodyPr/>
                    <a:lstStyle/>
                    <a:p>
                      <a:pPr algn="ctr"/>
                      <a:endParaRPr lang="en-CA" sz="2600" b="0" noProof="0" dirty="0">
                        <a:solidFill>
                          <a:schemeClr val="tx1"/>
                        </a:solidFill>
                      </a:endParaRPr>
                    </a:p>
                  </a:txBody>
                  <a:tcPr marT="45728" marB="45728" anchor="ctr">
                    <a:solidFill>
                      <a:srgbClr val="F3C10B"/>
                    </a:solidFill>
                  </a:tcPr>
                </a:tc>
                <a:extLst>
                  <a:ext uri="{0D108BD9-81ED-4DB2-BD59-A6C34878D82A}">
                    <a16:rowId xmlns:a16="http://schemas.microsoft.com/office/drawing/2014/main" val="10000"/>
                  </a:ext>
                </a:extLst>
              </a:tr>
              <a:tr h="2514600">
                <a:tc>
                  <a:txBody>
                    <a:bodyPr/>
                    <a:lstStyle/>
                    <a:p>
                      <a:endParaRPr lang="fr-CA" sz="1800" dirty="0"/>
                    </a:p>
                  </a:txBody>
                  <a:tcPr marT="45728" marB="45728">
                    <a:solidFill>
                      <a:srgbClr val="8EC2F2"/>
                    </a:solidFill>
                  </a:tcPr>
                </a:tc>
                <a:tc>
                  <a:txBody>
                    <a:bodyPr/>
                    <a:lstStyle/>
                    <a:p>
                      <a:endParaRPr lang="fr-CA" sz="1800" dirty="0"/>
                    </a:p>
                  </a:txBody>
                  <a:tcPr marT="45728" marB="45728">
                    <a:solidFill>
                      <a:srgbClr val="8EC2F2"/>
                    </a:solidFill>
                  </a:tcPr>
                </a:tc>
                <a:tc>
                  <a:txBody>
                    <a:bodyPr/>
                    <a:lstStyle/>
                    <a:p>
                      <a:endParaRPr lang="fr-CA" sz="1800" dirty="0"/>
                    </a:p>
                  </a:txBody>
                  <a:tcPr marT="45728" marB="45728">
                    <a:solidFill>
                      <a:srgbClr val="8EC2F2"/>
                    </a:solidFill>
                  </a:tcPr>
                </a:tc>
                <a:extLst>
                  <a:ext uri="{0D108BD9-81ED-4DB2-BD59-A6C34878D82A}">
                    <a16:rowId xmlns:a16="http://schemas.microsoft.com/office/drawing/2014/main" val="10001"/>
                  </a:ext>
                </a:extLst>
              </a:tr>
              <a:tr h="11452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2200" b="1" noProof="0" dirty="0">
                          <a:solidFill>
                            <a:schemeClr val="tx1"/>
                          </a:solidFill>
                        </a:rPr>
                        <a:t>Est </a:t>
                      </a:r>
                      <a:r>
                        <a:rPr lang="en-CA" sz="2200" b="1" noProof="0" dirty="0" err="1">
                          <a:solidFill>
                            <a:schemeClr val="tx1"/>
                          </a:solidFill>
                        </a:rPr>
                        <a:t>agité</a:t>
                      </a:r>
                      <a:endParaRPr lang="en-CA" sz="2200" b="1" noProof="0" dirty="0">
                        <a:solidFill>
                          <a:schemeClr val="tx1"/>
                        </a:solidFill>
                      </a:endParaRPr>
                    </a:p>
                  </a:txBody>
                  <a:tcPr marT="45728" marB="45728" anchor="ctr">
                    <a:solidFill>
                      <a:srgbClr val="C4DFF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2200" b="1" noProof="0" dirty="0" err="1">
                          <a:solidFill>
                            <a:schemeClr val="tx1"/>
                          </a:solidFill>
                        </a:rPr>
                        <a:t>Ouvre</a:t>
                      </a:r>
                      <a:r>
                        <a:rPr lang="en-CA" sz="2200" b="1" noProof="0" dirty="0">
                          <a:solidFill>
                            <a:schemeClr val="tx1"/>
                          </a:solidFill>
                        </a:rPr>
                        <a:t> la bouche</a:t>
                      </a:r>
                    </a:p>
                  </a:txBody>
                  <a:tcPr marT="45728" marB="45728" anchor="ctr">
                    <a:solidFill>
                      <a:srgbClr val="C4DFF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2200" b="1" noProof="0" dirty="0" err="1">
                          <a:solidFill>
                            <a:schemeClr val="tx1"/>
                          </a:solidFill>
                        </a:rPr>
                        <a:t>Tourne</a:t>
                      </a:r>
                      <a:r>
                        <a:rPr lang="en-CA" sz="2200" b="1" noProof="0" dirty="0">
                          <a:solidFill>
                            <a:schemeClr val="tx1"/>
                          </a:solidFill>
                        </a:rPr>
                        <a:t> la tête, </a:t>
                      </a:r>
                      <a:r>
                        <a:rPr lang="en-CA" sz="2200" b="1" noProof="0" dirty="0" err="1">
                          <a:solidFill>
                            <a:schemeClr val="tx1"/>
                          </a:solidFill>
                        </a:rPr>
                        <a:t>Cherche</a:t>
                      </a:r>
                      <a:endParaRPr lang="en-CA" sz="2200" b="1" noProof="0" dirty="0">
                        <a:solidFill>
                          <a:schemeClr val="tx1"/>
                        </a:solidFill>
                      </a:endParaRPr>
                    </a:p>
                  </a:txBody>
                  <a:tcPr marT="45728" marB="45728" anchor="ctr">
                    <a:solidFill>
                      <a:srgbClr val="C4DFF8"/>
                    </a:solidFill>
                  </a:tcPr>
                </a:tc>
                <a:extLst>
                  <a:ext uri="{0D108BD9-81ED-4DB2-BD59-A6C34878D82A}">
                    <a16:rowId xmlns:a16="http://schemas.microsoft.com/office/drawing/2014/main" val="10002"/>
                  </a:ext>
                </a:extLst>
              </a:tr>
            </a:tbl>
          </a:graphicData>
        </a:graphic>
      </p:graphicFrame>
      <p:pic>
        <p:nvPicPr>
          <p:cNvPr id="9" name="Picture 8">
            <a:extLst>
              <a:ext uri="{FF2B5EF4-FFF2-40B4-BE49-F238E27FC236}">
                <a16:creationId xmlns:a16="http://schemas.microsoft.com/office/drawing/2014/main" id="{9C63B66A-A534-40A9-92F3-89DE532C1F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956" y="2050694"/>
            <a:ext cx="2770632" cy="2216506"/>
          </a:xfrm>
          <a:prstGeom prst="rect">
            <a:avLst/>
          </a:prstGeom>
          <a:effectLst>
            <a:outerShdw blurRad="38100" dist="50800" dir="5400000" algn="ctr" rotWithShape="0">
              <a:srgbClr val="000000">
                <a:alpha val="43137"/>
              </a:srgbClr>
            </a:outerShdw>
          </a:effectLst>
        </p:spPr>
      </p:pic>
      <p:pic>
        <p:nvPicPr>
          <p:cNvPr id="10" name="Picture 9">
            <a:extLst>
              <a:ext uri="{FF2B5EF4-FFF2-40B4-BE49-F238E27FC236}">
                <a16:creationId xmlns:a16="http://schemas.microsoft.com/office/drawing/2014/main" id="{E33830DF-8A5C-49B6-A9FC-47C2F272837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01264" y="2053357"/>
            <a:ext cx="2767304" cy="2213843"/>
          </a:xfrm>
          <a:prstGeom prst="rect">
            <a:avLst/>
          </a:prstGeom>
          <a:effectLst>
            <a:outerShdw blurRad="38100" dist="50800" dir="5400000" algn="ctr" rotWithShape="0">
              <a:srgbClr val="000000">
                <a:alpha val="43137"/>
              </a:srgbClr>
            </a:outerShdw>
          </a:effectLst>
        </p:spPr>
      </p:pic>
      <p:pic>
        <p:nvPicPr>
          <p:cNvPr id="11" name="Picture 10">
            <a:extLst>
              <a:ext uri="{FF2B5EF4-FFF2-40B4-BE49-F238E27FC236}">
                <a16:creationId xmlns:a16="http://schemas.microsoft.com/office/drawing/2014/main" id="{2B19E104-7F89-49EB-A29D-6188DCDA322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44768" y="2050694"/>
            <a:ext cx="2770632" cy="2216506"/>
          </a:xfrm>
          <a:prstGeom prst="rect">
            <a:avLst/>
          </a:prstGeom>
          <a:effectLst>
            <a:outerShdw blurRad="38100" dist="50800" dir="5400000" algn="ctr" rotWithShape="0">
              <a:srgbClr val="000000">
                <a:alpha val="43137"/>
              </a:srgbClr>
            </a:outerShdw>
          </a:effectLst>
        </p:spPr>
      </p:pic>
      <p:sp>
        <p:nvSpPr>
          <p:cNvPr id="12" name="Rectangle 11">
            <a:extLst>
              <a:ext uri="{FF2B5EF4-FFF2-40B4-BE49-F238E27FC236}">
                <a16:creationId xmlns:a16="http://schemas.microsoft.com/office/drawing/2014/main" id="{12A2346C-58B5-4716-9116-CCC68CC30BEF}"/>
              </a:ext>
            </a:extLst>
          </p:cNvPr>
          <p:cNvSpPr/>
          <p:nvPr/>
        </p:nvSpPr>
        <p:spPr>
          <a:xfrm rot="10800000" flipV="1">
            <a:off x="674466" y="5585674"/>
            <a:ext cx="6233151" cy="43088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Frutiger-LightCn"/>
                <a:ea typeface="ヒラギノ角ゴ Pro W3" pitchFamily="48" charset="-128"/>
                <a:cs typeface="+mn-cs"/>
              </a:rPr>
              <a:t>Les photos </a:t>
            </a:r>
            <a:r>
              <a:rPr kumimoji="0" lang="en-US" sz="1100" b="0" i="0" u="none" strike="noStrike" kern="1200" cap="none" spc="0" normalizeH="0" baseline="0" noProof="0" dirty="0" err="1">
                <a:ln>
                  <a:noFill/>
                </a:ln>
                <a:solidFill>
                  <a:srgbClr val="000000"/>
                </a:solidFill>
                <a:effectLst/>
                <a:uLnTx/>
                <a:uFillTx/>
                <a:latin typeface="Frutiger-LightCn"/>
                <a:ea typeface="ヒラギノ角ゴ Pro W3" pitchFamily="48" charset="-128"/>
                <a:cs typeface="+mn-cs"/>
              </a:rPr>
              <a:t>sont</a:t>
            </a:r>
            <a:r>
              <a:rPr kumimoji="0" lang="en-US" sz="1100" b="0" i="0" u="none" strike="noStrike" kern="1200" cap="none" spc="0" normalizeH="0" baseline="0" noProof="0" dirty="0">
                <a:ln>
                  <a:noFill/>
                </a:ln>
                <a:solidFill>
                  <a:srgbClr val="000000"/>
                </a:solidFill>
                <a:effectLst/>
                <a:uLnTx/>
                <a:uFillTx/>
                <a:latin typeface="Frutiger-LightCn"/>
                <a:ea typeface="ヒラギノ角ゴ Pro W3" pitchFamily="48" charset="-128"/>
                <a:cs typeface="+mn-cs"/>
              </a:rPr>
              <a:t> </a:t>
            </a:r>
            <a:r>
              <a:rPr kumimoji="0" lang="en-US" sz="1100" b="0" i="0" u="none" strike="noStrike" kern="1200" cap="none" spc="0" normalizeH="0" baseline="0" noProof="0" dirty="0" err="1">
                <a:ln>
                  <a:noFill/>
                </a:ln>
                <a:solidFill>
                  <a:srgbClr val="000000"/>
                </a:solidFill>
                <a:effectLst/>
                <a:uLnTx/>
                <a:uFillTx/>
                <a:latin typeface="Frutiger-LightCn"/>
                <a:ea typeface="ヒラギノ角ゴ Pro W3" pitchFamily="48" charset="-128"/>
                <a:cs typeface="+mn-cs"/>
              </a:rPr>
              <a:t>une</a:t>
            </a:r>
            <a:r>
              <a:rPr kumimoji="0" lang="en-US" sz="1100" b="0" i="0" u="none" strike="noStrike" kern="1200" cap="none" spc="0" normalizeH="0" baseline="0" noProof="0" dirty="0">
                <a:ln>
                  <a:noFill/>
                </a:ln>
                <a:solidFill>
                  <a:srgbClr val="000000"/>
                </a:solidFill>
                <a:effectLst/>
                <a:uLnTx/>
                <a:uFillTx/>
                <a:latin typeface="Frutiger-LightCn"/>
                <a:ea typeface="ヒラギノ角ゴ Pro W3" pitchFamily="48" charset="-128"/>
                <a:cs typeface="+mn-cs"/>
              </a:rPr>
              <a:t> </a:t>
            </a:r>
            <a:r>
              <a:rPr kumimoji="0" lang="en-US" sz="1100" b="0" i="0" u="none" strike="noStrike" kern="1200" cap="none" spc="0" normalizeH="0" baseline="0" noProof="0" dirty="0" err="1">
                <a:ln>
                  <a:noFill/>
                </a:ln>
                <a:solidFill>
                  <a:srgbClr val="000000"/>
                </a:solidFill>
                <a:effectLst/>
                <a:uLnTx/>
                <a:uFillTx/>
                <a:latin typeface="Frutiger-LightCn"/>
                <a:ea typeface="ヒラギノ角ゴ Pro W3" pitchFamily="48" charset="-128"/>
                <a:cs typeface="+mn-cs"/>
              </a:rPr>
              <a:t>gracieuseté</a:t>
            </a:r>
            <a:r>
              <a:rPr kumimoji="0" lang="en-US" sz="1100" b="0" i="0" u="none" strike="noStrike" kern="1200" cap="none" spc="0" normalizeH="0" baseline="0" noProof="0" dirty="0">
                <a:ln>
                  <a:noFill/>
                </a:ln>
                <a:solidFill>
                  <a:srgbClr val="000000"/>
                </a:solidFill>
                <a:effectLst/>
                <a:uLnTx/>
                <a:uFillTx/>
                <a:latin typeface="Frutiger-LightCn"/>
                <a:ea typeface="ヒラギノ角ゴ Pro W3" pitchFamily="48" charset="-128"/>
                <a:cs typeface="+mn-cs"/>
              </a:rPr>
              <a:t> du Royal Brisbane and Women’s Hospital, de Queensland, </a:t>
            </a:r>
            <a:r>
              <a:rPr kumimoji="0" lang="en-US" sz="1100" b="0" i="0" u="none" strike="noStrike" kern="1200" cap="none" spc="0" normalizeH="0" baseline="0" noProof="0" dirty="0" err="1">
                <a:ln>
                  <a:noFill/>
                </a:ln>
                <a:solidFill>
                  <a:srgbClr val="000000"/>
                </a:solidFill>
                <a:effectLst/>
                <a:uLnTx/>
                <a:uFillTx/>
                <a:latin typeface="Frutiger-LightCn"/>
                <a:ea typeface="ヒラギノ角ゴ Pro W3" pitchFamily="48" charset="-128"/>
                <a:cs typeface="+mn-cs"/>
              </a:rPr>
              <a:t>en</a:t>
            </a:r>
            <a:r>
              <a:rPr kumimoji="0" lang="en-US" sz="1100" b="0" i="0" u="none" strike="noStrike" kern="1200" cap="none" spc="0" normalizeH="0" baseline="0" noProof="0" dirty="0">
                <a:ln>
                  <a:noFill/>
                </a:ln>
                <a:solidFill>
                  <a:srgbClr val="000000"/>
                </a:solidFill>
                <a:effectLst/>
                <a:uLnTx/>
                <a:uFillTx/>
                <a:latin typeface="Frutiger-LightCn"/>
                <a:ea typeface="ヒラギノ角ゴ Pro W3" pitchFamily="48" charset="-128"/>
                <a:cs typeface="+mn-cs"/>
              </a:rPr>
              <a:t> </a:t>
            </a:r>
            <a:r>
              <a:rPr kumimoji="0" lang="en-US" sz="1100" b="0" i="0" u="none" strike="noStrike" kern="1200" cap="none" spc="0" normalizeH="0" baseline="0" noProof="0" dirty="0" err="1">
                <a:ln>
                  <a:noFill/>
                </a:ln>
                <a:solidFill>
                  <a:srgbClr val="000000"/>
                </a:solidFill>
                <a:effectLst/>
                <a:uLnTx/>
                <a:uFillTx/>
                <a:latin typeface="Frutiger-LightCn"/>
                <a:ea typeface="ヒラギノ角ゴ Pro W3" pitchFamily="48" charset="-128"/>
                <a:cs typeface="+mn-cs"/>
              </a:rPr>
              <a:t>Australie</a:t>
            </a:r>
            <a:r>
              <a:rPr kumimoji="0" lang="en-US" sz="1100" b="0" i="0" u="none" strike="noStrike" kern="1200" cap="none" spc="0" normalizeH="0" baseline="0" noProof="0" dirty="0">
                <a:ln>
                  <a:noFill/>
                </a:ln>
                <a:solidFill>
                  <a:srgbClr val="000000"/>
                </a:solidFill>
                <a:effectLst/>
                <a:uLnTx/>
                <a:uFillTx/>
                <a:latin typeface="Frutiger-LightCn"/>
                <a:ea typeface="ヒラギノ角ゴ Pro W3" pitchFamily="48" charset="-128"/>
                <a:cs typeface="+mn-cs"/>
              </a:rPr>
              <a:t>. </a:t>
            </a:r>
            <a:r>
              <a:rPr kumimoji="0" lang="en-US" sz="1100" b="0" i="0" u="none" strike="noStrike" kern="1200" cap="none" spc="0" normalizeH="0" baseline="0" noProof="0" dirty="0" err="1">
                <a:ln>
                  <a:noFill/>
                </a:ln>
                <a:solidFill>
                  <a:srgbClr val="000000"/>
                </a:solidFill>
                <a:effectLst/>
                <a:uLnTx/>
                <a:uFillTx/>
                <a:latin typeface="Frutiger-LightCn"/>
                <a:ea typeface="ヒラギノ角ゴ Pro W3" pitchFamily="48" charset="-128"/>
                <a:cs typeface="+mn-cs"/>
              </a:rPr>
              <a:t>Elles</a:t>
            </a:r>
            <a:r>
              <a:rPr kumimoji="0" lang="en-US" sz="1100" b="0" i="0" u="none" strike="noStrike" kern="1200" cap="none" spc="0" normalizeH="0" baseline="0" noProof="0" dirty="0">
                <a:ln>
                  <a:noFill/>
                </a:ln>
                <a:solidFill>
                  <a:srgbClr val="000000"/>
                </a:solidFill>
                <a:effectLst/>
                <a:uLnTx/>
                <a:uFillTx/>
                <a:latin typeface="Frutiger-LightCn"/>
                <a:ea typeface="ヒラギノ角ゴ Pro W3" pitchFamily="48" charset="-128"/>
                <a:cs typeface="+mn-cs"/>
              </a:rPr>
              <a:t> </a:t>
            </a:r>
            <a:r>
              <a:rPr kumimoji="0" lang="en-US" sz="1100" b="0" i="0" u="none" strike="noStrike" kern="1200" cap="none" spc="0" normalizeH="0" baseline="0" noProof="0" dirty="0" err="1">
                <a:ln>
                  <a:noFill/>
                </a:ln>
                <a:solidFill>
                  <a:srgbClr val="000000"/>
                </a:solidFill>
                <a:effectLst/>
                <a:uLnTx/>
                <a:uFillTx/>
                <a:latin typeface="Frutiger-LightCn"/>
                <a:ea typeface="ヒラギノ角ゴ Pro W3" pitchFamily="48" charset="-128"/>
                <a:cs typeface="+mn-cs"/>
              </a:rPr>
              <a:t>sont</a:t>
            </a:r>
            <a:r>
              <a:rPr kumimoji="0" lang="en-US" sz="1100" b="0" i="0" u="none" strike="noStrike" kern="1200" cap="none" spc="0" normalizeH="0" baseline="0" noProof="0" dirty="0">
                <a:ln>
                  <a:noFill/>
                </a:ln>
                <a:solidFill>
                  <a:srgbClr val="000000"/>
                </a:solidFill>
                <a:effectLst/>
                <a:uLnTx/>
                <a:uFillTx/>
                <a:latin typeface="Frutiger-LightCn"/>
                <a:ea typeface="ヒラギノ角ゴ Pro W3" pitchFamily="48" charset="-128"/>
                <a:cs typeface="+mn-cs"/>
              </a:rPr>
              <a:t> </a:t>
            </a:r>
            <a:r>
              <a:rPr kumimoji="0" lang="en-US" sz="1100" b="0" i="0" u="none" strike="noStrike" kern="1200" cap="none" spc="0" normalizeH="0" baseline="0" noProof="0" dirty="0" err="1">
                <a:ln>
                  <a:noFill/>
                </a:ln>
                <a:solidFill>
                  <a:srgbClr val="000000"/>
                </a:solidFill>
                <a:effectLst/>
                <a:uLnTx/>
                <a:uFillTx/>
                <a:latin typeface="Frutiger-LightCn"/>
                <a:ea typeface="ヒラギノ角ゴ Pro W3" pitchFamily="48" charset="-128"/>
                <a:cs typeface="+mn-cs"/>
              </a:rPr>
              <a:t>utilisées</a:t>
            </a:r>
            <a:r>
              <a:rPr kumimoji="0" lang="en-US" sz="1100" b="0" i="0" u="none" strike="noStrike" kern="1200" cap="none" spc="0" normalizeH="0" baseline="0" noProof="0" dirty="0">
                <a:ln>
                  <a:noFill/>
                </a:ln>
                <a:solidFill>
                  <a:srgbClr val="000000"/>
                </a:solidFill>
                <a:effectLst/>
                <a:uLnTx/>
                <a:uFillTx/>
                <a:latin typeface="Frutiger-LightCn"/>
                <a:ea typeface="ヒラギノ角ゴ Pro W3" pitchFamily="48" charset="-128"/>
                <a:cs typeface="+mn-cs"/>
              </a:rPr>
              <a:t> avec </a:t>
            </a:r>
            <a:r>
              <a:rPr kumimoji="0" lang="en-US" sz="1100" b="0" i="0" u="none" strike="noStrike" kern="1200" cap="none" spc="0" normalizeH="0" baseline="0" noProof="0" dirty="0" err="1">
                <a:ln>
                  <a:noFill/>
                </a:ln>
                <a:solidFill>
                  <a:srgbClr val="000000"/>
                </a:solidFill>
                <a:effectLst/>
                <a:uLnTx/>
                <a:uFillTx/>
                <a:latin typeface="Frutiger-LightCn"/>
                <a:ea typeface="ヒラギノ角ゴ Pro W3" pitchFamily="48" charset="-128"/>
                <a:cs typeface="+mn-cs"/>
              </a:rPr>
              <a:t>autorisation</a:t>
            </a:r>
            <a:r>
              <a:rPr kumimoji="0" lang="en-US" sz="1100" b="0" i="0" u="none" strike="noStrike" kern="1200" cap="none" spc="0" normalizeH="0" baseline="0" noProof="0" dirty="0">
                <a:ln>
                  <a:noFill/>
                </a:ln>
                <a:solidFill>
                  <a:srgbClr val="000000"/>
                </a:solidFill>
                <a:effectLst/>
                <a:uLnTx/>
                <a:uFillTx/>
                <a:latin typeface="Frutiger-LightCn"/>
                <a:ea typeface="ヒラギノ角ゴ Pro W3" pitchFamily="48" charset="-128"/>
                <a:cs typeface="+mn-cs"/>
              </a:rPr>
              <a:t> </a:t>
            </a:r>
            <a:r>
              <a:rPr kumimoji="0" lang="en-US" sz="1100" b="0" i="0" u="none" strike="noStrike" kern="1200" cap="none" spc="0" normalizeH="0" baseline="0" noProof="0" dirty="0" err="1">
                <a:ln>
                  <a:noFill/>
                </a:ln>
                <a:solidFill>
                  <a:srgbClr val="000000"/>
                </a:solidFill>
                <a:effectLst/>
                <a:uLnTx/>
                <a:uFillTx/>
                <a:latin typeface="Frutiger-LightCn"/>
                <a:ea typeface="ヒラギノ角ゴ Pro W3" pitchFamily="48" charset="-128"/>
                <a:cs typeface="+mn-cs"/>
              </a:rPr>
              <a:t>en</a:t>
            </a:r>
            <a:r>
              <a:rPr kumimoji="0" lang="en-US" sz="1100" b="0" i="0" u="none" strike="noStrike" kern="1200" cap="none" spc="0" normalizeH="0" baseline="0" noProof="0" dirty="0">
                <a:ln>
                  <a:noFill/>
                </a:ln>
                <a:solidFill>
                  <a:srgbClr val="000000"/>
                </a:solidFill>
                <a:effectLst/>
                <a:uLnTx/>
                <a:uFillTx/>
                <a:latin typeface="Frutiger-LightCn"/>
                <a:ea typeface="ヒラギノ角ゴ Pro W3" pitchFamily="48" charset="-128"/>
                <a:cs typeface="+mn-cs"/>
              </a:rPr>
              <a:t> </a:t>
            </a:r>
            <a:r>
              <a:rPr kumimoji="0" lang="en-US" sz="1100" b="0" i="0" u="none" strike="noStrike" kern="1200" cap="none" spc="0" normalizeH="0" baseline="0" noProof="0" dirty="0" err="1">
                <a:ln>
                  <a:noFill/>
                </a:ln>
                <a:solidFill>
                  <a:srgbClr val="000000"/>
                </a:solidFill>
                <a:effectLst/>
                <a:uLnTx/>
                <a:uFillTx/>
                <a:latin typeface="Frutiger-LightCn"/>
                <a:ea typeface="ヒラギノ角ゴ Pro W3" pitchFamily="48" charset="-128"/>
                <a:cs typeface="+mn-cs"/>
              </a:rPr>
              <a:t>vertu</a:t>
            </a:r>
            <a:r>
              <a:rPr kumimoji="0" lang="en-US" sz="1100" b="0" i="0" u="none" strike="noStrike" kern="1200" cap="none" spc="0" normalizeH="0" baseline="0" noProof="0" dirty="0">
                <a:ln>
                  <a:noFill/>
                </a:ln>
                <a:solidFill>
                  <a:srgbClr val="000000"/>
                </a:solidFill>
                <a:effectLst/>
                <a:uLnTx/>
                <a:uFillTx/>
                <a:latin typeface="Frutiger-LightCn"/>
                <a:ea typeface="ヒラギノ角ゴ Pro W3" pitchFamily="48" charset="-128"/>
                <a:cs typeface="+mn-cs"/>
              </a:rPr>
              <a:t> de la </a:t>
            </a:r>
            <a:r>
              <a:rPr kumimoji="0" lang="en-US" sz="1100" b="0" i="0" u="none" strike="noStrike" kern="1200" cap="none" spc="0" normalizeH="0" baseline="0" noProof="0" dirty="0" err="1">
                <a:ln>
                  <a:noFill/>
                </a:ln>
                <a:solidFill>
                  <a:srgbClr val="000000"/>
                </a:solidFill>
                <a:effectLst/>
                <a:uLnTx/>
                <a:uFillTx/>
                <a:latin typeface="Frutiger-LightCn"/>
                <a:ea typeface="ヒラギノ角ゴ Pro W3" pitchFamily="48" charset="-128"/>
                <a:cs typeface="+mn-cs"/>
              </a:rPr>
              <a:t>licence</a:t>
            </a:r>
            <a:r>
              <a:rPr kumimoji="0" lang="en-US" sz="1100" b="0" i="0" u="none" strike="noStrike" kern="1200" cap="none" spc="0" normalizeH="0" baseline="0" noProof="0" dirty="0">
                <a:ln>
                  <a:noFill/>
                </a:ln>
                <a:solidFill>
                  <a:srgbClr val="000000"/>
                </a:solidFill>
                <a:effectLst/>
                <a:uLnTx/>
                <a:uFillTx/>
                <a:latin typeface="Frutiger-LightCn"/>
                <a:ea typeface="ヒラギノ角ゴ Pro W3" pitchFamily="48" charset="-128"/>
                <a:cs typeface="+mn-cs"/>
              </a:rPr>
              <a:t> Creative Commons 3.0.</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36054AA-32F5-4829-B8FD-3312E57E14F7}"/>
              </a:ext>
            </a:extLst>
          </p:cNvPr>
          <p:cNvSpPr>
            <a:spLocks noGrp="1"/>
          </p:cNvSpPr>
          <p:nvPr>
            <p:ph type="title"/>
          </p:nvPr>
        </p:nvSpPr>
        <p:spPr>
          <a:xfrm>
            <a:off x="646113" y="152400"/>
            <a:ext cx="8116887" cy="814387"/>
          </a:xfrm>
        </p:spPr>
        <p:txBody>
          <a:bodyPr anchor="ctr"/>
          <a:lstStyle/>
          <a:p>
            <a:pPr algn="ctr"/>
            <a:r>
              <a:rPr lang="en-CA" sz="4000" dirty="0" err="1"/>
              <a:t>Signes</a:t>
            </a:r>
            <a:r>
              <a:rPr lang="en-CA" sz="4000" dirty="0"/>
              <a:t> de </a:t>
            </a:r>
            <a:r>
              <a:rPr lang="en-CA" sz="4000" dirty="0" err="1"/>
              <a:t>faim</a:t>
            </a:r>
            <a:r>
              <a:rPr lang="en-CA" sz="4000" dirty="0"/>
              <a:t> </a:t>
            </a:r>
            <a:r>
              <a:rPr lang="en-CA" sz="4000" dirty="0" err="1"/>
              <a:t>actifs</a:t>
            </a:r>
            <a:endParaRPr lang="en-CA" sz="4000" dirty="0"/>
          </a:p>
        </p:txBody>
      </p:sp>
      <p:graphicFrame>
        <p:nvGraphicFramePr>
          <p:cNvPr id="8" name="Content Placeholder 4">
            <a:extLst>
              <a:ext uri="{FF2B5EF4-FFF2-40B4-BE49-F238E27FC236}">
                <a16:creationId xmlns:a16="http://schemas.microsoft.com/office/drawing/2014/main" id="{FD0734F4-9C90-43EB-AFEE-67394DDCF920}"/>
              </a:ext>
            </a:extLst>
          </p:cNvPr>
          <p:cNvGraphicFramePr>
            <a:graphicFrameLocks/>
          </p:cNvGraphicFramePr>
          <p:nvPr/>
        </p:nvGraphicFramePr>
        <p:xfrm>
          <a:off x="178938" y="914400"/>
          <a:ext cx="8812662" cy="4591458"/>
        </p:xfrm>
        <a:graphic>
          <a:graphicData uri="http://schemas.openxmlformats.org/drawingml/2006/table">
            <a:tbl>
              <a:tblPr firstRow="1" bandRow="1">
                <a:effectLst>
                  <a:outerShdw dist="50800" dir="5400000" algn="ctr" rotWithShape="0">
                    <a:srgbClr val="000000">
                      <a:alpha val="43137"/>
                    </a:srgbClr>
                  </a:outerShdw>
                </a:effectLst>
                <a:tableStyleId>{5C22544A-7EE6-4342-B048-85BDC9FD1C3A}</a:tableStyleId>
              </a:tblPr>
              <a:tblGrid>
                <a:gridCol w="2915444">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925418">
                  <a:extLst>
                    <a:ext uri="{9D8B030D-6E8A-4147-A177-3AD203B41FA5}">
                      <a16:colId xmlns:a16="http://schemas.microsoft.com/office/drawing/2014/main" val="20002"/>
                    </a:ext>
                  </a:extLst>
                </a:gridCol>
              </a:tblGrid>
              <a:tr h="931587">
                <a:tc gridSpan="3">
                  <a:txBody>
                    <a:bodyPr/>
                    <a:lstStyle/>
                    <a:p>
                      <a:pPr algn="ctr"/>
                      <a:r>
                        <a:rPr lang="en-CA" sz="3600" b="1" baseline="0" noProof="0" dirty="0">
                          <a:solidFill>
                            <a:schemeClr val="tx1"/>
                          </a:solidFill>
                        </a:rPr>
                        <a:t>“</a:t>
                      </a:r>
                      <a:r>
                        <a:rPr lang="en-CA" sz="3600" b="1" baseline="0" noProof="0" dirty="0" err="1">
                          <a:solidFill>
                            <a:schemeClr val="tx1"/>
                          </a:solidFill>
                        </a:rPr>
                        <a:t>J’ai</a:t>
                      </a:r>
                      <a:r>
                        <a:rPr lang="en-CA" sz="3600" b="1" baseline="0" noProof="0" dirty="0">
                          <a:solidFill>
                            <a:schemeClr val="tx1"/>
                          </a:solidFill>
                        </a:rPr>
                        <a:t> </a:t>
                      </a:r>
                      <a:r>
                        <a:rPr lang="en-CA" sz="3600" b="1" baseline="0" noProof="0" dirty="0" err="1">
                          <a:solidFill>
                            <a:schemeClr val="tx1"/>
                          </a:solidFill>
                        </a:rPr>
                        <a:t>vraiment</a:t>
                      </a:r>
                      <a:r>
                        <a:rPr lang="en-CA" sz="3600" b="1" baseline="0" noProof="0" dirty="0">
                          <a:solidFill>
                            <a:schemeClr val="tx1"/>
                          </a:solidFill>
                        </a:rPr>
                        <a:t> </a:t>
                      </a:r>
                      <a:r>
                        <a:rPr lang="en-CA" sz="3600" b="1" baseline="0" noProof="0" dirty="0" err="1">
                          <a:solidFill>
                            <a:schemeClr val="tx1"/>
                          </a:solidFill>
                        </a:rPr>
                        <a:t>faim</a:t>
                      </a:r>
                      <a:r>
                        <a:rPr lang="en-CA" sz="3600" b="1" baseline="0" noProof="0" dirty="0">
                          <a:solidFill>
                            <a:schemeClr val="tx1"/>
                          </a:solidFill>
                        </a:rPr>
                        <a:t>”</a:t>
                      </a:r>
                    </a:p>
                  </a:txBody>
                  <a:tcPr marT="45728" marB="45728" anchor="ctr">
                    <a:solidFill>
                      <a:srgbClr val="F3C10B"/>
                    </a:solidFill>
                  </a:tcPr>
                </a:tc>
                <a:tc hMerge="1">
                  <a:txBody>
                    <a:bodyPr/>
                    <a:lstStyle/>
                    <a:p>
                      <a:pPr algn="ctr"/>
                      <a:endParaRPr lang="en-CA" sz="2600" b="0" noProof="0" dirty="0">
                        <a:solidFill>
                          <a:schemeClr val="tx1"/>
                        </a:solidFill>
                      </a:endParaRPr>
                    </a:p>
                  </a:txBody>
                  <a:tcPr marT="45728" marB="45728" anchor="ctr">
                    <a:solidFill>
                      <a:srgbClr val="F3C10B"/>
                    </a:solidFill>
                  </a:tcPr>
                </a:tc>
                <a:tc hMerge="1">
                  <a:txBody>
                    <a:bodyPr/>
                    <a:lstStyle/>
                    <a:p>
                      <a:pPr algn="ctr"/>
                      <a:endParaRPr lang="en-CA" sz="2600" b="0" noProof="0" dirty="0">
                        <a:solidFill>
                          <a:schemeClr val="tx1"/>
                        </a:solidFill>
                      </a:endParaRPr>
                    </a:p>
                  </a:txBody>
                  <a:tcPr marT="45728" marB="45728" anchor="ctr">
                    <a:solidFill>
                      <a:srgbClr val="F3C10B"/>
                    </a:solidFill>
                  </a:tcPr>
                </a:tc>
                <a:extLst>
                  <a:ext uri="{0D108BD9-81ED-4DB2-BD59-A6C34878D82A}">
                    <a16:rowId xmlns:a16="http://schemas.microsoft.com/office/drawing/2014/main" val="10000"/>
                  </a:ext>
                </a:extLst>
              </a:tr>
              <a:tr h="2514600">
                <a:tc>
                  <a:txBody>
                    <a:bodyPr/>
                    <a:lstStyle/>
                    <a:p>
                      <a:endParaRPr lang="fr-CA" sz="1800" dirty="0"/>
                    </a:p>
                  </a:txBody>
                  <a:tcPr marT="45728" marB="45728">
                    <a:solidFill>
                      <a:srgbClr val="8EC2F2"/>
                    </a:solidFill>
                  </a:tcPr>
                </a:tc>
                <a:tc>
                  <a:txBody>
                    <a:bodyPr/>
                    <a:lstStyle/>
                    <a:p>
                      <a:endParaRPr lang="fr-CA" sz="1800" dirty="0"/>
                    </a:p>
                  </a:txBody>
                  <a:tcPr marT="45728" marB="45728">
                    <a:solidFill>
                      <a:srgbClr val="8EC2F2"/>
                    </a:solidFill>
                  </a:tcPr>
                </a:tc>
                <a:tc>
                  <a:txBody>
                    <a:bodyPr/>
                    <a:lstStyle/>
                    <a:p>
                      <a:endParaRPr lang="fr-CA" sz="1800" dirty="0"/>
                    </a:p>
                  </a:txBody>
                  <a:tcPr marT="45728" marB="45728">
                    <a:solidFill>
                      <a:srgbClr val="8EC2F2"/>
                    </a:solidFill>
                  </a:tcPr>
                </a:tc>
                <a:extLst>
                  <a:ext uri="{0D108BD9-81ED-4DB2-BD59-A6C34878D82A}">
                    <a16:rowId xmlns:a16="http://schemas.microsoft.com/office/drawing/2014/main" val="10001"/>
                  </a:ext>
                </a:extLst>
              </a:tr>
              <a:tr h="11452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2200" b="1" noProof="0" dirty="0" err="1">
                          <a:solidFill>
                            <a:schemeClr val="tx1"/>
                          </a:solidFill>
                        </a:rPr>
                        <a:t>S’étire</a:t>
                      </a:r>
                      <a:endParaRPr lang="en-CA" sz="2200" b="1" noProof="0" dirty="0">
                        <a:solidFill>
                          <a:schemeClr val="tx1"/>
                        </a:solidFill>
                      </a:endParaRPr>
                    </a:p>
                  </a:txBody>
                  <a:tcPr marT="45728" marB="45728" anchor="ctr">
                    <a:solidFill>
                      <a:srgbClr val="C4DFF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2200" b="1" noProof="0" dirty="0" err="1">
                          <a:solidFill>
                            <a:schemeClr val="tx1"/>
                          </a:solidFill>
                        </a:rPr>
                        <a:t>Bouge</a:t>
                      </a:r>
                      <a:r>
                        <a:rPr lang="en-CA" sz="2200" b="1" noProof="0" dirty="0">
                          <a:solidFill>
                            <a:schemeClr val="tx1"/>
                          </a:solidFill>
                        </a:rPr>
                        <a:t> </a:t>
                      </a:r>
                      <a:r>
                        <a:rPr lang="en-CA" sz="2200" b="1" noProof="0" dirty="0" err="1">
                          <a:solidFill>
                            <a:schemeClr val="tx1"/>
                          </a:solidFill>
                        </a:rPr>
                        <a:t>davantage</a:t>
                      </a:r>
                      <a:endParaRPr lang="en-CA" sz="2200" b="1" noProof="0" dirty="0">
                        <a:solidFill>
                          <a:schemeClr val="tx1"/>
                        </a:solidFill>
                      </a:endParaRPr>
                    </a:p>
                  </a:txBody>
                  <a:tcPr marT="45728" marB="45728" anchor="ctr">
                    <a:solidFill>
                      <a:srgbClr val="C4DFF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2200" b="1" noProof="0" dirty="0">
                          <a:solidFill>
                            <a:schemeClr val="tx1"/>
                          </a:solidFill>
                        </a:rPr>
                        <a:t>Porte la main à </a:t>
                      </a:r>
                      <a:r>
                        <a:rPr lang="en-CA" sz="2200" b="1" noProof="0" dirty="0" err="1">
                          <a:solidFill>
                            <a:schemeClr val="tx1"/>
                          </a:solidFill>
                        </a:rPr>
                        <a:t>sa</a:t>
                      </a:r>
                      <a:r>
                        <a:rPr lang="en-CA" sz="2200" b="1" noProof="0" dirty="0">
                          <a:solidFill>
                            <a:schemeClr val="tx1"/>
                          </a:solidFill>
                        </a:rPr>
                        <a:t> bouche</a:t>
                      </a:r>
                    </a:p>
                  </a:txBody>
                  <a:tcPr marT="45728" marB="45728" anchor="ctr">
                    <a:solidFill>
                      <a:srgbClr val="C4DFF8"/>
                    </a:solidFill>
                  </a:tcPr>
                </a:tc>
                <a:extLst>
                  <a:ext uri="{0D108BD9-81ED-4DB2-BD59-A6C34878D82A}">
                    <a16:rowId xmlns:a16="http://schemas.microsoft.com/office/drawing/2014/main" val="10002"/>
                  </a:ext>
                </a:extLst>
              </a:tr>
            </a:tbl>
          </a:graphicData>
        </a:graphic>
      </p:graphicFrame>
      <p:sp>
        <p:nvSpPr>
          <p:cNvPr id="9" name="Rectangle 8">
            <a:extLst>
              <a:ext uri="{FF2B5EF4-FFF2-40B4-BE49-F238E27FC236}">
                <a16:creationId xmlns:a16="http://schemas.microsoft.com/office/drawing/2014/main" id="{FF96D9F8-30B3-4B07-A36F-E3FD229102CF}"/>
              </a:ext>
            </a:extLst>
          </p:cNvPr>
          <p:cNvSpPr/>
          <p:nvPr/>
        </p:nvSpPr>
        <p:spPr>
          <a:xfrm rot="10800000" flipV="1">
            <a:off x="309452" y="5626265"/>
            <a:ext cx="6248400" cy="4616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rutiger-LightCn"/>
                <a:ea typeface="ヒラギノ角ゴ Pro W3" pitchFamily="48" charset="-128"/>
                <a:cs typeface="+mn-cs"/>
              </a:rPr>
              <a:t>Les photos </a:t>
            </a:r>
            <a:r>
              <a:rPr kumimoji="0" lang="en-US" sz="1200" b="0" i="0" u="none" strike="noStrike" kern="1200" cap="none" spc="0" normalizeH="0" baseline="0" noProof="0" dirty="0" err="1">
                <a:ln>
                  <a:noFill/>
                </a:ln>
                <a:solidFill>
                  <a:srgbClr val="000000"/>
                </a:solidFill>
                <a:effectLst/>
                <a:uLnTx/>
                <a:uFillTx/>
                <a:latin typeface="Frutiger-LightCn"/>
                <a:ea typeface="ヒラギノ角ゴ Pro W3" pitchFamily="48" charset="-128"/>
                <a:cs typeface="+mn-cs"/>
              </a:rPr>
              <a:t>sont</a:t>
            </a:r>
            <a:r>
              <a:rPr kumimoji="0" lang="en-US" sz="1200" b="0" i="0" u="none" strike="noStrike" kern="1200" cap="none" spc="0" normalizeH="0" baseline="0" noProof="0" dirty="0">
                <a:ln>
                  <a:noFill/>
                </a:ln>
                <a:solidFill>
                  <a:srgbClr val="000000"/>
                </a:solidFill>
                <a:effectLst/>
                <a:uLnTx/>
                <a:uFillTx/>
                <a:latin typeface="Frutiger-LightCn"/>
                <a:ea typeface="ヒラギノ角ゴ Pro W3" pitchFamily="48" charset="-128"/>
                <a:cs typeface="+mn-cs"/>
              </a:rPr>
              <a:t> </a:t>
            </a:r>
            <a:r>
              <a:rPr kumimoji="0" lang="en-US" sz="1200" b="0" i="0" u="none" strike="noStrike" kern="1200" cap="none" spc="0" normalizeH="0" baseline="0" noProof="0" dirty="0" err="1">
                <a:ln>
                  <a:noFill/>
                </a:ln>
                <a:solidFill>
                  <a:srgbClr val="000000"/>
                </a:solidFill>
                <a:effectLst/>
                <a:uLnTx/>
                <a:uFillTx/>
                <a:latin typeface="Frutiger-LightCn"/>
                <a:ea typeface="ヒラギノ角ゴ Pro W3" pitchFamily="48" charset="-128"/>
                <a:cs typeface="+mn-cs"/>
              </a:rPr>
              <a:t>une</a:t>
            </a:r>
            <a:r>
              <a:rPr kumimoji="0" lang="en-US" sz="1200" b="0" i="0" u="none" strike="noStrike" kern="1200" cap="none" spc="0" normalizeH="0" baseline="0" noProof="0" dirty="0">
                <a:ln>
                  <a:noFill/>
                </a:ln>
                <a:solidFill>
                  <a:srgbClr val="000000"/>
                </a:solidFill>
                <a:effectLst/>
                <a:uLnTx/>
                <a:uFillTx/>
                <a:latin typeface="Frutiger-LightCn"/>
                <a:ea typeface="ヒラギノ角ゴ Pro W3" pitchFamily="48" charset="-128"/>
                <a:cs typeface="+mn-cs"/>
              </a:rPr>
              <a:t> </a:t>
            </a:r>
            <a:r>
              <a:rPr kumimoji="0" lang="en-US" sz="1200" b="0" i="0" u="none" strike="noStrike" kern="1200" cap="none" spc="0" normalizeH="0" baseline="0" noProof="0" dirty="0" err="1">
                <a:ln>
                  <a:noFill/>
                </a:ln>
                <a:solidFill>
                  <a:srgbClr val="000000"/>
                </a:solidFill>
                <a:effectLst/>
                <a:uLnTx/>
                <a:uFillTx/>
                <a:latin typeface="Frutiger-LightCn"/>
                <a:ea typeface="ヒラギノ角ゴ Pro W3" pitchFamily="48" charset="-128"/>
                <a:cs typeface="+mn-cs"/>
              </a:rPr>
              <a:t>gracieuseté</a:t>
            </a:r>
            <a:r>
              <a:rPr kumimoji="0" lang="en-US" sz="1200" b="0" i="0" u="none" strike="noStrike" kern="1200" cap="none" spc="0" normalizeH="0" baseline="0" noProof="0" dirty="0">
                <a:ln>
                  <a:noFill/>
                </a:ln>
                <a:solidFill>
                  <a:srgbClr val="000000"/>
                </a:solidFill>
                <a:effectLst/>
                <a:uLnTx/>
                <a:uFillTx/>
                <a:latin typeface="Frutiger-LightCn"/>
                <a:ea typeface="ヒラギノ角ゴ Pro W3" pitchFamily="48" charset="-128"/>
                <a:cs typeface="+mn-cs"/>
              </a:rPr>
              <a:t> du Royal Brisbane and Women’s Hospital, de Queensland, </a:t>
            </a:r>
            <a:r>
              <a:rPr kumimoji="0" lang="en-US" sz="1200" b="0" i="0" u="none" strike="noStrike" kern="1200" cap="none" spc="0" normalizeH="0" baseline="0" noProof="0" dirty="0" err="1">
                <a:ln>
                  <a:noFill/>
                </a:ln>
                <a:solidFill>
                  <a:srgbClr val="000000"/>
                </a:solidFill>
                <a:effectLst/>
                <a:uLnTx/>
                <a:uFillTx/>
                <a:latin typeface="Frutiger-LightCn"/>
                <a:ea typeface="ヒラギノ角ゴ Pro W3" pitchFamily="48" charset="-128"/>
                <a:cs typeface="+mn-cs"/>
              </a:rPr>
              <a:t>en</a:t>
            </a:r>
            <a:r>
              <a:rPr kumimoji="0" lang="en-US" sz="1200" b="0" i="0" u="none" strike="noStrike" kern="1200" cap="none" spc="0" normalizeH="0" baseline="0" noProof="0" dirty="0">
                <a:ln>
                  <a:noFill/>
                </a:ln>
                <a:solidFill>
                  <a:srgbClr val="000000"/>
                </a:solidFill>
                <a:effectLst/>
                <a:uLnTx/>
                <a:uFillTx/>
                <a:latin typeface="Frutiger-LightCn"/>
                <a:ea typeface="ヒラギノ角ゴ Pro W3" pitchFamily="48" charset="-128"/>
                <a:cs typeface="+mn-cs"/>
              </a:rPr>
              <a:t> </a:t>
            </a:r>
            <a:r>
              <a:rPr kumimoji="0" lang="en-US" sz="1200" b="0" i="0" u="none" strike="noStrike" kern="1200" cap="none" spc="0" normalizeH="0" baseline="0" noProof="0" dirty="0" err="1">
                <a:ln>
                  <a:noFill/>
                </a:ln>
                <a:solidFill>
                  <a:srgbClr val="000000"/>
                </a:solidFill>
                <a:effectLst/>
                <a:uLnTx/>
                <a:uFillTx/>
                <a:latin typeface="Frutiger-LightCn"/>
                <a:ea typeface="ヒラギノ角ゴ Pro W3" pitchFamily="48" charset="-128"/>
                <a:cs typeface="+mn-cs"/>
              </a:rPr>
              <a:t>Australie</a:t>
            </a:r>
            <a:r>
              <a:rPr kumimoji="0" lang="en-US" sz="1200" b="0" i="0" u="none" strike="noStrike" kern="1200" cap="none" spc="0" normalizeH="0" baseline="0" noProof="0" dirty="0">
                <a:ln>
                  <a:noFill/>
                </a:ln>
                <a:solidFill>
                  <a:srgbClr val="000000"/>
                </a:solidFill>
                <a:effectLst/>
                <a:uLnTx/>
                <a:uFillTx/>
                <a:latin typeface="Frutiger-LightCn"/>
                <a:ea typeface="ヒラギノ角ゴ Pro W3" pitchFamily="48" charset="-128"/>
                <a:cs typeface="+mn-cs"/>
              </a:rPr>
              <a:t>. </a:t>
            </a:r>
            <a:r>
              <a:rPr kumimoji="0" lang="en-US" sz="1200" b="0" i="0" u="none" strike="noStrike" kern="1200" cap="none" spc="0" normalizeH="0" baseline="0" noProof="0" dirty="0" err="1">
                <a:ln>
                  <a:noFill/>
                </a:ln>
                <a:solidFill>
                  <a:srgbClr val="000000"/>
                </a:solidFill>
                <a:effectLst/>
                <a:uLnTx/>
                <a:uFillTx/>
                <a:latin typeface="Frutiger-LightCn"/>
                <a:ea typeface="ヒラギノ角ゴ Pro W3" pitchFamily="48" charset="-128"/>
                <a:cs typeface="+mn-cs"/>
              </a:rPr>
              <a:t>Elles</a:t>
            </a:r>
            <a:r>
              <a:rPr kumimoji="0" lang="en-US" sz="1200" b="0" i="0" u="none" strike="noStrike" kern="1200" cap="none" spc="0" normalizeH="0" baseline="0" noProof="0" dirty="0">
                <a:ln>
                  <a:noFill/>
                </a:ln>
                <a:solidFill>
                  <a:srgbClr val="000000"/>
                </a:solidFill>
                <a:effectLst/>
                <a:uLnTx/>
                <a:uFillTx/>
                <a:latin typeface="Frutiger-LightCn"/>
                <a:ea typeface="ヒラギノ角ゴ Pro W3" pitchFamily="48" charset="-128"/>
                <a:cs typeface="+mn-cs"/>
              </a:rPr>
              <a:t> </a:t>
            </a:r>
            <a:r>
              <a:rPr kumimoji="0" lang="en-US" sz="1200" b="0" i="0" u="none" strike="noStrike" kern="1200" cap="none" spc="0" normalizeH="0" baseline="0" noProof="0" dirty="0" err="1">
                <a:ln>
                  <a:noFill/>
                </a:ln>
                <a:solidFill>
                  <a:srgbClr val="000000"/>
                </a:solidFill>
                <a:effectLst/>
                <a:uLnTx/>
                <a:uFillTx/>
                <a:latin typeface="Frutiger-LightCn"/>
                <a:ea typeface="ヒラギノ角ゴ Pro W3" pitchFamily="48" charset="-128"/>
                <a:cs typeface="+mn-cs"/>
              </a:rPr>
              <a:t>sont</a:t>
            </a:r>
            <a:r>
              <a:rPr kumimoji="0" lang="en-US" sz="1200" b="0" i="0" u="none" strike="noStrike" kern="1200" cap="none" spc="0" normalizeH="0" baseline="0" noProof="0" dirty="0">
                <a:ln>
                  <a:noFill/>
                </a:ln>
                <a:solidFill>
                  <a:srgbClr val="000000"/>
                </a:solidFill>
                <a:effectLst/>
                <a:uLnTx/>
                <a:uFillTx/>
                <a:latin typeface="Frutiger-LightCn"/>
                <a:ea typeface="ヒラギノ角ゴ Pro W3" pitchFamily="48" charset="-128"/>
                <a:cs typeface="+mn-cs"/>
              </a:rPr>
              <a:t> </a:t>
            </a:r>
            <a:r>
              <a:rPr kumimoji="0" lang="en-US" sz="1200" b="0" i="0" u="none" strike="noStrike" kern="1200" cap="none" spc="0" normalizeH="0" baseline="0" noProof="0" dirty="0" err="1">
                <a:ln>
                  <a:noFill/>
                </a:ln>
                <a:solidFill>
                  <a:srgbClr val="000000"/>
                </a:solidFill>
                <a:effectLst/>
                <a:uLnTx/>
                <a:uFillTx/>
                <a:latin typeface="Frutiger-LightCn"/>
                <a:ea typeface="ヒラギノ角ゴ Pro W3" pitchFamily="48" charset="-128"/>
                <a:cs typeface="+mn-cs"/>
              </a:rPr>
              <a:t>utilisées</a:t>
            </a:r>
            <a:r>
              <a:rPr kumimoji="0" lang="en-US" sz="1200" b="0" i="0" u="none" strike="noStrike" kern="1200" cap="none" spc="0" normalizeH="0" baseline="0" noProof="0" dirty="0">
                <a:ln>
                  <a:noFill/>
                </a:ln>
                <a:solidFill>
                  <a:srgbClr val="000000"/>
                </a:solidFill>
                <a:effectLst/>
                <a:uLnTx/>
                <a:uFillTx/>
                <a:latin typeface="Frutiger-LightCn"/>
                <a:ea typeface="ヒラギノ角ゴ Pro W3" pitchFamily="48" charset="-128"/>
                <a:cs typeface="+mn-cs"/>
              </a:rPr>
              <a:t> avec </a:t>
            </a:r>
            <a:r>
              <a:rPr kumimoji="0" lang="en-US" sz="1200" b="0" i="0" u="none" strike="noStrike" kern="1200" cap="none" spc="0" normalizeH="0" baseline="0" noProof="0" dirty="0" err="1">
                <a:ln>
                  <a:noFill/>
                </a:ln>
                <a:solidFill>
                  <a:srgbClr val="000000"/>
                </a:solidFill>
                <a:effectLst/>
                <a:uLnTx/>
                <a:uFillTx/>
                <a:latin typeface="Frutiger-LightCn"/>
                <a:ea typeface="ヒラギノ角ゴ Pro W3" pitchFamily="48" charset="-128"/>
                <a:cs typeface="+mn-cs"/>
              </a:rPr>
              <a:t>autorisation</a:t>
            </a:r>
            <a:r>
              <a:rPr kumimoji="0" lang="en-US" sz="1200" b="0" i="0" u="none" strike="noStrike" kern="1200" cap="none" spc="0" normalizeH="0" baseline="0" noProof="0" dirty="0">
                <a:ln>
                  <a:noFill/>
                </a:ln>
                <a:solidFill>
                  <a:srgbClr val="000000"/>
                </a:solidFill>
                <a:effectLst/>
                <a:uLnTx/>
                <a:uFillTx/>
                <a:latin typeface="Frutiger-LightCn"/>
                <a:ea typeface="ヒラギノ角ゴ Pro W3" pitchFamily="48" charset="-128"/>
                <a:cs typeface="+mn-cs"/>
              </a:rPr>
              <a:t> </a:t>
            </a:r>
            <a:r>
              <a:rPr kumimoji="0" lang="en-US" sz="1200" b="0" i="0" u="none" strike="noStrike" kern="1200" cap="none" spc="0" normalizeH="0" baseline="0" noProof="0" dirty="0" err="1">
                <a:ln>
                  <a:noFill/>
                </a:ln>
                <a:solidFill>
                  <a:srgbClr val="000000"/>
                </a:solidFill>
                <a:effectLst/>
                <a:uLnTx/>
                <a:uFillTx/>
                <a:latin typeface="Frutiger-LightCn"/>
                <a:ea typeface="ヒラギノ角ゴ Pro W3" pitchFamily="48" charset="-128"/>
                <a:cs typeface="+mn-cs"/>
              </a:rPr>
              <a:t>en</a:t>
            </a:r>
            <a:r>
              <a:rPr kumimoji="0" lang="en-US" sz="1200" b="0" i="0" u="none" strike="noStrike" kern="1200" cap="none" spc="0" normalizeH="0" baseline="0" noProof="0" dirty="0">
                <a:ln>
                  <a:noFill/>
                </a:ln>
                <a:solidFill>
                  <a:srgbClr val="000000"/>
                </a:solidFill>
                <a:effectLst/>
                <a:uLnTx/>
                <a:uFillTx/>
                <a:latin typeface="Frutiger-LightCn"/>
                <a:ea typeface="ヒラギノ角ゴ Pro W3" pitchFamily="48" charset="-128"/>
                <a:cs typeface="+mn-cs"/>
              </a:rPr>
              <a:t> </a:t>
            </a:r>
            <a:r>
              <a:rPr kumimoji="0" lang="en-US" sz="1200" b="0" i="0" u="none" strike="noStrike" kern="1200" cap="none" spc="0" normalizeH="0" baseline="0" noProof="0" dirty="0" err="1">
                <a:ln>
                  <a:noFill/>
                </a:ln>
                <a:solidFill>
                  <a:srgbClr val="000000"/>
                </a:solidFill>
                <a:effectLst/>
                <a:uLnTx/>
                <a:uFillTx/>
                <a:latin typeface="Frutiger-LightCn"/>
                <a:ea typeface="ヒラギノ角ゴ Pro W3" pitchFamily="48" charset="-128"/>
                <a:cs typeface="+mn-cs"/>
              </a:rPr>
              <a:t>vertu</a:t>
            </a:r>
            <a:r>
              <a:rPr kumimoji="0" lang="en-US" sz="1200" b="0" i="0" u="none" strike="noStrike" kern="1200" cap="none" spc="0" normalizeH="0" baseline="0" noProof="0" dirty="0">
                <a:ln>
                  <a:noFill/>
                </a:ln>
                <a:solidFill>
                  <a:srgbClr val="000000"/>
                </a:solidFill>
                <a:effectLst/>
                <a:uLnTx/>
                <a:uFillTx/>
                <a:latin typeface="Frutiger-LightCn"/>
                <a:ea typeface="ヒラギノ角ゴ Pro W3" pitchFamily="48" charset="-128"/>
                <a:cs typeface="+mn-cs"/>
              </a:rPr>
              <a:t> de la </a:t>
            </a:r>
            <a:r>
              <a:rPr kumimoji="0" lang="en-US" sz="1200" b="0" i="0" u="none" strike="noStrike" kern="1200" cap="none" spc="0" normalizeH="0" baseline="0" noProof="0" dirty="0" err="1">
                <a:ln>
                  <a:noFill/>
                </a:ln>
                <a:solidFill>
                  <a:srgbClr val="000000"/>
                </a:solidFill>
                <a:effectLst/>
                <a:uLnTx/>
                <a:uFillTx/>
                <a:latin typeface="Frutiger-LightCn"/>
                <a:ea typeface="ヒラギノ角ゴ Pro W3" pitchFamily="48" charset="-128"/>
                <a:cs typeface="+mn-cs"/>
              </a:rPr>
              <a:t>licence</a:t>
            </a:r>
            <a:r>
              <a:rPr kumimoji="0" lang="en-US" sz="1200" b="0" i="0" u="none" strike="noStrike" kern="1200" cap="none" spc="0" normalizeH="0" baseline="0" noProof="0" dirty="0">
                <a:ln>
                  <a:noFill/>
                </a:ln>
                <a:solidFill>
                  <a:srgbClr val="000000"/>
                </a:solidFill>
                <a:effectLst/>
                <a:uLnTx/>
                <a:uFillTx/>
                <a:latin typeface="Frutiger-LightCn"/>
                <a:ea typeface="ヒラギノ角ゴ Pro W3" pitchFamily="48" charset="-128"/>
                <a:cs typeface="+mn-cs"/>
              </a:rPr>
              <a:t> Creative Commons 3.0.</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endParaRPr>
          </a:p>
        </p:txBody>
      </p:sp>
      <p:pic>
        <p:nvPicPr>
          <p:cNvPr id="10" name="Picture 9">
            <a:extLst>
              <a:ext uri="{FF2B5EF4-FFF2-40B4-BE49-F238E27FC236}">
                <a16:creationId xmlns:a16="http://schemas.microsoft.com/office/drawing/2014/main" id="{3DCD59CC-C122-4AE9-BDC0-E66B644DB6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7368" y="1991139"/>
            <a:ext cx="2770632" cy="2216506"/>
          </a:xfrm>
          <a:prstGeom prst="rect">
            <a:avLst/>
          </a:prstGeom>
          <a:effectLst>
            <a:outerShdw blurRad="38100" dist="50800" dir="5400000" algn="ctr" rotWithShape="0">
              <a:srgbClr val="000000">
                <a:alpha val="43137"/>
              </a:srgbClr>
            </a:outerShdw>
          </a:effectLst>
        </p:spPr>
      </p:pic>
      <p:pic>
        <p:nvPicPr>
          <p:cNvPr id="11" name="Picture 10">
            <a:extLst>
              <a:ext uri="{FF2B5EF4-FFF2-40B4-BE49-F238E27FC236}">
                <a16:creationId xmlns:a16="http://schemas.microsoft.com/office/drawing/2014/main" id="{941CA57D-2F88-46A4-84B4-DDD7930F8A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00400" y="1981200"/>
            <a:ext cx="2770632" cy="2216506"/>
          </a:xfrm>
          <a:prstGeom prst="rect">
            <a:avLst/>
          </a:prstGeom>
          <a:effectLst>
            <a:outerShdw blurRad="38100" dist="50800" dir="5400000" algn="ctr" rotWithShape="0">
              <a:srgbClr val="000000">
                <a:alpha val="43137"/>
              </a:srgbClr>
            </a:outerShdw>
          </a:effectLst>
        </p:spPr>
      </p:pic>
      <p:pic>
        <p:nvPicPr>
          <p:cNvPr id="12" name="Picture 11">
            <a:extLst>
              <a:ext uri="{FF2B5EF4-FFF2-40B4-BE49-F238E27FC236}">
                <a16:creationId xmlns:a16="http://schemas.microsoft.com/office/drawing/2014/main" id="{52B81FF9-4B7E-4EE2-90B3-4323EEDE3E3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67925" y="1981200"/>
            <a:ext cx="2770632" cy="2216506"/>
          </a:xfrm>
          <a:prstGeom prst="rect">
            <a:avLst/>
          </a:prstGeom>
          <a:effectLst>
            <a:outerShdw blurRad="38100" dist="50800" dir="5400000" algn="ctr" rotWithShape="0">
              <a:srgbClr val="000000">
                <a:alpha val="43137"/>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4463619-ECFE-473B-8B9E-79AE2289B80C}"/>
              </a:ext>
            </a:extLst>
          </p:cNvPr>
          <p:cNvSpPr>
            <a:spLocks noGrp="1"/>
          </p:cNvSpPr>
          <p:nvPr>
            <p:ph type="title"/>
          </p:nvPr>
        </p:nvSpPr>
        <p:spPr>
          <a:xfrm>
            <a:off x="493713" y="76200"/>
            <a:ext cx="8116887" cy="814387"/>
          </a:xfrm>
        </p:spPr>
        <p:txBody>
          <a:bodyPr anchor="ctr"/>
          <a:lstStyle/>
          <a:p>
            <a:pPr algn="ctr"/>
            <a:r>
              <a:rPr lang="en-CA" sz="4000" dirty="0" err="1"/>
              <a:t>Signes</a:t>
            </a:r>
            <a:r>
              <a:rPr lang="en-CA" sz="4000" dirty="0"/>
              <a:t> de </a:t>
            </a:r>
            <a:r>
              <a:rPr lang="en-CA" sz="4000" dirty="0" err="1"/>
              <a:t>faim</a:t>
            </a:r>
            <a:r>
              <a:rPr lang="en-CA" sz="4000" dirty="0"/>
              <a:t> </a:t>
            </a:r>
            <a:r>
              <a:rPr lang="en-CA" sz="4000" dirty="0" err="1"/>
              <a:t>tardifs</a:t>
            </a:r>
            <a:endParaRPr lang="en-CA" sz="4000" dirty="0"/>
          </a:p>
        </p:txBody>
      </p:sp>
      <p:graphicFrame>
        <p:nvGraphicFramePr>
          <p:cNvPr id="8" name="Content Placeholder 4">
            <a:extLst>
              <a:ext uri="{FF2B5EF4-FFF2-40B4-BE49-F238E27FC236}">
                <a16:creationId xmlns:a16="http://schemas.microsoft.com/office/drawing/2014/main" id="{04A7E801-C821-4E1D-94F6-63387468194D}"/>
              </a:ext>
            </a:extLst>
          </p:cNvPr>
          <p:cNvGraphicFramePr>
            <a:graphicFrameLocks/>
          </p:cNvGraphicFramePr>
          <p:nvPr/>
        </p:nvGraphicFramePr>
        <p:xfrm>
          <a:off x="152400" y="914400"/>
          <a:ext cx="8839200" cy="4591458"/>
        </p:xfrm>
        <a:graphic>
          <a:graphicData uri="http://schemas.openxmlformats.org/drawingml/2006/table">
            <a:tbl>
              <a:tblPr firstRow="1" bandRow="1">
                <a:effectLst>
                  <a:outerShdw blurRad="38100" dist="50800" dir="5400000" algn="ctr" rotWithShape="0">
                    <a:srgbClr val="000000">
                      <a:alpha val="43137"/>
                    </a:srgbClr>
                  </a:outerShdw>
                </a:effectLst>
                <a:tableStyleId>{5C22544A-7EE6-4342-B048-85BDC9FD1C3A}</a:tableStyleId>
              </a:tblPr>
              <a:tblGrid>
                <a:gridCol w="2941982">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925418">
                  <a:extLst>
                    <a:ext uri="{9D8B030D-6E8A-4147-A177-3AD203B41FA5}">
                      <a16:colId xmlns:a16="http://schemas.microsoft.com/office/drawing/2014/main" val="20002"/>
                    </a:ext>
                  </a:extLst>
                </a:gridCol>
              </a:tblGrid>
              <a:tr h="931587">
                <a:tc gridSpan="3">
                  <a:txBody>
                    <a:bodyPr/>
                    <a:lstStyle/>
                    <a:p>
                      <a:pPr algn="ctr"/>
                      <a:r>
                        <a:rPr lang="en-CA" sz="3600" b="1" baseline="0" noProof="0" dirty="0">
                          <a:solidFill>
                            <a:schemeClr val="tx1"/>
                          </a:solidFill>
                        </a:rPr>
                        <a:t>“</a:t>
                      </a:r>
                      <a:r>
                        <a:rPr lang="en-CA" sz="3600" b="1" baseline="0" noProof="0" dirty="0" err="1">
                          <a:solidFill>
                            <a:schemeClr val="tx1"/>
                          </a:solidFill>
                        </a:rPr>
                        <a:t>Calme-moi</a:t>
                      </a:r>
                      <a:r>
                        <a:rPr lang="en-CA" sz="3600" b="1" baseline="0" noProof="0" dirty="0">
                          <a:solidFill>
                            <a:schemeClr val="tx1"/>
                          </a:solidFill>
                        </a:rPr>
                        <a:t>, </a:t>
                      </a:r>
                      <a:r>
                        <a:rPr lang="en-CA" sz="3600" b="1" baseline="0" noProof="0" dirty="0" err="1">
                          <a:solidFill>
                            <a:schemeClr val="tx1"/>
                          </a:solidFill>
                        </a:rPr>
                        <a:t>puis</a:t>
                      </a:r>
                      <a:r>
                        <a:rPr lang="en-CA" sz="3600" b="1" baseline="0" noProof="0" dirty="0">
                          <a:solidFill>
                            <a:schemeClr val="tx1"/>
                          </a:solidFill>
                        </a:rPr>
                        <a:t> </a:t>
                      </a:r>
                      <a:r>
                        <a:rPr lang="en-CA" sz="3600" b="1" baseline="0" noProof="0" dirty="0" err="1">
                          <a:solidFill>
                            <a:schemeClr val="tx1"/>
                          </a:solidFill>
                        </a:rPr>
                        <a:t>nourris-moi</a:t>
                      </a:r>
                      <a:r>
                        <a:rPr lang="en-CA" sz="3600" b="1" baseline="0" noProof="0" dirty="0">
                          <a:solidFill>
                            <a:schemeClr val="tx1"/>
                          </a:solidFill>
                        </a:rPr>
                        <a:t>.”</a:t>
                      </a:r>
                    </a:p>
                  </a:txBody>
                  <a:tcPr marT="45728" marB="45728" anchor="ctr">
                    <a:solidFill>
                      <a:srgbClr val="F3C10B"/>
                    </a:solidFill>
                  </a:tcPr>
                </a:tc>
                <a:tc hMerge="1">
                  <a:txBody>
                    <a:bodyPr/>
                    <a:lstStyle/>
                    <a:p>
                      <a:pPr algn="ctr"/>
                      <a:endParaRPr lang="en-CA" sz="2600" b="0" noProof="0" dirty="0">
                        <a:solidFill>
                          <a:schemeClr val="tx1"/>
                        </a:solidFill>
                      </a:endParaRPr>
                    </a:p>
                  </a:txBody>
                  <a:tcPr marT="45728" marB="45728" anchor="ctr">
                    <a:solidFill>
                      <a:srgbClr val="F3C10B"/>
                    </a:solidFill>
                  </a:tcPr>
                </a:tc>
                <a:tc hMerge="1">
                  <a:txBody>
                    <a:bodyPr/>
                    <a:lstStyle/>
                    <a:p>
                      <a:pPr algn="ctr"/>
                      <a:endParaRPr lang="en-CA" sz="2600" b="0" noProof="0" dirty="0">
                        <a:solidFill>
                          <a:schemeClr val="tx1"/>
                        </a:solidFill>
                      </a:endParaRPr>
                    </a:p>
                  </a:txBody>
                  <a:tcPr marT="45728" marB="45728" anchor="ctr">
                    <a:solidFill>
                      <a:srgbClr val="F3C10B"/>
                    </a:solidFill>
                  </a:tcPr>
                </a:tc>
                <a:extLst>
                  <a:ext uri="{0D108BD9-81ED-4DB2-BD59-A6C34878D82A}">
                    <a16:rowId xmlns:a16="http://schemas.microsoft.com/office/drawing/2014/main" val="10000"/>
                  </a:ext>
                </a:extLst>
              </a:tr>
              <a:tr h="2514600">
                <a:tc>
                  <a:txBody>
                    <a:bodyPr/>
                    <a:lstStyle/>
                    <a:p>
                      <a:endParaRPr lang="fr-CA" sz="1800" dirty="0"/>
                    </a:p>
                  </a:txBody>
                  <a:tcPr marT="45728" marB="45728">
                    <a:solidFill>
                      <a:srgbClr val="8EC2F2"/>
                    </a:solidFill>
                  </a:tcPr>
                </a:tc>
                <a:tc>
                  <a:txBody>
                    <a:bodyPr/>
                    <a:lstStyle/>
                    <a:p>
                      <a:endParaRPr lang="fr-CA" sz="1800" dirty="0"/>
                    </a:p>
                  </a:txBody>
                  <a:tcPr marT="45728" marB="45728">
                    <a:solidFill>
                      <a:srgbClr val="8EC2F2"/>
                    </a:solidFill>
                  </a:tcPr>
                </a:tc>
                <a:tc>
                  <a:txBody>
                    <a:bodyPr/>
                    <a:lstStyle/>
                    <a:p>
                      <a:endParaRPr lang="fr-CA" sz="1800" dirty="0"/>
                    </a:p>
                  </a:txBody>
                  <a:tcPr marT="45728" marB="45728">
                    <a:solidFill>
                      <a:srgbClr val="8EC2F2"/>
                    </a:solidFill>
                  </a:tcPr>
                </a:tc>
                <a:extLst>
                  <a:ext uri="{0D108BD9-81ED-4DB2-BD59-A6C34878D82A}">
                    <a16:rowId xmlns:a16="http://schemas.microsoft.com/office/drawing/2014/main" val="10001"/>
                  </a:ext>
                </a:extLst>
              </a:tr>
              <a:tr h="11452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2200" b="1" noProof="0" dirty="0" err="1">
                          <a:solidFill>
                            <a:schemeClr val="tx1"/>
                          </a:solidFill>
                        </a:rPr>
                        <a:t>Pleur</a:t>
                      </a:r>
                      <a:endParaRPr lang="en-CA" sz="2200" b="1" noProof="0" dirty="0">
                        <a:solidFill>
                          <a:schemeClr val="tx1"/>
                        </a:solidFill>
                      </a:endParaRPr>
                    </a:p>
                  </a:txBody>
                  <a:tcPr marT="45728" marB="45728" anchor="ctr">
                    <a:solidFill>
                      <a:srgbClr val="C4DFF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2200" b="1" noProof="0" dirty="0">
                          <a:solidFill>
                            <a:schemeClr val="tx1"/>
                          </a:solidFill>
                        </a:rPr>
                        <a:t>Est </a:t>
                      </a:r>
                      <a:r>
                        <a:rPr lang="en-CA" sz="2200" b="1" noProof="0" dirty="0" err="1">
                          <a:solidFill>
                            <a:schemeClr val="tx1"/>
                          </a:solidFill>
                        </a:rPr>
                        <a:t>agité</a:t>
                      </a:r>
                      <a:r>
                        <a:rPr lang="en-CA" sz="2200" b="1" noProof="0" dirty="0">
                          <a:solidFill>
                            <a:schemeClr val="tx1"/>
                          </a:solidFill>
                        </a:rPr>
                        <a:t> </a:t>
                      </a:r>
                      <a:r>
                        <a:rPr lang="en-CA" sz="2200" b="1" noProof="0" dirty="0">
                          <a:solidFill>
                            <a:schemeClr val="tx1"/>
                          </a:solidFill>
                          <a:latin typeface="Gill Sans MT" panose="020B0502020104020203" pitchFamily="34" charset="0"/>
                        </a:rPr>
                        <a:t>/ </a:t>
                      </a:r>
                      <a:r>
                        <a:rPr lang="en-CA" sz="2200" b="1" noProof="0" dirty="0" err="1">
                          <a:solidFill>
                            <a:schemeClr val="tx1"/>
                          </a:solidFill>
                          <a:latin typeface="Gill Sans MT" panose="020B0502020104020203" pitchFamily="34" charset="0"/>
                        </a:rPr>
                        <a:t>bouge</a:t>
                      </a:r>
                      <a:r>
                        <a:rPr lang="en-CA" sz="2200" b="1" noProof="0" dirty="0">
                          <a:solidFill>
                            <a:schemeClr val="tx1"/>
                          </a:solidFill>
                          <a:latin typeface="Gill Sans MT" panose="020B0502020104020203" pitchFamily="34" charset="0"/>
                        </a:rPr>
                        <a:t> beaucoup</a:t>
                      </a:r>
                      <a:endParaRPr lang="en-CA" sz="2200" b="1" noProof="0" dirty="0">
                        <a:solidFill>
                          <a:schemeClr val="tx1"/>
                        </a:solidFill>
                      </a:endParaRPr>
                    </a:p>
                  </a:txBody>
                  <a:tcPr marT="45728" marB="45728" anchor="ctr">
                    <a:solidFill>
                      <a:srgbClr val="C4DFF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2200" b="1" noProof="0" dirty="0">
                          <a:solidFill>
                            <a:schemeClr val="tx1"/>
                          </a:solidFill>
                        </a:rPr>
                        <a:t>Sa </a:t>
                      </a:r>
                      <a:r>
                        <a:rPr lang="en-CA" sz="2200" b="1" noProof="0" dirty="0" err="1">
                          <a:solidFill>
                            <a:schemeClr val="tx1"/>
                          </a:solidFill>
                        </a:rPr>
                        <a:t>peau</a:t>
                      </a:r>
                      <a:r>
                        <a:rPr lang="en-CA" sz="2200" b="1" noProof="0" dirty="0">
                          <a:solidFill>
                            <a:schemeClr val="tx1"/>
                          </a:solidFill>
                        </a:rPr>
                        <a:t> </a:t>
                      </a:r>
                      <a:r>
                        <a:rPr lang="en-CA" sz="2200" b="1" noProof="0" dirty="0" err="1">
                          <a:solidFill>
                            <a:schemeClr val="tx1"/>
                          </a:solidFill>
                        </a:rPr>
                        <a:t>devient</a:t>
                      </a:r>
                      <a:r>
                        <a:rPr lang="en-CA" sz="2200" b="1" noProof="0" dirty="0">
                          <a:solidFill>
                            <a:schemeClr val="tx1"/>
                          </a:solidFill>
                        </a:rPr>
                        <a:t> rouge</a:t>
                      </a:r>
                    </a:p>
                  </a:txBody>
                  <a:tcPr marT="45728" marB="45728" anchor="ctr">
                    <a:solidFill>
                      <a:srgbClr val="C4DFF8"/>
                    </a:solidFill>
                  </a:tcPr>
                </a:tc>
                <a:extLst>
                  <a:ext uri="{0D108BD9-81ED-4DB2-BD59-A6C34878D82A}">
                    <a16:rowId xmlns:a16="http://schemas.microsoft.com/office/drawing/2014/main" val="10002"/>
                  </a:ext>
                </a:extLst>
              </a:tr>
            </a:tbl>
          </a:graphicData>
        </a:graphic>
      </p:graphicFrame>
      <p:pic>
        <p:nvPicPr>
          <p:cNvPr id="10" name="Picture 9">
            <a:extLst>
              <a:ext uri="{FF2B5EF4-FFF2-40B4-BE49-F238E27FC236}">
                <a16:creationId xmlns:a16="http://schemas.microsoft.com/office/drawing/2014/main" id="{64FB17AB-AF5C-4C0A-BD0B-1AC67F7199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1981200"/>
            <a:ext cx="2770632" cy="2216506"/>
          </a:xfrm>
          <a:prstGeom prst="rect">
            <a:avLst/>
          </a:prstGeom>
          <a:effectLst>
            <a:outerShdw blurRad="38100" dist="50800" dir="5400000" algn="ctr" rotWithShape="0">
              <a:srgbClr val="000000">
                <a:alpha val="43137"/>
              </a:srgbClr>
            </a:outerShdw>
          </a:effectLst>
        </p:spPr>
      </p:pic>
      <p:pic>
        <p:nvPicPr>
          <p:cNvPr id="11" name="Picture 10">
            <a:extLst>
              <a:ext uri="{FF2B5EF4-FFF2-40B4-BE49-F238E27FC236}">
                <a16:creationId xmlns:a16="http://schemas.microsoft.com/office/drawing/2014/main" id="{4AB59CB3-82E2-4442-99A3-45964D7A5D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00400" y="1981200"/>
            <a:ext cx="2770632" cy="2216506"/>
          </a:xfrm>
          <a:prstGeom prst="rect">
            <a:avLst/>
          </a:prstGeom>
          <a:effectLst>
            <a:outerShdw blurRad="38100" dist="50800" dir="5400000" algn="ctr" rotWithShape="0">
              <a:srgbClr val="000000">
                <a:alpha val="43137"/>
              </a:srgbClr>
            </a:outerShdw>
          </a:effectLst>
        </p:spPr>
      </p:pic>
      <p:pic>
        <p:nvPicPr>
          <p:cNvPr id="12" name="Picture 11">
            <a:extLst>
              <a:ext uri="{FF2B5EF4-FFF2-40B4-BE49-F238E27FC236}">
                <a16:creationId xmlns:a16="http://schemas.microsoft.com/office/drawing/2014/main" id="{ED6BD9E2-AB89-494F-A9F7-61B0873EEC8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44768" y="1981200"/>
            <a:ext cx="2770632" cy="2216506"/>
          </a:xfrm>
          <a:prstGeom prst="rect">
            <a:avLst/>
          </a:prstGeom>
          <a:effectLst>
            <a:outerShdw blurRad="38100" dist="50800" dir="5400000" algn="ctr" rotWithShape="0">
              <a:srgbClr val="000000">
                <a:alpha val="43137"/>
              </a:srgbClr>
            </a:outerShdw>
          </a:effectLst>
        </p:spPr>
      </p:pic>
      <p:sp>
        <p:nvSpPr>
          <p:cNvPr id="4" name="Rectangle 3">
            <a:extLst>
              <a:ext uri="{FF2B5EF4-FFF2-40B4-BE49-F238E27FC236}">
                <a16:creationId xmlns:a16="http://schemas.microsoft.com/office/drawing/2014/main" id="{004527F5-962F-4E22-8F0D-C937EBC44B57}"/>
              </a:ext>
            </a:extLst>
          </p:cNvPr>
          <p:cNvSpPr/>
          <p:nvPr/>
        </p:nvSpPr>
        <p:spPr>
          <a:xfrm>
            <a:off x="493712" y="5559770"/>
            <a:ext cx="5983287" cy="43088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Frutiger-LightCn"/>
                <a:ea typeface="ヒラギノ角ゴ Pro W3" pitchFamily="48" charset="-128"/>
                <a:cs typeface="+mn-cs"/>
              </a:rPr>
              <a:t>Les photos </a:t>
            </a:r>
            <a:r>
              <a:rPr kumimoji="0" lang="en-US" sz="1100" b="0" i="0" u="none" strike="noStrike" kern="1200" cap="none" spc="0" normalizeH="0" baseline="0" noProof="0" dirty="0" err="1">
                <a:ln>
                  <a:noFill/>
                </a:ln>
                <a:solidFill>
                  <a:srgbClr val="000000"/>
                </a:solidFill>
                <a:effectLst/>
                <a:uLnTx/>
                <a:uFillTx/>
                <a:latin typeface="Frutiger-LightCn"/>
                <a:ea typeface="ヒラギノ角ゴ Pro W3" pitchFamily="48" charset="-128"/>
                <a:cs typeface="+mn-cs"/>
              </a:rPr>
              <a:t>sont</a:t>
            </a:r>
            <a:r>
              <a:rPr kumimoji="0" lang="en-US" sz="1100" b="0" i="0" u="none" strike="noStrike" kern="1200" cap="none" spc="0" normalizeH="0" baseline="0" noProof="0" dirty="0">
                <a:ln>
                  <a:noFill/>
                </a:ln>
                <a:solidFill>
                  <a:srgbClr val="000000"/>
                </a:solidFill>
                <a:effectLst/>
                <a:uLnTx/>
                <a:uFillTx/>
                <a:latin typeface="Frutiger-LightCn"/>
                <a:ea typeface="ヒラギノ角ゴ Pro W3" pitchFamily="48" charset="-128"/>
                <a:cs typeface="+mn-cs"/>
              </a:rPr>
              <a:t> </a:t>
            </a:r>
            <a:r>
              <a:rPr kumimoji="0" lang="en-US" sz="1100" b="0" i="0" u="none" strike="noStrike" kern="1200" cap="none" spc="0" normalizeH="0" baseline="0" noProof="0" dirty="0" err="1">
                <a:ln>
                  <a:noFill/>
                </a:ln>
                <a:solidFill>
                  <a:srgbClr val="000000"/>
                </a:solidFill>
                <a:effectLst/>
                <a:uLnTx/>
                <a:uFillTx/>
                <a:latin typeface="Frutiger-LightCn"/>
                <a:ea typeface="ヒラギノ角ゴ Pro W3" pitchFamily="48" charset="-128"/>
                <a:cs typeface="+mn-cs"/>
              </a:rPr>
              <a:t>une</a:t>
            </a:r>
            <a:r>
              <a:rPr kumimoji="0" lang="en-US" sz="1100" b="0" i="0" u="none" strike="noStrike" kern="1200" cap="none" spc="0" normalizeH="0" baseline="0" noProof="0" dirty="0">
                <a:ln>
                  <a:noFill/>
                </a:ln>
                <a:solidFill>
                  <a:srgbClr val="000000"/>
                </a:solidFill>
                <a:effectLst/>
                <a:uLnTx/>
                <a:uFillTx/>
                <a:latin typeface="Frutiger-LightCn"/>
                <a:ea typeface="ヒラギノ角ゴ Pro W3" pitchFamily="48" charset="-128"/>
                <a:cs typeface="+mn-cs"/>
              </a:rPr>
              <a:t> </a:t>
            </a:r>
            <a:r>
              <a:rPr kumimoji="0" lang="en-US" sz="1100" b="0" i="0" u="none" strike="noStrike" kern="1200" cap="none" spc="0" normalizeH="0" baseline="0" noProof="0" dirty="0" err="1">
                <a:ln>
                  <a:noFill/>
                </a:ln>
                <a:solidFill>
                  <a:srgbClr val="000000"/>
                </a:solidFill>
                <a:effectLst/>
                <a:uLnTx/>
                <a:uFillTx/>
                <a:latin typeface="Frutiger-LightCn"/>
                <a:ea typeface="ヒラギノ角ゴ Pro W3" pitchFamily="48" charset="-128"/>
                <a:cs typeface="+mn-cs"/>
              </a:rPr>
              <a:t>gracieuseté</a:t>
            </a:r>
            <a:r>
              <a:rPr kumimoji="0" lang="en-US" sz="1100" b="0" i="0" u="none" strike="noStrike" kern="1200" cap="none" spc="0" normalizeH="0" baseline="0" noProof="0" dirty="0">
                <a:ln>
                  <a:noFill/>
                </a:ln>
                <a:solidFill>
                  <a:srgbClr val="000000"/>
                </a:solidFill>
                <a:effectLst/>
                <a:uLnTx/>
                <a:uFillTx/>
                <a:latin typeface="Frutiger-LightCn"/>
                <a:ea typeface="ヒラギノ角ゴ Pro W3" pitchFamily="48" charset="-128"/>
                <a:cs typeface="+mn-cs"/>
              </a:rPr>
              <a:t> du Royal Brisbane and Women’s Hospital, de Queensland, </a:t>
            </a:r>
            <a:r>
              <a:rPr kumimoji="0" lang="en-US" sz="1100" b="0" i="0" u="none" strike="noStrike" kern="1200" cap="none" spc="0" normalizeH="0" baseline="0" noProof="0" dirty="0" err="1">
                <a:ln>
                  <a:noFill/>
                </a:ln>
                <a:solidFill>
                  <a:srgbClr val="000000"/>
                </a:solidFill>
                <a:effectLst/>
                <a:uLnTx/>
                <a:uFillTx/>
                <a:latin typeface="Frutiger-LightCn"/>
                <a:ea typeface="ヒラギノ角ゴ Pro W3" pitchFamily="48" charset="-128"/>
                <a:cs typeface="+mn-cs"/>
              </a:rPr>
              <a:t>en</a:t>
            </a:r>
            <a:r>
              <a:rPr kumimoji="0" lang="en-US" sz="1100" b="0" i="0" u="none" strike="noStrike" kern="1200" cap="none" spc="0" normalizeH="0" baseline="0" noProof="0" dirty="0">
                <a:ln>
                  <a:noFill/>
                </a:ln>
                <a:solidFill>
                  <a:srgbClr val="000000"/>
                </a:solidFill>
                <a:effectLst/>
                <a:uLnTx/>
                <a:uFillTx/>
                <a:latin typeface="Frutiger-LightCn"/>
                <a:ea typeface="ヒラギノ角ゴ Pro W3" pitchFamily="48" charset="-128"/>
                <a:cs typeface="+mn-cs"/>
              </a:rPr>
              <a:t> </a:t>
            </a:r>
            <a:r>
              <a:rPr kumimoji="0" lang="en-US" sz="1100" b="0" i="0" u="none" strike="noStrike" kern="1200" cap="none" spc="0" normalizeH="0" baseline="0" noProof="0" dirty="0" err="1">
                <a:ln>
                  <a:noFill/>
                </a:ln>
                <a:solidFill>
                  <a:srgbClr val="000000"/>
                </a:solidFill>
                <a:effectLst/>
                <a:uLnTx/>
                <a:uFillTx/>
                <a:latin typeface="Frutiger-LightCn"/>
                <a:ea typeface="ヒラギノ角ゴ Pro W3" pitchFamily="48" charset="-128"/>
                <a:cs typeface="+mn-cs"/>
              </a:rPr>
              <a:t>Australie</a:t>
            </a:r>
            <a:r>
              <a:rPr kumimoji="0" lang="en-US" sz="1100" b="0" i="0" u="none" strike="noStrike" kern="1200" cap="none" spc="0" normalizeH="0" baseline="0" noProof="0" dirty="0">
                <a:ln>
                  <a:noFill/>
                </a:ln>
                <a:solidFill>
                  <a:srgbClr val="000000"/>
                </a:solidFill>
                <a:effectLst/>
                <a:uLnTx/>
                <a:uFillTx/>
                <a:latin typeface="Frutiger-LightCn"/>
                <a:ea typeface="ヒラギノ角ゴ Pro W3" pitchFamily="48" charset="-128"/>
                <a:cs typeface="+mn-cs"/>
              </a:rPr>
              <a:t>. </a:t>
            </a:r>
            <a:r>
              <a:rPr kumimoji="0" lang="en-US" sz="1100" b="0" i="0" u="none" strike="noStrike" kern="1200" cap="none" spc="0" normalizeH="0" baseline="0" noProof="0" dirty="0" err="1">
                <a:ln>
                  <a:noFill/>
                </a:ln>
                <a:solidFill>
                  <a:srgbClr val="000000"/>
                </a:solidFill>
                <a:effectLst/>
                <a:uLnTx/>
                <a:uFillTx/>
                <a:latin typeface="Frutiger-LightCn"/>
                <a:ea typeface="ヒラギノ角ゴ Pro W3" pitchFamily="48" charset="-128"/>
                <a:cs typeface="+mn-cs"/>
              </a:rPr>
              <a:t>Elles</a:t>
            </a:r>
            <a:r>
              <a:rPr kumimoji="0" lang="en-US" sz="1100" b="0" i="0" u="none" strike="noStrike" kern="1200" cap="none" spc="0" normalizeH="0" baseline="0" noProof="0" dirty="0">
                <a:ln>
                  <a:noFill/>
                </a:ln>
                <a:solidFill>
                  <a:srgbClr val="000000"/>
                </a:solidFill>
                <a:effectLst/>
                <a:uLnTx/>
                <a:uFillTx/>
                <a:latin typeface="Frutiger-LightCn"/>
                <a:ea typeface="ヒラギノ角ゴ Pro W3" pitchFamily="48" charset="-128"/>
                <a:cs typeface="+mn-cs"/>
              </a:rPr>
              <a:t> </a:t>
            </a:r>
            <a:r>
              <a:rPr kumimoji="0" lang="en-US" sz="1100" b="0" i="0" u="none" strike="noStrike" kern="1200" cap="none" spc="0" normalizeH="0" baseline="0" noProof="0" dirty="0" err="1">
                <a:ln>
                  <a:noFill/>
                </a:ln>
                <a:solidFill>
                  <a:srgbClr val="000000"/>
                </a:solidFill>
                <a:effectLst/>
                <a:uLnTx/>
                <a:uFillTx/>
                <a:latin typeface="Frutiger-LightCn"/>
                <a:ea typeface="ヒラギノ角ゴ Pro W3" pitchFamily="48" charset="-128"/>
                <a:cs typeface="+mn-cs"/>
              </a:rPr>
              <a:t>sont</a:t>
            </a:r>
            <a:r>
              <a:rPr kumimoji="0" lang="en-US" sz="1100" b="0" i="0" u="none" strike="noStrike" kern="1200" cap="none" spc="0" normalizeH="0" baseline="0" noProof="0" dirty="0">
                <a:ln>
                  <a:noFill/>
                </a:ln>
                <a:solidFill>
                  <a:srgbClr val="000000"/>
                </a:solidFill>
                <a:effectLst/>
                <a:uLnTx/>
                <a:uFillTx/>
                <a:latin typeface="Frutiger-LightCn"/>
                <a:ea typeface="ヒラギノ角ゴ Pro W3" pitchFamily="48" charset="-128"/>
                <a:cs typeface="+mn-cs"/>
              </a:rPr>
              <a:t> </a:t>
            </a:r>
            <a:r>
              <a:rPr kumimoji="0" lang="en-US" sz="1100" b="0" i="0" u="none" strike="noStrike" kern="1200" cap="none" spc="0" normalizeH="0" baseline="0" noProof="0" dirty="0" err="1">
                <a:ln>
                  <a:noFill/>
                </a:ln>
                <a:solidFill>
                  <a:srgbClr val="000000"/>
                </a:solidFill>
                <a:effectLst/>
                <a:uLnTx/>
                <a:uFillTx/>
                <a:latin typeface="Frutiger-LightCn"/>
                <a:ea typeface="ヒラギノ角ゴ Pro W3" pitchFamily="48" charset="-128"/>
                <a:cs typeface="+mn-cs"/>
              </a:rPr>
              <a:t>utilisées</a:t>
            </a:r>
            <a:r>
              <a:rPr kumimoji="0" lang="en-US" sz="1100" b="0" i="0" u="none" strike="noStrike" kern="1200" cap="none" spc="0" normalizeH="0" baseline="0" noProof="0" dirty="0">
                <a:ln>
                  <a:noFill/>
                </a:ln>
                <a:solidFill>
                  <a:srgbClr val="000000"/>
                </a:solidFill>
                <a:effectLst/>
                <a:uLnTx/>
                <a:uFillTx/>
                <a:latin typeface="Frutiger-LightCn"/>
                <a:ea typeface="ヒラギノ角ゴ Pro W3" pitchFamily="48" charset="-128"/>
                <a:cs typeface="+mn-cs"/>
              </a:rPr>
              <a:t> avec </a:t>
            </a:r>
            <a:r>
              <a:rPr kumimoji="0" lang="en-US" sz="1100" b="0" i="0" u="none" strike="noStrike" kern="1200" cap="none" spc="0" normalizeH="0" baseline="0" noProof="0" dirty="0" err="1">
                <a:ln>
                  <a:noFill/>
                </a:ln>
                <a:solidFill>
                  <a:srgbClr val="000000"/>
                </a:solidFill>
                <a:effectLst/>
                <a:uLnTx/>
                <a:uFillTx/>
                <a:latin typeface="Frutiger-LightCn"/>
                <a:ea typeface="ヒラギノ角ゴ Pro W3" pitchFamily="48" charset="-128"/>
                <a:cs typeface="+mn-cs"/>
              </a:rPr>
              <a:t>autorisation</a:t>
            </a:r>
            <a:r>
              <a:rPr kumimoji="0" lang="en-US" sz="1100" b="0" i="0" u="none" strike="noStrike" kern="1200" cap="none" spc="0" normalizeH="0" baseline="0" noProof="0" dirty="0">
                <a:ln>
                  <a:noFill/>
                </a:ln>
                <a:solidFill>
                  <a:srgbClr val="000000"/>
                </a:solidFill>
                <a:effectLst/>
                <a:uLnTx/>
                <a:uFillTx/>
                <a:latin typeface="Frutiger-LightCn"/>
                <a:ea typeface="ヒラギノ角ゴ Pro W3" pitchFamily="48" charset="-128"/>
                <a:cs typeface="+mn-cs"/>
              </a:rPr>
              <a:t> </a:t>
            </a:r>
            <a:r>
              <a:rPr kumimoji="0" lang="en-US" sz="1100" b="0" i="0" u="none" strike="noStrike" kern="1200" cap="none" spc="0" normalizeH="0" baseline="0" noProof="0" dirty="0" err="1">
                <a:ln>
                  <a:noFill/>
                </a:ln>
                <a:solidFill>
                  <a:srgbClr val="000000"/>
                </a:solidFill>
                <a:effectLst/>
                <a:uLnTx/>
                <a:uFillTx/>
                <a:latin typeface="Frutiger-LightCn"/>
                <a:ea typeface="ヒラギノ角ゴ Pro W3" pitchFamily="48" charset="-128"/>
                <a:cs typeface="+mn-cs"/>
              </a:rPr>
              <a:t>en</a:t>
            </a:r>
            <a:r>
              <a:rPr kumimoji="0" lang="en-US" sz="1100" b="0" i="0" u="none" strike="noStrike" kern="1200" cap="none" spc="0" normalizeH="0" baseline="0" noProof="0" dirty="0">
                <a:ln>
                  <a:noFill/>
                </a:ln>
                <a:solidFill>
                  <a:srgbClr val="000000"/>
                </a:solidFill>
                <a:effectLst/>
                <a:uLnTx/>
                <a:uFillTx/>
                <a:latin typeface="Frutiger-LightCn"/>
                <a:ea typeface="ヒラギノ角ゴ Pro W3" pitchFamily="48" charset="-128"/>
                <a:cs typeface="+mn-cs"/>
              </a:rPr>
              <a:t> </a:t>
            </a:r>
            <a:r>
              <a:rPr kumimoji="0" lang="en-US" sz="1100" b="0" i="0" u="none" strike="noStrike" kern="1200" cap="none" spc="0" normalizeH="0" baseline="0" noProof="0" dirty="0" err="1">
                <a:ln>
                  <a:noFill/>
                </a:ln>
                <a:solidFill>
                  <a:srgbClr val="000000"/>
                </a:solidFill>
                <a:effectLst/>
                <a:uLnTx/>
                <a:uFillTx/>
                <a:latin typeface="Frutiger-LightCn"/>
                <a:ea typeface="ヒラギノ角ゴ Pro W3" pitchFamily="48" charset="-128"/>
                <a:cs typeface="+mn-cs"/>
              </a:rPr>
              <a:t>vertu</a:t>
            </a:r>
            <a:r>
              <a:rPr kumimoji="0" lang="en-US" sz="1100" b="0" i="0" u="none" strike="noStrike" kern="1200" cap="none" spc="0" normalizeH="0" baseline="0" noProof="0" dirty="0">
                <a:ln>
                  <a:noFill/>
                </a:ln>
                <a:solidFill>
                  <a:srgbClr val="000000"/>
                </a:solidFill>
                <a:effectLst/>
                <a:uLnTx/>
                <a:uFillTx/>
                <a:latin typeface="Frutiger-LightCn"/>
                <a:ea typeface="ヒラギノ角ゴ Pro W3" pitchFamily="48" charset="-128"/>
                <a:cs typeface="+mn-cs"/>
              </a:rPr>
              <a:t> de la </a:t>
            </a:r>
            <a:r>
              <a:rPr kumimoji="0" lang="en-US" sz="1100" b="0" i="0" u="none" strike="noStrike" kern="1200" cap="none" spc="0" normalizeH="0" baseline="0" noProof="0" dirty="0" err="1">
                <a:ln>
                  <a:noFill/>
                </a:ln>
                <a:solidFill>
                  <a:srgbClr val="000000"/>
                </a:solidFill>
                <a:effectLst/>
                <a:uLnTx/>
                <a:uFillTx/>
                <a:latin typeface="Frutiger-LightCn"/>
                <a:ea typeface="ヒラギノ角ゴ Pro W3" pitchFamily="48" charset="-128"/>
                <a:cs typeface="+mn-cs"/>
              </a:rPr>
              <a:t>licence</a:t>
            </a:r>
            <a:r>
              <a:rPr kumimoji="0" lang="en-US" sz="1100" b="0" i="0" u="none" strike="noStrike" kern="1200" cap="none" spc="0" normalizeH="0" baseline="0" noProof="0" dirty="0">
                <a:ln>
                  <a:noFill/>
                </a:ln>
                <a:solidFill>
                  <a:srgbClr val="000000"/>
                </a:solidFill>
                <a:effectLst/>
                <a:uLnTx/>
                <a:uFillTx/>
                <a:latin typeface="Frutiger-LightCn"/>
                <a:ea typeface="ヒラギノ角ゴ Pro W3" pitchFamily="48" charset="-128"/>
                <a:cs typeface="+mn-cs"/>
              </a:rPr>
              <a:t> Creative Commons 3.0.</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5" descr="Fruit, Fruits, Fruit Salad, Fresh, Bio, Healthy, Heart">
            <a:extLst>
              <a:ext uri="{FF2B5EF4-FFF2-40B4-BE49-F238E27FC236}">
                <a16:creationId xmlns:a16="http://schemas.microsoft.com/office/drawing/2014/main" id="{9FB914A6-7306-47A7-8E32-9A05F01F700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4290" y="1277005"/>
            <a:ext cx="3282102" cy="183841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17261966-00D8-4F5B-A0F4-1EE5DC88D909}"/>
              </a:ext>
            </a:extLst>
          </p:cNvPr>
          <p:cNvSpPr>
            <a:spLocks noGrp="1"/>
          </p:cNvSpPr>
          <p:nvPr>
            <p:ph type="title"/>
          </p:nvPr>
        </p:nvSpPr>
        <p:spPr>
          <a:xfrm>
            <a:off x="631031" y="306778"/>
            <a:ext cx="7881938" cy="673101"/>
          </a:xfrm>
        </p:spPr>
        <p:txBody>
          <a:bodyPr/>
          <a:lstStyle/>
          <a:p>
            <a:pPr algn="ctr">
              <a:defRPr/>
            </a:pPr>
            <a:br>
              <a:rPr lang="en-CA" sz="4000" dirty="0"/>
            </a:br>
            <a:r>
              <a:rPr lang="en-CA" sz="4000" dirty="0"/>
              <a:t>Vos habitudes </a:t>
            </a:r>
            <a:r>
              <a:rPr lang="en-CA" sz="4000" dirty="0" err="1"/>
              <a:t>alimentaires</a:t>
            </a:r>
            <a:endParaRPr lang="en-CA" sz="4000" dirty="0"/>
          </a:p>
        </p:txBody>
      </p:sp>
      <p:sp>
        <p:nvSpPr>
          <p:cNvPr id="69635" name="Content Placeholder 5">
            <a:extLst>
              <a:ext uri="{FF2B5EF4-FFF2-40B4-BE49-F238E27FC236}">
                <a16:creationId xmlns:a16="http://schemas.microsoft.com/office/drawing/2014/main" id="{2C9E3DA7-0996-4AD8-B03D-2BC35C2A89F0}"/>
              </a:ext>
            </a:extLst>
          </p:cNvPr>
          <p:cNvSpPr>
            <a:spLocks noGrp="1" noChangeArrowheads="1"/>
          </p:cNvSpPr>
          <p:nvPr>
            <p:ph idx="1"/>
          </p:nvPr>
        </p:nvSpPr>
        <p:spPr>
          <a:xfrm>
            <a:off x="392848" y="1219200"/>
            <a:ext cx="4806102" cy="3469634"/>
          </a:xfrm>
        </p:spPr>
        <p:txBody>
          <a:bodyPr wrap="square"/>
          <a:lstStyle/>
          <a:p>
            <a:pPr marL="419735" indent="-342900">
              <a:spcBef>
                <a:spcPts val="1200"/>
              </a:spcBef>
              <a:buClr>
                <a:srgbClr val="00549F"/>
              </a:buClr>
            </a:pPr>
            <a:r>
              <a:rPr lang="en-CA" altLang="en-US" sz="2400" dirty="0" err="1">
                <a:solidFill>
                  <a:schemeClr val="tx1"/>
                </a:solidFill>
              </a:rPr>
              <a:t>Arrêtez-vous</a:t>
            </a:r>
            <a:r>
              <a:rPr lang="en-CA" altLang="en-US" sz="2400" dirty="0">
                <a:solidFill>
                  <a:schemeClr val="tx1"/>
                </a:solidFill>
              </a:rPr>
              <a:t> un instant et </a:t>
            </a:r>
            <a:r>
              <a:rPr lang="en-CA" altLang="en-US" sz="2400" dirty="0" err="1">
                <a:solidFill>
                  <a:schemeClr val="tx1"/>
                </a:solidFill>
              </a:rPr>
              <a:t>pensez</a:t>
            </a:r>
            <a:r>
              <a:rPr lang="en-CA" altLang="en-US" sz="2400" dirty="0">
                <a:solidFill>
                  <a:schemeClr val="tx1"/>
                </a:solidFill>
              </a:rPr>
              <a:t> à </a:t>
            </a:r>
            <a:r>
              <a:rPr lang="en-CA" altLang="en-US" sz="2400" dirty="0" err="1">
                <a:solidFill>
                  <a:schemeClr val="tx1"/>
                </a:solidFill>
              </a:rPr>
              <a:t>combien</a:t>
            </a:r>
            <a:r>
              <a:rPr lang="en-CA" altLang="en-US" sz="2400" dirty="0">
                <a:solidFill>
                  <a:schemeClr val="tx1"/>
                </a:solidFill>
              </a:rPr>
              <a:t> de </a:t>
            </a:r>
            <a:r>
              <a:rPr lang="en-CA" altLang="en-US" sz="2400" dirty="0" err="1">
                <a:solidFill>
                  <a:schemeClr val="tx1"/>
                </a:solidFill>
              </a:rPr>
              <a:t>fois</a:t>
            </a:r>
            <a:r>
              <a:rPr lang="en-CA" altLang="en-US" sz="2400" dirty="0">
                <a:solidFill>
                  <a:schemeClr val="tx1"/>
                </a:solidFill>
              </a:rPr>
              <a:t> </a:t>
            </a:r>
            <a:r>
              <a:rPr lang="en-CA" altLang="en-US" sz="2400" dirty="0" err="1">
                <a:solidFill>
                  <a:schemeClr val="tx1"/>
                </a:solidFill>
              </a:rPr>
              <a:t>vous</a:t>
            </a:r>
            <a:r>
              <a:rPr lang="en-CA" altLang="en-US" sz="2400" dirty="0">
                <a:solidFill>
                  <a:schemeClr val="tx1"/>
                </a:solidFill>
              </a:rPr>
              <a:t> </a:t>
            </a:r>
            <a:r>
              <a:rPr lang="en-CA" altLang="en-US" sz="2400" dirty="0" err="1">
                <a:solidFill>
                  <a:schemeClr val="tx1"/>
                </a:solidFill>
              </a:rPr>
              <a:t>mangez</a:t>
            </a:r>
            <a:r>
              <a:rPr lang="en-CA" altLang="en-US" sz="2400" dirty="0">
                <a:solidFill>
                  <a:schemeClr val="tx1"/>
                </a:solidFill>
              </a:rPr>
              <a:t> </a:t>
            </a:r>
            <a:r>
              <a:rPr lang="en-CA" altLang="en-US" sz="2400" dirty="0" err="1">
                <a:solidFill>
                  <a:schemeClr val="tx1"/>
                </a:solidFill>
              </a:rPr>
              <a:t>ou</a:t>
            </a:r>
            <a:r>
              <a:rPr lang="en-CA" altLang="en-US" sz="2400" dirty="0">
                <a:solidFill>
                  <a:schemeClr val="tx1"/>
                </a:solidFill>
              </a:rPr>
              <a:t> </a:t>
            </a:r>
            <a:r>
              <a:rPr lang="en-CA" altLang="en-US" sz="2400" dirty="0" err="1">
                <a:solidFill>
                  <a:schemeClr val="tx1"/>
                </a:solidFill>
              </a:rPr>
              <a:t>buvez</a:t>
            </a:r>
            <a:r>
              <a:rPr lang="en-CA" altLang="en-US" sz="2400" dirty="0">
                <a:solidFill>
                  <a:schemeClr val="tx1"/>
                </a:solidFill>
              </a:rPr>
              <a:t> dans </a:t>
            </a:r>
            <a:r>
              <a:rPr lang="en-CA" altLang="en-US" sz="2400" dirty="0" err="1">
                <a:solidFill>
                  <a:schemeClr val="tx1"/>
                </a:solidFill>
              </a:rPr>
              <a:t>une</a:t>
            </a:r>
            <a:r>
              <a:rPr lang="en-CA" altLang="en-US" sz="2400" dirty="0">
                <a:solidFill>
                  <a:schemeClr val="tx1"/>
                </a:solidFill>
              </a:rPr>
              <a:t> </a:t>
            </a:r>
            <a:r>
              <a:rPr lang="en-CA" altLang="en-US" sz="2400" dirty="0" err="1">
                <a:solidFill>
                  <a:schemeClr val="tx1"/>
                </a:solidFill>
              </a:rPr>
              <a:t>journée</a:t>
            </a:r>
            <a:r>
              <a:rPr lang="en-CA" altLang="en-US" sz="2400" dirty="0">
                <a:solidFill>
                  <a:schemeClr val="tx1"/>
                </a:solidFill>
              </a:rPr>
              <a:t>.  </a:t>
            </a:r>
            <a:r>
              <a:rPr lang="en-CA" altLang="en-US" sz="2400" dirty="0" err="1">
                <a:solidFill>
                  <a:schemeClr val="tx1"/>
                </a:solidFill>
              </a:rPr>
              <a:t>Pensez</a:t>
            </a:r>
            <a:r>
              <a:rPr lang="en-CA" altLang="en-US" sz="2400" dirty="0">
                <a:solidFill>
                  <a:schemeClr val="tx1"/>
                </a:solidFill>
              </a:rPr>
              <a:t> à </a:t>
            </a:r>
            <a:r>
              <a:rPr lang="en-CA" altLang="en-US" sz="2400" dirty="0" err="1">
                <a:solidFill>
                  <a:schemeClr val="tx1"/>
                </a:solidFill>
              </a:rPr>
              <a:t>combien</a:t>
            </a:r>
            <a:r>
              <a:rPr lang="en-CA" altLang="en-US" sz="2400" dirty="0">
                <a:solidFill>
                  <a:schemeClr val="tx1"/>
                </a:solidFill>
              </a:rPr>
              <a:t> de temps </a:t>
            </a:r>
            <a:r>
              <a:rPr lang="en-CA" altLang="en-US" sz="2400" dirty="0" err="1">
                <a:solidFill>
                  <a:schemeClr val="tx1"/>
                </a:solidFill>
              </a:rPr>
              <a:t>il</a:t>
            </a:r>
            <a:r>
              <a:rPr lang="en-CA" altLang="en-US" sz="2400" dirty="0">
                <a:solidFill>
                  <a:schemeClr val="tx1"/>
                </a:solidFill>
              </a:rPr>
              <a:t> </a:t>
            </a:r>
            <a:r>
              <a:rPr lang="en-CA" altLang="en-US" sz="2400" dirty="0" err="1">
                <a:solidFill>
                  <a:schemeClr val="tx1"/>
                </a:solidFill>
              </a:rPr>
              <a:t>vous</a:t>
            </a:r>
            <a:r>
              <a:rPr lang="en-CA" altLang="en-US" sz="2400" dirty="0">
                <a:solidFill>
                  <a:schemeClr val="tx1"/>
                </a:solidFill>
              </a:rPr>
              <a:t> </a:t>
            </a:r>
            <a:r>
              <a:rPr lang="en-CA" altLang="en-US" sz="2400" dirty="0" err="1">
                <a:solidFill>
                  <a:schemeClr val="tx1"/>
                </a:solidFill>
              </a:rPr>
              <a:t>faut</a:t>
            </a:r>
            <a:r>
              <a:rPr lang="en-CA" altLang="en-US" sz="2400" dirty="0">
                <a:solidFill>
                  <a:schemeClr val="tx1"/>
                </a:solidFill>
              </a:rPr>
              <a:t> pour </a:t>
            </a:r>
            <a:r>
              <a:rPr lang="en-CA" altLang="en-US" sz="2400" dirty="0" err="1">
                <a:solidFill>
                  <a:schemeClr val="tx1"/>
                </a:solidFill>
              </a:rPr>
              <a:t>terminer</a:t>
            </a:r>
            <a:r>
              <a:rPr lang="en-CA" altLang="en-US" sz="2400" dirty="0">
                <a:solidFill>
                  <a:schemeClr val="tx1"/>
                </a:solidFill>
              </a:rPr>
              <a:t> </a:t>
            </a:r>
            <a:r>
              <a:rPr lang="en-CA" altLang="en-US" sz="2400" dirty="0" err="1">
                <a:solidFill>
                  <a:schemeClr val="tx1"/>
                </a:solidFill>
              </a:rPr>
              <a:t>votre</a:t>
            </a:r>
            <a:r>
              <a:rPr lang="en-CA" altLang="en-US" sz="2400" dirty="0">
                <a:solidFill>
                  <a:schemeClr val="tx1"/>
                </a:solidFill>
              </a:rPr>
              <a:t> </a:t>
            </a:r>
            <a:r>
              <a:rPr lang="en-CA" altLang="en-US" sz="2400" dirty="0" err="1">
                <a:solidFill>
                  <a:schemeClr val="tx1"/>
                </a:solidFill>
              </a:rPr>
              <a:t>breuvage</a:t>
            </a:r>
            <a:r>
              <a:rPr lang="en-CA" altLang="en-US" sz="2400" dirty="0">
                <a:solidFill>
                  <a:schemeClr val="tx1"/>
                </a:solidFill>
              </a:rPr>
              <a:t> </a:t>
            </a:r>
            <a:r>
              <a:rPr lang="en-CA" altLang="en-US" sz="2400" dirty="0" err="1">
                <a:solidFill>
                  <a:schemeClr val="tx1"/>
                </a:solidFill>
              </a:rPr>
              <a:t>ou</a:t>
            </a:r>
            <a:r>
              <a:rPr lang="en-CA" altLang="en-US" sz="2400" dirty="0">
                <a:solidFill>
                  <a:schemeClr val="tx1"/>
                </a:solidFill>
              </a:rPr>
              <a:t> </a:t>
            </a:r>
            <a:r>
              <a:rPr lang="en-CA" altLang="en-US" sz="2400" dirty="0" err="1">
                <a:solidFill>
                  <a:schemeClr val="tx1"/>
                </a:solidFill>
              </a:rPr>
              <a:t>votre</a:t>
            </a:r>
            <a:r>
              <a:rPr lang="en-CA" altLang="en-US" sz="2400" dirty="0">
                <a:solidFill>
                  <a:schemeClr val="tx1"/>
                </a:solidFill>
              </a:rPr>
              <a:t> repas.</a:t>
            </a:r>
          </a:p>
          <a:p>
            <a:pPr marL="419735" indent="-342900">
              <a:spcBef>
                <a:spcPts val="1200"/>
              </a:spcBef>
              <a:buClr>
                <a:srgbClr val="00549F"/>
              </a:buClr>
            </a:pPr>
            <a:r>
              <a:rPr lang="fr-FR" altLang="en-US" sz="2400" dirty="0">
                <a:solidFill>
                  <a:schemeClr val="tx1"/>
                </a:solidFill>
              </a:rPr>
              <a:t>Décrivez comment vous vous sentez lorsque vous avez vraiment faim ou soif et que vous n’avez pas accès à de la nourriture ou à des boissons.</a:t>
            </a:r>
          </a:p>
        </p:txBody>
      </p:sp>
      <p:sp>
        <p:nvSpPr>
          <p:cNvPr id="3" name="Rectangle 2">
            <a:extLst>
              <a:ext uri="{FF2B5EF4-FFF2-40B4-BE49-F238E27FC236}">
                <a16:creationId xmlns:a16="http://schemas.microsoft.com/office/drawing/2014/main" id="{1BC71449-5B92-4142-A4F6-AC1E698645C0}"/>
              </a:ext>
            </a:extLst>
          </p:cNvPr>
          <p:cNvSpPr/>
          <p:nvPr/>
        </p:nvSpPr>
        <p:spPr>
          <a:xfrm>
            <a:off x="5551815" y="3276600"/>
            <a:ext cx="3147052" cy="1938992"/>
          </a:xfrm>
          <a:prstGeom prst="rect">
            <a:avLst/>
          </a:prstGeom>
          <a:ln>
            <a:solidFill>
              <a:srgbClr val="F3C10B"/>
            </a:solidFill>
          </a:ln>
        </p:spPr>
        <p:txBody>
          <a:bodyPr wrap="square">
            <a:spAutoFit/>
          </a:bodyPr>
          <a:lstStyle/>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fr-FR" b="1" i="1"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Les bébés doivent manger quand ils ont faim et boire quand ils ont soif, tout comme vous.</a:t>
            </a:r>
            <a:endParaRPr kumimoji="0" lang="en-CA" b="1" i="1"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91189-791B-4EB6-83D4-C78F0F6EBEB3}"/>
              </a:ext>
            </a:extLst>
          </p:cNvPr>
          <p:cNvSpPr>
            <a:spLocks noGrp="1"/>
          </p:cNvSpPr>
          <p:nvPr>
            <p:ph type="title"/>
          </p:nvPr>
        </p:nvSpPr>
        <p:spPr>
          <a:xfrm>
            <a:off x="417513" y="328613"/>
            <a:ext cx="8269287" cy="814387"/>
          </a:xfrm>
        </p:spPr>
        <p:txBody>
          <a:bodyPr anchor="ctr"/>
          <a:lstStyle/>
          <a:p>
            <a:pPr algn="ctr"/>
            <a:r>
              <a:rPr lang="fr-CA" sz="4000" dirty="0"/>
              <a:t>T</a:t>
            </a:r>
            <a:r>
              <a:rPr lang="en-CA" sz="4000" dirty="0" err="1"/>
              <a:t>aille</a:t>
            </a:r>
            <a:r>
              <a:rPr lang="en-CA" sz="4000" dirty="0"/>
              <a:t> de </a:t>
            </a:r>
            <a:r>
              <a:rPr lang="en-CA" sz="4000" dirty="0" err="1"/>
              <a:t>l’estomac</a:t>
            </a:r>
            <a:r>
              <a:rPr lang="en-CA" sz="4000" dirty="0"/>
              <a:t> de </a:t>
            </a:r>
            <a:r>
              <a:rPr lang="en-CA" sz="4000" dirty="0" err="1"/>
              <a:t>votre</a:t>
            </a:r>
            <a:r>
              <a:rPr lang="en-CA" sz="4000" dirty="0"/>
              <a:t> </a:t>
            </a:r>
            <a:r>
              <a:rPr lang="en-CA" sz="4000" dirty="0" err="1"/>
              <a:t>bébé</a:t>
            </a:r>
            <a:endParaRPr lang="en-CA" sz="4000" dirty="0"/>
          </a:p>
        </p:txBody>
      </p:sp>
      <p:graphicFrame>
        <p:nvGraphicFramePr>
          <p:cNvPr id="5" name="Content Placeholder 4">
            <a:extLst>
              <a:ext uri="{FF2B5EF4-FFF2-40B4-BE49-F238E27FC236}">
                <a16:creationId xmlns:a16="http://schemas.microsoft.com/office/drawing/2014/main" id="{7F376569-3A8A-4023-9ECD-2F1D9192EE28}"/>
              </a:ext>
            </a:extLst>
          </p:cNvPr>
          <p:cNvGraphicFramePr>
            <a:graphicFrameLocks noGrp="1"/>
          </p:cNvGraphicFramePr>
          <p:nvPr>
            <p:ph sz="half" idx="1"/>
            <p:extLst>
              <p:ext uri="{D42A27DB-BD31-4B8C-83A1-F6EECF244321}">
                <p14:modId xmlns:p14="http://schemas.microsoft.com/office/powerpoint/2010/main" val="90995017"/>
              </p:ext>
            </p:extLst>
          </p:nvPr>
        </p:nvGraphicFramePr>
        <p:xfrm>
          <a:off x="284956" y="1367631"/>
          <a:ext cx="8630444" cy="4130024"/>
        </p:xfrm>
        <a:graphic>
          <a:graphicData uri="http://schemas.openxmlformats.org/drawingml/2006/table">
            <a:tbl>
              <a:tblPr firstRow="1" bandRow="1">
                <a:effectLst>
                  <a:outerShdw blurRad="38100" dist="50800" dir="5400000" algn="ctr" rotWithShape="0">
                    <a:srgbClr val="000000">
                      <a:alpha val="43137"/>
                    </a:srgbClr>
                  </a:outerShdw>
                </a:effectLst>
                <a:tableStyleId>{5C22544A-7EE6-4342-B048-85BDC9FD1C3A}</a:tableStyleId>
              </a:tblPr>
              <a:tblGrid>
                <a:gridCol w="2157611">
                  <a:extLst>
                    <a:ext uri="{9D8B030D-6E8A-4147-A177-3AD203B41FA5}">
                      <a16:colId xmlns:a16="http://schemas.microsoft.com/office/drawing/2014/main" val="20000"/>
                    </a:ext>
                  </a:extLst>
                </a:gridCol>
                <a:gridCol w="2157611">
                  <a:extLst>
                    <a:ext uri="{9D8B030D-6E8A-4147-A177-3AD203B41FA5}">
                      <a16:colId xmlns:a16="http://schemas.microsoft.com/office/drawing/2014/main" val="20001"/>
                    </a:ext>
                  </a:extLst>
                </a:gridCol>
                <a:gridCol w="2157611">
                  <a:extLst>
                    <a:ext uri="{9D8B030D-6E8A-4147-A177-3AD203B41FA5}">
                      <a16:colId xmlns:a16="http://schemas.microsoft.com/office/drawing/2014/main" val="20002"/>
                    </a:ext>
                  </a:extLst>
                </a:gridCol>
                <a:gridCol w="2157611">
                  <a:extLst>
                    <a:ext uri="{9D8B030D-6E8A-4147-A177-3AD203B41FA5}">
                      <a16:colId xmlns:a16="http://schemas.microsoft.com/office/drawing/2014/main" val="20003"/>
                    </a:ext>
                  </a:extLst>
                </a:gridCol>
              </a:tblGrid>
              <a:tr h="1015798">
                <a:tc>
                  <a:txBody>
                    <a:bodyPr/>
                    <a:lstStyle/>
                    <a:p>
                      <a:pPr algn="ctr"/>
                      <a:r>
                        <a:rPr lang="en-CA" sz="2600" b="1" noProof="0" dirty="0">
                          <a:solidFill>
                            <a:schemeClr val="tx1"/>
                          </a:solidFill>
                        </a:rPr>
                        <a:t>Jour 1 -2</a:t>
                      </a:r>
                    </a:p>
                  </a:txBody>
                  <a:tcPr marT="45728" marB="45728" anchor="ctr">
                    <a:solidFill>
                      <a:srgbClr val="F3C10B"/>
                    </a:solidFill>
                  </a:tcPr>
                </a:tc>
                <a:tc>
                  <a:txBody>
                    <a:bodyPr/>
                    <a:lstStyle/>
                    <a:p>
                      <a:pPr algn="ctr"/>
                      <a:r>
                        <a:rPr lang="en-CA" sz="2600" b="1" noProof="0" dirty="0">
                          <a:solidFill>
                            <a:schemeClr val="tx1"/>
                          </a:solidFill>
                        </a:rPr>
                        <a:t>Jour 3 - 4</a:t>
                      </a:r>
                    </a:p>
                  </a:txBody>
                  <a:tcPr marT="45728" marB="45728" anchor="ctr">
                    <a:solidFill>
                      <a:srgbClr val="F3C10B"/>
                    </a:solidFill>
                  </a:tcPr>
                </a:tc>
                <a:tc>
                  <a:txBody>
                    <a:bodyPr/>
                    <a:lstStyle/>
                    <a:p>
                      <a:pPr algn="ctr"/>
                      <a:r>
                        <a:rPr lang="en-CA" sz="2600" b="1" noProof="0" dirty="0">
                          <a:solidFill>
                            <a:schemeClr val="tx1"/>
                          </a:solidFill>
                        </a:rPr>
                        <a:t>Jour 5 - 6</a:t>
                      </a:r>
                    </a:p>
                  </a:txBody>
                  <a:tcPr marT="45728" marB="45728" anchor="ctr">
                    <a:solidFill>
                      <a:srgbClr val="F3C10B"/>
                    </a:solidFill>
                  </a:tcPr>
                </a:tc>
                <a:tc>
                  <a:txBody>
                    <a:bodyPr/>
                    <a:lstStyle/>
                    <a:p>
                      <a:pPr algn="ctr"/>
                      <a:r>
                        <a:rPr lang="en-CA" sz="2600" b="1" noProof="0" dirty="0">
                          <a:solidFill>
                            <a:schemeClr val="tx1"/>
                          </a:solidFill>
                        </a:rPr>
                        <a:t>1 – 3 </a:t>
                      </a:r>
                      <a:r>
                        <a:rPr lang="en-CA" sz="2600" b="1" noProof="0" dirty="0" err="1">
                          <a:solidFill>
                            <a:schemeClr val="tx1"/>
                          </a:solidFill>
                        </a:rPr>
                        <a:t>semaines</a:t>
                      </a:r>
                      <a:endParaRPr lang="en-CA" sz="2600" b="1" baseline="0" noProof="0" dirty="0">
                        <a:solidFill>
                          <a:schemeClr val="tx1"/>
                        </a:solidFill>
                      </a:endParaRPr>
                    </a:p>
                  </a:txBody>
                  <a:tcPr marT="45728" marB="45728" anchor="ctr">
                    <a:solidFill>
                      <a:srgbClr val="F3C10B"/>
                    </a:solidFill>
                  </a:tcPr>
                </a:tc>
                <a:extLst>
                  <a:ext uri="{0D108BD9-81ED-4DB2-BD59-A6C34878D82A}">
                    <a16:rowId xmlns:a16="http://schemas.microsoft.com/office/drawing/2014/main" val="10000"/>
                  </a:ext>
                </a:extLst>
              </a:tr>
              <a:tr h="2016930">
                <a:tc>
                  <a:txBody>
                    <a:bodyPr/>
                    <a:lstStyle/>
                    <a:p>
                      <a:endParaRPr lang="fr-CA" sz="1800" dirty="0"/>
                    </a:p>
                  </a:txBody>
                  <a:tcPr marT="45728" marB="45728">
                    <a:solidFill>
                      <a:srgbClr val="8EC2F2"/>
                    </a:solidFill>
                  </a:tcPr>
                </a:tc>
                <a:tc>
                  <a:txBody>
                    <a:bodyPr/>
                    <a:lstStyle/>
                    <a:p>
                      <a:endParaRPr lang="fr-CA" sz="1800" dirty="0"/>
                    </a:p>
                  </a:txBody>
                  <a:tcPr marT="45728" marB="45728">
                    <a:solidFill>
                      <a:srgbClr val="8EC2F2"/>
                    </a:solidFill>
                  </a:tcPr>
                </a:tc>
                <a:tc>
                  <a:txBody>
                    <a:bodyPr/>
                    <a:lstStyle/>
                    <a:p>
                      <a:endParaRPr lang="fr-CA" sz="1800" dirty="0"/>
                    </a:p>
                  </a:txBody>
                  <a:tcPr marT="45728" marB="45728">
                    <a:solidFill>
                      <a:srgbClr val="8EC2F2"/>
                    </a:solidFill>
                  </a:tcPr>
                </a:tc>
                <a:tc>
                  <a:txBody>
                    <a:bodyPr/>
                    <a:lstStyle/>
                    <a:p>
                      <a:endParaRPr lang="fr-CA" sz="1800" dirty="0"/>
                    </a:p>
                  </a:txBody>
                  <a:tcPr marT="45728" marB="45728">
                    <a:solidFill>
                      <a:srgbClr val="8EC2F2"/>
                    </a:solidFill>
                  </a:tcPr>
                </a:tc>
                <a:extLst>
                  <a:ext uri="{0D108BD9-81ED-4DB2-BD59-A6C34878D82A}">
                    <a16:rowId xmlns:a16="http://schemas.microsoft.com/office/drawing/2014/main" val="10001"/>
                  </a:ext>
                </a:extLst>
              </a:tr>
              <a:tr h="10860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2200" b="0" noProof="0" dirty="0" err="1">
                          <a:solidFill>
                            <a:schemeClr val="tx1"/>
                          </a:solidFill>
                        </a:rPr>
                        <a:t>Taille</a:t>
                      </a:r>
                      <a:r>
                        <a:rPr lang="en-CA" sz="2200" b="0" noProof="0" dirty="0">
                          <a:solidFill>
                            <a:schemeClr val="tx1"/>
                          </a:solidFill>
                        </a:rPr>
                        <a:t> </a:t>
                      </a:r>
                      <a:r>
                        <a:rPr lang="en-CA" sz="2200" b="0" noProof="0" dirty="0" err="1">
                          <a:solidFill>
                            <a:schemeClr val="tx1"/>
                          </a:solidFill>
                        </a:rPr>
                        <a:t>d’une</a:t>
                      </a:r>
                      <a:r>
                        <a:rPr lang="en-CA" sz="2200" b="0" noProof="0" dirty="0">
                          <a:solidFill>
                            <a:schemeClr val="tx1"/>
                          </a:solidFill>
                        </a:rPr>
                        <a:t> cerise</a:t>
                      </a:r>
                    </a:p>
                  </a:txBody>
                  <a:tcPr marT="45728" marB="45728" anchor="ctr">
                    <a:solidFill>
                      <a:srgbClr val="C4DFF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2200" b="0" noProof="0" dirty="0" err="1">
                          <a:solidFill>
                            <a:schemeClr val="tx1"/>
                          </a:solidFill>
                        </a:rPr>
                        <a:t>Taille</a:t>
                      </a:r>
                      <a:r>
                        <a:rPr lang="en-CA" sz="2200" b="0" noProof="0" dirty="0">
                          <a:solidFill>
                            <a:schemeClr val="tx1"/>
                          </a:solidFill>
                        </a:rPr>
                        <a:t> </a:t>
                      </a:r>
                      <a:r>
                        <a:rPr lang="en-CA" sz="2200" b="0" noProof="0" dirty="0" err="1">
                          <a:solidFill>
                            <a:schemeClr val="tx1"/>
                          </a:solidFill>
                        </a:rPr>
                        <a:t>d’une</a:t>
                      </a:r>
                      <a:r>
                        <a:rPr lang="en-CA" sz="2200" b="0" noProof="0" dirty="0">
                          <a:solidFill>
                            <a:schemeClr val="tx1"/>
                          </a:solidFill>
                        </a:rPr>
                        <a:t> </a:t>
                      </a:r>
                      <a:r>
                        <a:rPr lang="en-CA" sz="2200" b="0" noProof="0" dirty="0" err="1">
                          <a:solidFill>
                            <a:schemeClr val="tx1"/>
                          </a:solidFill>
                        </a:rPr>
                        <a:t>noix</a:t>
                      </a:r>
                      <a:endParaRPr lang="en-CA" sz="2200" b="0" noProof="0" dirty="0">
                        <a:solidFill>
                          <a:schemeClr val="tx1"/>
                        </a:solidFill>
                      </a:endParaRPr>
                    </a:p>
                  </a:txBody>
                  <a:tcPr marT="45728" marB="45728" anchor="ctr">
                    <a:solidFill>
                      <a:srgbClr val="C4DFF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2200" b="0" noProof="0" dirty="0" err="1">
                          <a:solidFill>
                            <a:schemeClr val="tx1"/>
                          </a:solidFill>
                        </a:rPr>
                        <a:t>Taille</a:t>
                      </a:r>
                      <a:r>
                        <a:rPr lang="en-CA" sz="2200" b="0" noProof="0" dirty="0">
                          <a:solidFill>
                            <a:schemeClr val="tx1"/>
                          </a:solidFill>
                        </a:rPr>
                        <a:t> d’un </a:t>
                      </a:r>
                      <a:r>
                        <a:rPr lang="en-CA" sz="2200" b="0" noProof="0" dirty="0" err="1">
                          <a:solidFill>
                            <a:schemeClr val="tx1"/>
                          </a:solidFill>
                        </a:rPr>
                        <a:t>abricot</a:t>
                      </a:r>
                      <a:r>
                        <a:rPr lang="en-CA" sz="2200" b="0" noProof="0" dirty="0">
                          <a:solidFill>
                            <a:schemeClr val="tx1"/>
                          </a:solidFill>
                        </a:rPr>
                        <a:t> / </a:t>
                      </a:r>
                      <a:r>
                        <a:rPr lang="en-CA" sz="2200" b="0" noProof="0" dirty="0" err="1">
                          <a:solidFill>
                            <a:schemeClr val="tx1"/>
                          </a:solidFill>
                        </a:rPr>
                        <a:t>balle</a:t>
                      </a:r>
                      <a:r>
                        <a:rPr lang="en-CA" sz="2200" b="0" noProof="0" dirty="0">
                          <a:solidFill>
                            <a:schemeClr val="tx1"/>
                          </a:solidFill>
                        </a:rPr>
                        <a:t> de ping-pong</a:t>
                      </a:r>
                    </a:p>
                  </a:txBody>
                  <a:tcPr marT="45728" marB="45728" anchor="ctr">
                    <a:solidFill>
                      <a:srgbClr val="C4DFF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2200" b="0" baseline="0" noProof="0" dirty="0" err="1">
                          <a:solidFill>
                            <a:schemeClr val="tx1"/>
                          </a:solidFill>
                        </a:rPr>
                        <a:t>Taille</a:t>
                      </a:r>
                      <a:r>
                        <a:rPr lang="en-CA" sz="2200" b="0" baseline="0" noProof="0" dirty="0">
                          <a:solidFill>
                            <a:schemeClr val="tx1"/>
                          </a:solidFill>
                        </a:rPr>
                        <a:t> d’un oeuf</a:t>
                      </a:r>
                      <a:endParaRPr lang="en-CA" sz="2200" b="0" noProof="0" dirty="0">
                        <a:solidFill>
                          <a:schemeClr val="tx1"/>
                        </a:solidFill>
                      </a:endParaRPr>
                    </a:p>
                  </a:txBody>
                  <a:tcPr marT="45728" marB="45728" anchor="ctr">
                    <a:solidFill>
                      <a:srgbClr val="C4DFF8"/>
                    </a:solidFill>
                  </a:tcPr>
                </a:tc>
                <a:extLst>
                  <a:ext uri="{0D108BD9-81ED-4DB2-BD59-A6C34878D82A}">
                    <a16:rowId xmlns:a16="http://schemas.microsoft.com/office/drawing/2014/main" val="10002"/>
                  </a:ext>
                </a:extLst>
              </a:tr>
            </a:tbl>
          </a:graphicData>
        </a:graphic>
      </p:graphicFrame>
      <p:pic>
        <p:nvPicPr>
          <p:cNvPr id="71706" name="Picture 30" descr="C:\Users\MariChF2\AppData\Local\Microsoft\Windows\INetCache\IE\PYL74IGW\Chicken_egg[1].png">
            <a:extLst>
              <a:ext uri="{FF2B5EF4-FFF2-40B4-BE49-F238E27FC236}">
                <a16:creationId xmlns:a16="http://schemas.microsoft.com/office/drawing/2014/main" id="{29C3BEE5-6213-4D95-B9A0-125692A7C6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54875" y="2532529"/>
            <a:ext cx="127952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7" name="Picture 5">
            <a:extLst>
              <a:ext uri="{FF2B5EF4-FFF2-40B4-BE49-F238E27FC236}">
                <a16:creationId xmlns:a16="http://schemas.microsoft.com/office/drawing/2014/main" id="{351D097B-E4A9-45EC-881A-98F8E527C82C}"/>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84263" y="2514600"/>
            <a:ext cx="7445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8" name="Picture 6">
            <a:extLst>
              <a:ext uri="{FF2B5EF4-FFF2-40B4-BE49-F238E27FC236}">
                <a16:creationId xmlns:a16="http://schemas.microsoft.com/office/drawing/2014/main" id="{5F9F54AB-F3B5-4147-8B5C-5CAF2A2D5BF0}"/>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62060" y="2590800"/>
            <a:ext cx="1591976" cy="1560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9" name="Picture 7">
            <a:extLst>
              <a:ext uri="{FF2B5EF4-FFF2-40B4-BE49-F238E27FC236}">
                <a16:creationId xmlns:a16="http://schemas.microsoft.com/office/drawing/2014/main" id="{71911D02-7029-4169-82B5-B1C11EA5C852}"/>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38400" y="2590800"/>
            <a:ext cx="21320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24B169C2-F54D-49D6-AB1D-E838A7F9CBAE}"/>
              </a:ext>
            </a:extLst>
          </p:cNvPr>
          <p:cNvSpPr>
            <a:spLocks noGrp="1" noChangeArrowheads="1"/>
          </p:cNvSpPr>
          <p:nvPr>
            <p:ph type="title"/>
          </p:nvPr>
        </p:nvSpPr>
        <p:spPr>
          <a:xfrm>
            <a:off x="0" y="417723"/>
            <a:ext cx="9143999" cy="814387"/>
          </a:xfrm>
        </p:spPr>
        <p:txBody>
          <a:bodyPr/>
          <a:lstStyle/>
          <a:p>
            <a:r>
              <a:rPr lang="en-CA" sz="3600" dirty="0" err="1"/>
              <a:t>Pratiques</a:t>
            </a:r>
            <a:r>
              <a:rPr lang="en-CA" sz="3600" dirty="0"/>
              <a:t> qui </a:t>
            </a:r>
            <a:r>
              <a:rPr lang="en-CA" sz="3600" i="1" dirty="0"/>
              <a:t>PEUVENT NUIRE à</a:t>
            </a:r>
            <a:r>
              <a:rPr lang="en-CA" sz="3600" dirty="0"/>
              <a:t> </a:t>
            </a:r>
            <a:r>
              <a:rPr lang="en-CA" sz="3600" dirty="0" err="1"/>
              <a:t>l’allaitement</a:t>
            </a:r>
            <a:endParaRPr lang="en-CA" sz="3600" dirty="0"/>
          </a:p>
        </p:txBody>
      </p:sp>
      <p:pic>
        <p:nvPicPr>
          <p:cNvPr id="73732" name="Picture 5">
            <a:extLst>
              <a:ext uri="{FF2B5EF4-FFF2-40B4-BE49-F238E27FC236}">
                <a16:creationId xmlns:a16="http://schemas.microsoft.com/office/drawing/2014/main" id="{78655551-3430-4E53-A94D-BD9D9F6B203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6437" y="2590800"/>
            <a:ext cx="4419600" cy="3147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3733" name="Object 6">
            <a:extLst>
              <a:ext uri="{FF2B5EF4-FFF2-40B4-BE49-F238E27FC236}">
                <a16:creationId xmlns:a16="http://schemas.microsoft.com/office/drawing/2014/main" id="{36190696-B392-4054-AACF-355F56C57BFA}"/>
              </a:ext>
            </a:extLst>
          </p:cNvPr>
          <p:cNvGraphicFramePr>
            <a:graphicFrameLocks noChangeAspect="1"/>
          </p:cNvGraphicFramePr>
          <p:nvPr/>
        </p:nvGraphicFramePr>
        <p:xfrm>
          <a:off x="4895876" y="2582779"/>
          <a:ext cx="3735750" cy="3155950"/>
        </p:xfrm>
        <a:graphic>
          <a:graphicData uri="http://schemas.openxmlformats.org/presentationml/2006/ole">
            <mc:AlternateContent xmlns:mc="http://schemas.openxmlformats.org/markup-compatibility/2006">
              <mc:Choice xmlns:v="urn:schemas-microsoft-com:vml" Requires="v">
                <p:oleObj spid="_x0000_s74924" name="Document" r:id="rId5" imgW="3086100" imgH="2839212" progId="Word.Document.8">
                  <p:embed/>
                </p:oleObj>
              </mc:Choice>
              <mc:Fallback>
                <p:oleObj name="Document" r:id="rId5" imgW="3086100" imgH="2839212" progId="Word.Document.8">
                  <p:embed/>
                  <p:pic>
                    <p:nvPicPr>
                      <p:cNvPr id="73733" name="Object 6">
                        <a:extLst>
                          <a:ext uri="{FF2B5EF4-FFF2-40B4-BE49-F238E27FC236}">
                            <a16:creationId xmlns:a16="http://schemas.microsoft.com/office/drawing/2014/main" id="{36190696-B392-4054-AACF-355F56C57B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5876" y="2582779"/>
                        <a:ext cx="3735750" cy="3155950"/>
                      </a:xfrm>
                      <a:prstGeom prst="rect">
                        <a:avLst/>
                      </a:prstGeom>
                      <a:noFill/>
                      <a:ln>
                        <a:noFill/>
                      </a:ln>
                      <a:effectLst/>
                    </p:spPr>
                  </p:pic>
                </p:oleObj>
              </mc:Fallback>
            </mc:AlternateContent>
          </a:graphicData>
        </a:graphic>
      </p:graphicFrame>
      <p:sp>
        <p:nvSpPr>
          <p:cNvPr id="73731" name="Rectangle 3">
            <a:extLst>
              <a:ext uri="{FF2B5EF4-FFF2-40B4-BE49-F238E27FC236}">
                <a16:creationId xmlns:a16="http://schemas.microsoft.com/office/drawing/2014/main" id="{44B1EF65-0C07-4026-A1A1-8F45EA2D0AD5}"/>
              </a:ext>
            </a:extLst>
          </p:cNvPr>
          <p:cNvSpPr>
            <a:spLocks noGrp="1" noChangeArrowheads="1"/>
          </p:cNvSpPr>
          <p:nvPr>
            <p:ph idx="1"/>
          </p:nvPr>
        </p:nvSpPr>
        <p:spPr>
          <a:xfrm>
            <a:off x="2285999" y="1778669"/>
            <a:ext cx="4572000" cy="533400"/>
          </a:xfrm>
          <a:solidFill>
            <a:srgbClr val="F3C10B"/>
          </a:solidFill>
          <a:effectLst>
            <a:outerShdw blurRad="38100" dist="50800" dir="5400000" algn="ctr" rotWithShape="0">
              <a:srgbClr val="000000">
                <a:alpha val="43137"/>
              </a:srgbClr>
            </a:outerShdw>
          </a:effectLst>
        </p:spPr>
        <p:txBody>
          <a:bodyPr/>
          <a:lstStyle/>
          <a:p>
            <a:pPr marL="0" indent="0" algn="ctr">
              <a:buNone/>
            </a:pPr>
            <a:r>
              <a:rPr lang="en-CA" altLang="en-US" b="1" dirty="0">
                <a:solidFill>
                  <a:schemeClr val="tx1"/>
                </a:solidFill>
              </a:rPr>
              <a:t>Les </a:t>
            </a:r>
            <a:r>
              <a:rPr lang="en-CA" altLang="en-US" b="1" dirty="0" err="1">
                <a:solidFill>
                  <a:schemeClr val="tx1"/>
                </a:solidFill>
              </a:rPr>
              <a:t>tétines</a:t>
            </a:r>
            <a:r>
              <a:rPr lang="en-CA" altLang="en-US" b="1" dirty="0">
                <a:solidFill>
                  <a:schemeClr val="tx1"/>
                </a:solidFill>
              </a:rPr>
              <a:t> </a:t>
            </a:r>
            <a:r>
              <a:rPr lang="en-CA" altLang="en-US" b="1" dirty="0" err="1">
                <a:solidFill>
                  <a:schemeClr val="tx1"/>
                </a:solidFill>
              </a:rPr>
              <a:t>artificielles</a:t>
            </a:r>
            <a:endParaRPr lang="en-CA" altLang="en-US" b="1" dirty="0">
              <a:solidFill>
                <a:schemeClr val="tx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6">
            <a:extLst>
              <a:ext uri="{FF2B5EF4-FFF2-40B4-BE49-F238E27FC236}">
                <a16:creationId xmlns:a16="http://schemas.microsoft.com/office/drawing/2014/main" id="{702B768E-21C0-45B9-B78D-4932FBB3816E}"/>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4000" contrast="20000"/>
                    </a14:imgEffect>
                  </a14:imgLayer>
                </a14:imgProps>
              </a:ext>
              <a:ext uri="{28A0092B-C50C-407E-A947-70E740481C1C}">
                <a14:useLocalDpi xmlns:a14="http://schemas.microsoft.com/office/drawing/2010/main"/>
              </a:ext>
            </a:extLst>
          </a:blip>
          <a:srcRect/>
          <a:stretch>
            <a:fillRect/>
          </a:stretch>
        </p:blipFill>
        <p:spPr bwMode="auto">
          <a:xfrm>
            <a:off x="5521182" y="2016996"/>
            <a:ext cx="2699647" cy="2111489"/>
          </a:xfrm>
          <a:prstGeom prst="rect">
            <a:avLst/>
          </a:prstGeom>
          <a:effectLst>
            <a:outerShdw blurRad="381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35911A25-DC8A-4AA5-AE2C-B26396A3754D}"/>
              </a:ext>
            </a:extLst>
          </p:cNvPr>
          <p:cNvSpPr/>
          <p:nvPr/>
        </p:nvSpPr>
        <p:spPr>
          <a:xfrm>
            <a:off x="0" y="6519863"/>
            <a:ext cx="7239000" cy="254000"/>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charset="0"/>
                <a:ea typeface="ヒラギノ角ゴ Pro W3" pitchFamily="48" charset="-128"/>
                <a:cs typeface="+mn-cs"/>
              </a:rPr>
              <a:t>Images </a:t>
            </a:r>
            <a:r>
              <a:rPr kumimoji="0" lang="en-US" sz="1050" b="0" i="0" u="none" strike="noStrike" kern="1200" cap="none" spc="0" normalizeH="0" baseline="0" noProof="0" dirty="0" err="1">
                <a:ln>
                  <a:noFill/>
                </a:ln>
                <a:solidFill>
                  <a:srgbClr val="000000"/>
                </a:solidFill>
                <a:effectLst/>
                <a:uLnTx/>
                <a:uFillTx/>
                <a:latin typeface="Arial" charset="0"/>
                <a:ea typeface="ヒラギノ角ゴ Pro W3" pitchFamily="48" charset="-128"/>
                <a:cs typeface="+mn-cs"/>
              </a:rPr>
              <a:t>tirées</a:t>
            </a:r>
            <a:r>
              <a:rPr kumimoji="0" lang="en-US" sz="1050" b="0" i="0" u="none" strike="noStrike" kern="1200" cap="none" spc="0" normalizeH="0" baseline="0" noProof="0" dirty="0">
                <a:ln>
                  <a:noFill/>
                </a:ln>
                <a:solidFill>
                  <a:srgbClr val="000000"/>
                </a:solidFill>
                <a:effectLst/>
                <a:uLnTx/>
                <a:uFillTx/>
                <a:latin typeface="Arial" charset="0"/>
                <a:ea typeface="ヒラギノ角ゴ Pro W3" pitchFamily="48" charset="-128"/>
                <a:cs typeface="+mn-cs"/>
              </a:rPr>
              <a:t> du site: https://www.stjoes.ca/patients-visitors/patient-education/a-e/BreastfeedLactationAid-lw.pdf</a:t>
            </a:r>
          </a:p>
        </p:txBody>
      </p:sp>
      <p:pic>
        <p:nvPicPr>
          <p:cNvPr id="75781" name="Picture 5">
            <a:extLst>
              <a:ext uri="{FF2B5EF4-FFF2-40B4-BE49-F238E27FC236}">
                <a16:creationId xmlns:a16="http://schemas.microsoft.com/office/drawing/2014/main" id="{5456F3AC-EB4D-4A60-8E5D-80A49BD21A44}"/>
              </a:ext>
            </a:extLst>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rightnessContrast bright="9000" contrast="20000"/>
                    </a14:imgEffect>
                  </a14:imgLayer>
                </a14:imgProps>
              </a:ext>
              <a:ext uri="{28A0092B-C50C-407E-A947-70E740481C1C}">
                <a14:useLocalDpi xmlns:a14="http://schemas.microsoft.com/office/drawing/2010/main"/>
              </a:ext>
            </a:extLst>
          </a:blip>
          <a:srcRect/>
          <a:stretch>
            <a:fillRect/>
          </a:stretch>
        </p:blipFill>
        <p:spPr bwMode="auto">
          <a:xfrm>
            <a:off x="747898" y="3175355"/>
            <a:ext cx="3543300" cy="2359197"/>
          </a:xfrm>
          <a:prstGeom prst="rect">
            <a:avLst/>
          </a:prstGeom>
          <a:effectLst>
            <a:outerShdw blurRad="38100" dist="50800" dir="5400000" algn="ctr" rotWithShape="0">
              <a:srgbClr val="000000">
                <a:alpha val="4313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F3E8D88D-9942-4825-B823-3556B24CE2F1}"/>
              </a:ext>
            </a:extLst>
          </p:cNvPr>
          <p:cNvSpPr/>
          <p:nvPr/>
        </p:nvSpPr>
        <p:spPr>
          <a:xfrm>
            <a:off x="0" y="6629400"/>
            <a:ext cx="8001000" cy="261938"/>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charset="0"/>
                <a:ea typeface="ヒラギノ角ゴ Pro W3" pitchFamily="48" charset="-128"/>
                <a:cs typeface="+mn-cs"/>
              </a:rPr>
              <a:t>Images </a:t>
            </a:r>
            <a:r>
              <a:rPr kumimoji="0" lang="en-US" sz="1050" b="0" i="0" u="none" strike="noStrike" kern="1200" cap="none" spc="0" normalizeH="0" baseline="0" noProof="0" dirty="0" err="1">
                <a:ln>
                  <a:noFill/>
                </a:ln>
                <a:solidFill>
                  <a:srgbClr val="000000"/>
                </a:solidFill>
                <a:effectLst/>
                <a:uLnTx/>
                <a:uFillTx/>
                <a:latin typeface="Arial" charset="0"/>
                <a:ea typeface="ヒラギノ角ゴ Pro W3" pitchFamily="48" charset="-128"/>
                <a:cs typeface="+mn-cs"/>
              </a:rPr>
              <a:t>tirées</a:t>
            </a:r>
            <a:r>
              <a:rPr kumimoji="0" lang="en-US" sz="1050" b="0" i="0" u="none" strike="noStrike" kern="1200" cap="none" spc="0" normalizeH="0" baseline="0" noProof="0" dirty="0">
                <a:ln>
                  <a:noFill/>
                </a:ln>
                <a:solidFill>
                  <a:srgbClr val="000000"/>
                </a:solidFill>
                <a:effectLst/>
                <a:uLnTx/>
                <a:uFillTx/>
                <a:latin typeface="Arial" charset="0"/>
                <a:ea typeface="ヒラギノ角ゴ Pro W3" pitchFamily="48" charset="-128"/>
                <a:cs typeface="+mn-cs"/>
              </a:rPr>
              <a:t> du site: https://www.healthyfamiliesbc.ca/home/articles/video-alternative-feeding-methods-newborns</a:t>
            </a:r>
          </a:p>
        </p:txBody>
      </p:sp>
      <p:pic>
        <p:nvPicPr>
          <p:cNvPr id="75783" name="Picture 5">
            <a:extLst>
              <a:ext uri="{FF2B5EF4-FFF2-40B4-BE49-F238E27FC236}">
                <a16:creationId xmlns:a16="http://schemas.microsoft.com/office/drawing/2014/main" id="{1F46387D-BBF5-4CEE-ABDD-695BBD76F28F}"/>
              </a:ext>
            </a:extLst>
          </p:cNvPr>
          <p:cNvPicPr>
            <a:picLocks noChangeAspect="1"/>
          </p:cNvPicPr>
          <p:nvPr/>
        </p:nvPicPr>
        <p:blipFill>
          <a:blip r:embed="rId7" cstate="email">
            <a:extLst>
              <a:ext uri="{BEBA8EAE-BF5A-486C-A8C5-ECC9F3942E4B}">
                <a14:imgProps xmlns:a14="http://schemas.microsoft.com/office/drawing/2010/main">
                  <a14:imgLayer r:embed="rId8">
                    <a14:imgEffect>
                      <a14:brightnessContrast bright="13000" contrast="20000"/>
                    </a14:imgEffect>
                  </a14:imgLayer>
                </a14:imgProps>
              </a:ext>
              <a:ext uri="{28A0092B-C50C-407E-A947-70E740481C1C}">
                <a14:useLocalDpi xmlns:a14="http://schemas.microsoft.com/office/drawing/2010/main"/>
              </a:ext>
            </a:extLst>
          </a:blip>
          <a:srcRect/>
          <a:stretch>
            <a:fillRect/>
          </a:stretch>
        </p:blipFill>
        <p:spPr bwMode="auto">
          <a:xfrm>
            <a:off x="4480707" y="4214308"/>
            <a:ext cx="2877003" cy="1821127"/>
          </a:xfrm>
          <a:prstGeom prst="rect">
            <a:avLst/>
          </a:prstGeom>
          <a:effectLst>
            <a:outerShdw blurRad="381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a:extLst>
              <a:ext uri="{FF2B5EF4-FFF2-40B4-BE49-F238E27FC236}">
                <a16:creationId xmlns:a16="http://schemas.microsoft.com/office/drawing/2014/main" id="{C1C2482B-2D42-4EC7-AA69-20FEB9467AE2}"/>
              </a:ext>
            </a:extLst>
          </p:cNvPr>
          <p:cNvSpPr txBox="1">
            <a:spLocks noChangeArrowheads="1"/>
          </p:cNvSpPr>
          <p:nvPr/>
        </p:nvSpPr>
        <p:spPr bwMode="auto">
          <a:xfrm>
            <a:off x="0" y="288588"/>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3600" b="1" i="0" u="none" strike="noStrike" kern="0" cap="none" spc="0" normalizeH="0" baseline="0" noProof="0" dirty="0">
                <a:ln>
                  <a:noFill/>
                </a:ln>
                <a:solidFill>
                  <a:srgbClr val="00549F"/>
                </a:solidFill>
                <a:effectLst/>
                <a:uLnTx/>
                <a:uFillTx/>
                <a:latin typeface="Arial"/>
                <a:cs typeface="+mj-cs"/>
              </a:rPr>
              <a:t>Pratiques qui </a:t>
            </a:r>
            <a:r>
              <a:rPr kumimoji="0" lang="fr-FR" sz="3600" b="1" i="1" u="none" strike="noStrike" kern="0" cap="none" spc="0" normalizeH="0" baseline="0" noProof="0" dirty="0">
                <a:ln>
                  <a:noFill/>
                </a:ln>
                <a:solidFill>
                  <a:srgbClr val="00549F"/>
                </a:solidFill>
                <a:effectLst/>
                <a:uLnTx/>
                <a:uFillTx/>
                <a:latin typeface="Arial"/>
                <a:cs typeface="+mj-cs"/>
              </a:rPr>
              <a:t>PEUVENT NUIRE à</a:t>
            </a:r>
            <a:r>
              <a:rPr kumimoji="0" lang="fr-FR" sz="3600" b="1" i="0" u="none" strike="noStrike" kern="0" cap="none" spc="0" normalizeH="0" baseline="0" noProof="0" dirty="0">
                <a:ln>
                  <a:noFill/>
                </a:ln>
                <a:solidFill>
                  <a:srgbClr val="00549F"/>
                </a:solidFill>
                <a:effectLst/>
                <a:uLnTx/>
                <a:uFillTx/>
                <a:latin typeface="Arial"/>
                <a:cs typeface="+mj-cs"/>
              </a:rPr>
              <a:t> l’allaitement</a:t>
            </a:r>
            <a:endParaRPr kumimoji="0" lang="en-CA" sz="3600" b="1" i="0" u="none" strike="noStrike" kern="0" cap="none" spc="0" normalizeH="0" baseline="0" noProof="0" dirty="0">
              <a:ln>
                <a:noFill/>
              </a:ln>
              <a:solidFill>
                <a:srgbClr val="00549F"/>
              </a:solidFill>
              <a:effectLst/>
              <a:uLnTx/>
              <a:uFillTx/>
              <a:latin typeface="Arial"/>
              <a:cs typeface="+mj-cs"/>
            </a:endParaRPr>
          </a:p>
        </p:txBody>
      </p:sp>
      <p:sp>
        <p:nvSpPr>
          <p:cNvPr id="9" name="Rectangle 5">
            <a:extLst>
              <a:ext uri="{FF2B5EF4-FFF2-40B4-BE49-F238E27FC236}">
                <a16:creationId xmlns:a16="http://schemas.microsoft.com/office/drawing/2014/main" id="{4F6A2982-AAD1-4836-B51D-6B5BBCC472E4}"/>
              </a:ext>
            </a:extLst>
          </p:cNvPr>
          <p:cNvSpPr txBox="1">
            <a:spLocks noChangeArrowheads="1"/>
          </p:cNvSpPr>
          <p:nvPr/>
        </p:nvSpPr>
        <p:spPr bwMode="auto">
          <a:xfrm>
            <a:off x="294348" y="1216500"/>
            <a:ext cx="8555304" cy="606430"/>
          </a:xfrm>
          <a:prstGeom prst="rect">
            <a:avLst/>
          </a:prstGeom>
          <a:solidFill>
            <a:srgbClr val="F3C10B"/>
          </a:solidFill>
          <a:ln>
            <a:noFill/>
          </a:ln>
          <a:effectLst>
            <a:outerShdw blurRad="38100" dist="50800" dir="5400000" algn="ctr" rotWithShape="0">
              <a:srgbClr val="000000">
                <a:alpha val="4313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sz="2800">
                <a:solidFill>
                  <a:srgbClr val="464646"/>
                </a:solidFill>
                <a:latin typeface="+mn-lt"/>
                <a:ea typeface="+mn-ea"/>
                <a:cs typeface="+mn-cs"/>
              </a:defRPr>
            </a:lvl1pPr>
            <a:lvl2pPr marL="457200" indent="0" algn="ctr" rtl="0" eaLnBrk="0" fontAlgn="base" hangingPunct="0">
              <a:spcBef>
                <a:spcPct val="20000"/>
              </a:spcBef>
              <a:spcAft>
                <a:spcPct val="0"/>
              </a:spcAft>
              <a:buNone/>
              <a:defRPr sz="2400">
                <a:solidFill>
                  <a:srgbClr val="464646"/>
                </a:solidFill>
                <a:latin typeface="+mn-lt"/>
                <a:ea typeface="+mn-ea"/>
              </a:defRPr>
            </a:lvl2pPr>
            <a:lvl3pPr marL="914400" indent="0" algn="ctr" rtl="0" eaLnBrk="0" fontAlgn="base" hangingPunct="0">
              <a:spcBef>
                <a:spcPct val="20000"/>
              </a:spcBef>
              <a:spcAft>
                <a:spcPct val="0"/>
              </a:spcAft>
              <a:buNone/>
              <a:defRPr sz="2400">
                <a:solidFill>
                  <a:srgbClr val="464646"/>
                </a:solidFill>
                <a:latin typeface="+mn-lt"/>
                <a:ea typeface="+mn-ea"/>
              </a:defRPr>
            </a:lvl3pPr>
            <a:lvl4pPr marL="1371600" indent="0" algn="ctr" rtl="0" eaLnBrk="0" fontAlgn="base" hangingPunct="0">
              <a:spcBef>
                <a:spcPct val="20000"/>
              </a:spcBef>
              <a:spcAft>
                <a:spcPct val="0"/>
              </a:spcAft>
              <a:buNone/>
              <a:defRPr sz="2000">
                <a:solidFill>
                  <a:srgbClr val="464646"/>
                </a:solidFill>
                <a:latin typeface="+mn-lt"/>
                <a:ea typeface="+mn-ea"/>
              </a:defRPr>
            </a:lvl4pPr>
            <a:lvl5pPr marL="1828800" indent="0" algn="ctr" rtl="0" eaLnBrk="0" fontAlgn="base" hangingPunct="0">
              <a:spcBef>
                <a:spcPct val="20000"/>
              </a:spcBef>
              <a:spcAft>
                <a:spcPct val="0"/>
              </a:spcAft>
              <a:buNone/>
              <a:defRPr sz="2000">
                <a:solidFill>
                  <a:srgbClr val="464646"/>
                </a:solidFill>
                <a:latin typeface="+mn-lt"/>
                <a:ea typeface="+mn-ea"/>
              </a:defRPr>
            </a:lvl5pPr>
            <a:lvl6pPr marL="2286000" indent="0" algn="ctr" rtl="0" fontAlgn="base">
              <a:spcBef>
                <a:spcPct val="20000"/>
              </a:spcBef>
              <a:spcAft>
                <a:spcPct val="0"/>
              </a:spcAft>
              <a:buNone/>
              <a:defRPr sz="2000">
                <a:solidFill>
                  <a:srgbClr val="464646"/>
                </a:solidFill>
                <a:latin typeface="+mn-lt"/>
                <a:ea typeface="+mn-ea"/>
              </a:defRPr>
            </a:lvl6pPr>
            <a:lvl7pPr marL="2743200" indent="0" algn="ctr" rtl="0" fontAlgn="base">
              <a:spcBef>
                <a:spcPct val="20000"/>
              </a:spcBef>
              <a:spcAft>
                <a:spcPct val="0"/>
              </a:spcAft>
              <a:buNone/>
              <a:defRPr sz="2000">
                <a:solidFill>
                  <a:srgbClr val="464646"/>
                </a:solidFill>
                <a:latin typeface="+mn-lt"/>
                <a:ea typeface="+mn-ea"/>
              </a:defRPr>
            </a:lvl7pPr>
            <a:lvl8pPr marL="3200400" indent="0" algn="ctr" rtl="0" fontAlgn="base">
              <a:spcBef>
                <a:spcPct val="20000"/>
              </a:spcBef>
              <a:spcAft>
                <a:spcPct val="0"/>
              </a:spcAft>
              <a:buNone/>
              <a:defRPr sz="2000">
                <a:solidFill>
                  <a:srgbClr val="464646"/>
                </a:solidFill>
                <a:latin typeface="+mn-lt"/>
                <a:ea typeface="+mn-ea"/>
              </a:defRPr>
            </a:lvl8pPr>
            <a:lvl9pPr marL="3657600" indent="0" algn="ctr" rtl="0" fontAlgn="base">
              <a:spcBef>
                <a:spcPct val="20000"/>
              </a:spcBef>
              <a:spcAft>
                <a:spcPct val="0"/>
              </a:spcAft>
              <a:buNone/>
              <a:defRPr sz="2000">
                <a:solidFill>
                  <a:srgbClr val="464646"/>
                </a:solidFill>
                <a:latin typeface="+mn-lt"/>
                <a:ea typeface="+mn-ea"/>
              </a:defRPr>
            </a:lvl9pPr>
          </a:lstStyle>
          <a:p>
            <a:pPr eaLnBrk="1" hangingPunct="1"/>
            <a:r>
              <a:rPr lang="en-CA" altLang="en-US" b="1" dirty="0">
                <a:solidFill>
                  <a:schemeClr val="tx1"/>
                </a:solidFill>
              </a:rPr>
              <a:t>Donner des suppl</a:t>
            </a:r>
            <a:r>
              <a:rPr lang="fr-CA" altLang="en-US" b="1" dirty="0" err="1">
                <a:solidFill>
                  <a:schemeClr val="tx1"/>
                </a:solidFill>
              </a:rPr>
              <a:t>éments</a:t>
            </a:r>
            <a:r>
              <a:rPr lang="fr-CA" altLang="en-US" b="1" dirty="0">
                <a:solidFill>
                  <a:schemeClr val="tx1"/>
                </a:solidFill>
              </a:rPr>
              <a:t>, sans raison médicale</a:t>
            </a:r>
            <a:endParaRPr lang="en-CA" altLang="en-US" b="1" dirty="0">
              <a:solidFill>
                <a:schemeClr val="tx1"/>
              </a:solidFill>
            </a:endParaRPr>
          </a:p>
        </p:txBody>
      </p:sp>
      <p:sp>
        <p:nvSpPr>
          <p:cNvPr id="3" name="TextBox 2">
            <a:extLst>
              <a:ext uri="{FF2B5EF4-FFF2-40B4-BE49-F238E27FC236}">
                <a16:creationId xmlns:a16="http://schemas.microsoft.com/office/drawing/2014/main" id="{3FD2000E-C5D8-4269-944A-44313708164B}"/>
              </a:ext>
            </a:extLst>
          </p:cNvPr>
          <p:cNvSpPr txBox="1"/>
          <p:nvPr/>
        </p:nvSpPr>
        <p:spPr>
          <a:xfrm>
            <a:off x="923171" y="2155505"/>
            <a:ext cx="4277652" cy="830997"/>
          </a:xfrm>
          <a:prstGeom prst="rect">
            <a:avLst/>
          </a:prstGeom>
          <a:solidFill>
            <a:srgbClr val="C4DFF8"/>
          </a:solidFill>
        </p:spPr>
        <p:txBody>
          <a:bodyPr wrap="square" rtlCol="0">
            <a:spAutoFit/>
          </a:bodyPr>
          <a:lstStyle/>
          <a:p>
            <a:pPr algn="ctr" eaLnBrk="1" hangingPunct="1"/>
            <a:r>
              <a:rPr lang="fr-CA" altLang="en-US" b="1" dirty="0"/>
              <a:t>Voici quelques façons de supplémenter, au besoin:</a:t>
            </a:r>
            <a:endParaRPr lang="en-CA" altLang="en-US" b="1" dirty="0"/>
          </a:p>
        </p:txBody>
      </p:sp>
      <p:pic>
        <p:nvPicPr>
          <p:cNvPr id="11" name="Picture 2" descr="C:\Users\MariChF2\AppData\Local\Microsoft\Windows\INetCache\IE\CY4IKSRR\Bueno-verde[1].png">
            <a:extLst>
              <a:ext uri="{FF2B5EF4-FFF2-40B4-BE49-F238E27FC236}">
                <a16:creationId xmlns:a16="http://schemas.microsoft.com/office/drawing/2014/main" id="{CBB8F2EA-46A6-454A-91B8-E1F0DCB7BEAC}"/>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584904" y="2699261"/>
            <a:ext cx="635925" cy="65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C:\Users\MariChF2\AppData\Local\Microsoft\Windows\INetCache\IE\CY4IKSRR\Bueno-verde[1].png">
            <a:extLst>
              <a:ext uri="{FF2B5EF4-FFF2-40B4-BE49-F238E27FC236}">
                <a16:creationId xmlns:a16="http://schemas.microsoft.com/office/drawing/2014/main" id="{58908E61-CEF8-4567-8AA6-B38A9661FC82}"/>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580024" y="3482999"/>
            <a:ext cx="635925" cy="65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MariChF2\AppData\Local\Microsoft\Windows\INetCache\IE\CY4IKSRR\Bueno-verde[1].png">
            <a:extLst>
              <a:ext uri="{FF2B5EF4-FFF2-40B4-BE49-F238E27FC236}">
                <a16:creationId xmlns:a16="http://schemas.microsoft.com/office/drawing/2014/main" id="{5174C63D-8462-4610-A3EB-C82EB1D36A70}"/>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553042" y="4175175"/>
            <a:ext cx="635925" cy="65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hlinkClick r:id="rId10"/>
            <a:extLst>
              <a:ext uri="{FF2B5EF4-FFF2-40B4-BE49-F238E27FC236}">
                <a16:creationId xmlns:a16="http://schemas.microsoft.com/office/drawing/2014/main" id="{5A912541-F36B-4333-9F60-C96948F8642C}"/>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rot="20456291">
            <a:off x="672328" y="5335487"/>
            <a:ext cx="1524287" cy="953677"/>
          </a:xfrm>
          <a:prstGeom prst="rect">
            <a:avLst/>
          </a:prstGeom>
          <a:effectLst>
            <a:outerShdw blurRad="38100" dist="50800" dir="5400000" algn="ctr" rotWithShape="0">
              <a:srgbClr val="000000">
                <a:alpha val="43137"/>
              </a:srgbClr>
            </a:outerShdw>
          </a:effectLst>
        </p:spPr>
      </p:pic>
    </p:spTree>
    <p:extLst>
      <p:ext uri="{BB962C8B-B14F-4D97-AF65-F5344CB8AC3E}">
        <p14:creationId xmlns:p14="http://schemas.microsoft.com/office/powerpoint/2010/main" val="11945128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8" name="Picture 5" descr="C:\Users\MariChF2\AppData\Local\Microsoft\Windows\INetCache\Content.Outlook\CQX3OVNS\IMG_1197.JPG">
            <a:extLst>
              <a:ext uri="{FF2B5EF4-FFF2-40B4-BE49-F238E27FC236}">
                <a16:creationId xmlns:a16="http://schemas.microsoft.com/office/drawing/2014/main" id="{EC352336-B099-4E82-A2CD-768EEA42059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4951" y="2530514"/>
            <a:ext cx="2872069" cy="1933698"/>
          </a:xfrm>
          <a:prstGeom prst="rect">
            <a:avLst/>
          </a:prstGeom>
          <a:effectLst>
            <a:outerShdw blurRad="381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2">
            <a:extLst>
              <a:ext uri="{FF2B5EF4-FFF2-40B4-BE49-F238E27FC236}">
                <a16:creationId xmlns:a16="http://schemas.microsoft.com/office/drawing/2014/main" id="{3A985000-157A-4850-97B5-5BE28E430FC2}"/>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55856" y="2538290"/>
            <a:ext cx="2665544" cy="1933699"/>
          </a:xfrm>
          <a:prstGeom prst="rect">
            <a:avLst/>
          </a:prstGeom>
          <a:effectLst>
            <a:outerShdw blurRad="381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3">
            <a:extLst>
              <a:ext uri="{FF2B5EF4-FFF2-40B4-BE49-F238E27FC236}">
                <a16:creationId xmlns:a16="http://schemas.microsoft.com/office/drawing/2014/main" id="{B803A7E4-24E1-45F4-A8B2-D0B0A1512161}"/>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6090234" y="2553465"/>
            <a:ext cx="2709850" cy="1910747"/>
          </a:xfrm>
          <a:prstGeom prst="rect">
            <a:avLst/>
          </a:prstGeom>
          <a:effectLst>
            <a:outerShdw blurRad="381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5" descr="C:\Users\MariChF2\AppData\Local\Microsoft\Windows\INetCache\IE\CY4IKSRR\Crystal_Clear_action_button_cancel[1].png">
            <a:extLst>
              <a:ext uri="{FF2B5EF4-FFF2-40B4-BE49-F238E27FC236}">
                <a16:creationId xmlns:a16="http://schemas.microsoft.com/office/drawing/2014/main" id="{B3FBBE63-24FD-41CE-8122-5402F7F305AE}"/>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296274" y="2627724"/>
            <a:ext cx="503810" cy="50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3" name="Picture 2" descr="C:\Users\MariChF2\AppData\Local\Microsoft\Windows\INetCache\IE\CY4IKSRR\Bueno-verde[1].png">
            <a:extLst>
              <a:ext uri="{FF2B5EF4-FFF2-40B4-BE49-F238E27FC236}">
                <a16:creationId xmlns:a16="http://schemas.microsoft.com/office/drawing/2014/main" id="{CD545264-31F8-4F8F-9CCD-B343EBE9DAAC}"/>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451095" y="2532172"/>
            <a:ext cx="635925" cy="65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a:extLst>
              <a:ext uri="{FF2B5EF4-FFF2-40B4-BE49-F238E27FC236}">
                <a16:creationId xmlns:a16="http://schemas.microsoft.com/office/drawing/2014/main" id="{41F9F13E-6C52-AD43-A53E-9015CE7BEA47}"/>
              </a:ext>
            </a:extLst>
          </p:cNvPr>
          <p:cNvSpPr txBox="1">
            <a:spLocks noChangeArrowheads="1"/>
          </p:cNvSpPr>
          <p:nvPr/>
        </p:nvSpPr>
        <p:spPr bwMode="auto">
          <a:xfrm>
            <a:off x="0" y="368015"/>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3600" b="1" i="0" u="none" strike="noStrike" kern="0" cap="none" spc="0" normalizeH="0" baseline="0" noProof="0" dirty="0">
                <a:ln>
                  <a:noFill/>
                </a:ln>
                <a:solidFill>
                  <a:srgbClr val="00549F"/>
                </a:solidFill>
                <a:effectLst/>
                <a:uLnTx/>
                <a:uFillTx/>
                <a:latin typeface="Arial"/>
                <a:cs typeface="+mj-cs"/>
              </a:rPr>
              <a:t>Pratiques qui </a:t>
            </a:r>
            <a:r>
              <a:rPr kumimoji="0" lang="fr-FR" sz="3600" b="1" i="1" u="none" strike="noStrike" kern="0" cap="none" spc="0" normalizeH="0" baseline="0" noProof="0" dirty="0">
                <a:ln>
                  <a:noFill/>
                </a:ln>
                <a:solidFill>
                  <a:srgbClr val="00549F"/>
                </a:solidFill>
                <a:effectLst/>
                <a:uLnTx/>
                <a:uFillTx/>
                <a:latin typeface="Arial"/>
                <a:cs typeface="+mj-cs"/>
              </a:rPr>
              <a:t>PEUVENT NUIRE à </a:t>
            </a:r>
            <a:r>
              <a:rPr kumimoji="0" lang="fr-FR" sz="3600" b="1" i="0" u="none" strike="noStrike" kern="0" cap="none" spc="0" normalizeH="0" baseline="0" noProof="0" dirty="0">
                <a:ln>
                  <a:noFill/>
                </a:ln>
                <a:solidFill>
                  <a:srgbClr val="00549F"/>
                </a:solidFill>
                <a:effectLst/>
                <a:uLnTx/>
                <a:uFillTx/>
                <a:latin typeface="Arial"/>
                <a:cs typeface="+mj-cs"/>
              </a:rPr>
              <a:t> l’allaitement</a:t>
            </a:r>
            <a:endParaRPr kumimoji="0" lang="en-CA" sz="3600" b="1" i="0" u="none" strike="noStrike" kern="0" cap="none" spc="0" normalizeH="0" baseline="0" noProof="0" dirty="0">
              <a:ln>
                <a:noFill/>
              </a:ln>
              <a:solidFill>
                <a:srgbClr val="00549F"/>
              </a:solidFill>
              <a:effectLst/>
              <a:uLnTx/>
              <a:uFillTx/>
              <a:latin typeface="Arial"/>
              <a:cs typeface="+mj-cs"/>
            </a:endParaRPr>
          </a:p>
        </p:txBody>
      </p:sp>
      <p:sp>
        <p:nvSpPr>
          <p:cNvPr id="77826" name="TextBox 1">
            <a:extLst>
              <a:ext uri="{FF2B5EF4-FFF2-40B4-BE49-F238E27FC236}">
                <a16:creationId xmlns:a16="http://schemas.microsoft.com/office/drawing/2014/main" id="{058B7636-9371-41E4-AEED-7CCACEF45D4E}"/>
              </a:ext>
            </a:extLst>
          </p:cNvPr>
          <p:cNvSpPr txBox="1">
            <a:spLocks noChangeArrowheads="1"/>
          </p:cNvSpPr>
          <p:nvPr/>
        </p:nvSpPr>
        <p:spPr bwMode="auto">
          <a:xfrm>
            <a:off x="2133600" y="1728321"/>
            <a:ext cx="4876800" cy="523220"/>
          </a:xfrm>
          <a:prstGeom prst="rect">
            <a:avLst/>
          </a:prstGeom>
          <a:solidFill>
            <a:srgbClr val="F3C10B"/>
          </a:solidFill>
          <a:ln>
            <a:noFill/>
          </a:ln>
          <a:effectLst>
            <a:outerShdw blurRad="38100" dist="50800" dir="5400000" algn="ctr" rotWithShape="0">
              <a:srgbClr val="000000">
                <a:alpha val="4313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Emmailloter</a:t>
            </a: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les </a:t>
            </a:r>
            <a:r>
              <a:rPr kumimoji="0" lang="en-US" altLang="en-US" sz="2800" b="1"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bébés</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a:t>
            </a:r>
          </a:p>
        </p:txBody>
      </p:sp>
      <p:pic>
        <p:nvPicPr>
          <p:cNvPr id="77827" name="Picture 2">
            <a:hlinkClick r:id="rId9"/>
            <a:extLst>
              <a:ext uri="{FF2B5EF4-FFF2-40B4-BE49-F238E27FC236}">
                <a16:creationId xmlns:a16="http://schemas.microsoft.com/office/drawing/2014/main" id="{324F46CF-A6F7-4857-947C-8F0FC4AEE19C}"/>
              </a:ext>
            </a:extLst>
          </p:cNvPr>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rot="20278043">
            <a:off x="938410" y="4764178"/>
            <a:ext cx="1269417" cy="1544087"/>
          </a:xfrm>
          <a:prstGeom prst="rect">
            <a:avLst/>
          </a:prstGeom>
          <a:noFill/>
          <a:ln>
            <a:noFill/>
          </a:ln>
          <a:effectLst>
            <a:outerShdw blurRad="381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99FCF90-CDE6-4C70-8D6F-269D3DB882E0}"/>
              </a:ext>
            </a:extLst>
          </p:cNvPr>
          <p:cNvPicPr>
            <a:picLocks noChangeAspect="1"/>
          </p:cNvPicPr>
          <p:nvPr/>
        </p:nvPicPr>
        <p:blipFill>
          <a:blip r:embed="rId11"/>
          <a:stretch>
            <a:fillRect/>
          </a:stretch>
        </p:blipFill>
        <p:spPr>
          <a:xfrm>
            <a:off x="5287360" y="2553465"/>
            <a:ext cx="634039" cy="652329"/>
          </a:xfrm>
          <a:prstGeom prst="rect">
            <a:avLst/>
          </a:prstGeom>
        </p:spPr>
      </p:pic>
    </p:spTree>
    <p:extLst>
      <p:ext uri="{BB962C8B-B14F-4D97-AF65-F5344CB8AC3E}">
        <p14:creationId xmlns:p14="http://schemas.microsoft.com/office/powerpoint/2010/main" val="33861446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35B5B-0683-4E89-833F-D058EECB090F}"/>
              </a:ext>
            </a:extLst>
          </p:cNvPr>
          <p:cNvSpPr>
            <a:spLocks noGrp="1"/>
          </p:cNvSpPr>
          <p:nvPr>
            <p:ph type="title"/>
          </p:nvPr>
        </p:nvSpPr>
        <p:spPr>
          <a:xfrm>
            <a:off x="0" y="609600"/>
            <a:ext cx="9144000" cy="792163"/>
          </a:xfrm>
        </p:spPr>
        <p:txBody>
          <a:bodyPr/>
          <a:lstStyle/>
          <a:p>
            <a:pPr>
              <a:defRPr/>
            </a:pPr>
            <a:r>
              <a:rPr lang="en-CA" sz="4000" dirty="0"/>
              <a:t>La vie </a:t>
            </a:r>
            <a:r>
              <a:rPr lang="en-CA" sz="4000" dirty="0" err="1"/>
              <a:t>quotidienne</a:t>
            </a:r>
            <a:r>
              <a:rPr lang="en-CA" sz="4000" dirty="0"/>
              <a:t> avec                                  un </a:t>
            </a:r>
            <a:r>
              <a:rPr lang="en-CA" sz="4000" dirty="0" err="1"/>
              <a:t>bébé</a:t>
            </a:r>
            <a:r>
              <a:rPr lang="en-CA" sz="4000" dirty="0"/>
              <a:t> </a:t>
            </a:r>
            <a:r>
              <a:rPr lang="en-CA" sz="4000" dirty="0" err="1"/>
              <a:t>allaité</a:t>
            </a:r>
            <a:endParaRPr lang="en-CA" sz="4000" u="sng" dirty="0"/>
          </a:p>
        </p:txBody>
      </p:sp>
      <p:sp>
        <p:nvSpPr>
          <p:cNvPr id="81923" name="Content Placeholder 3">
            <a:extLst>
              <a:ext uri="{FF2B5EF4-FFF2-40B4-BE49-F238E27FC236}">
                <a16:creationId xmlns:a16="http://schemas.microsoft.com/office/drawing/2014/main" id="{3FF9B6E0-430C-4F04-BF81-7E6B461CF007}"/>
              </a:ext>
            </a:extLst>
          </p:cNvPr>
          <p:cNvSpPr>
            <a:spLocks noGrp="1" noChangeArrowheads="1"/>
          </p:cNvSpPr>
          <p:nvPr>
            <p:ph sz="half" idx="2"/>
          </p:nvPr>
        </p:nvSpPr>
        <p:spPr>
          <a:xfrm>
            <a:off x="533400" y="1905316"/>
            <a:ext cx="4752474" cy="2438400"/>
          </a:xfrm>
        </p:spPr>
        <p:txBody>
          <a:bodyPr/>
          <a:lstStyle/>
          <a:p>
            <a:pPr>
              <a:lnSpc>
                <a:spcPct val="150000"/>
              </a:lnSpc>
              <a:spcBef>
                <a:spcPts val="0"/>
              </a:spcBef>
              <a:spcAft>
                <a:spcPts val="1200"/>
              </a:spcAft>
              <a:buClr>
                <a:srgbClr val="00549F"/>
              </a:buClr>
            </a:pPr>
            <a:r>
              <a:rPr lang="en-CA" altLang="en-US" sz="2800" dirty="0">
                <a:solidFill>
                  <a:schemeClr val="tx1"/>
                </a:solidFill>
              </a:rPr>
              <a:t>** La 2</a:t>
            </a:r>
            <a:r>
              <a:rPr lang="en-CA" altLang="en-US" sz="2800" baseline="30000" dirty="0">
                <a:solidFill>
                  <a:schemeClr val="tx1"/>
                </a:solidFill>
              </a:rPr>
              <a:t>e</a:t>
            </a:r>
            <a:r>
              <a:rPr lang="en-CA" altLang="en-US" sz="2800" dirty="0">
                <a:solidFill>
                  <a:schemeClr val="tx1"/>
                </a:solidFill>
              </a:rPr>
              <a:t> </a:t>
            </a:r>
            <a:r>
              <a:rPr lang="en-CA" altLang="en-US" sz="2800" dirty="0" err="1">
                <a:solidFill>
                  <a:schemeClr val="tx1"/>
                </a:solidFill>
              </a:rPr>
              <a:t>nuit</a:t>
            </a:r>
            <a:r>
              <a:rPr lang="en-CA" altLang="en-US" sz="2800" dirty="0">
                <a:solidFill>
                  <a:schemeClr val="tx1"/>
                </a:solidFill>
              </a:rPr>
              <a:t> **</a:t>
            </a:r>
          </a:p>
          <a:p>
            <a:pPr>
              <a:lnSpc>
                <a:spcPct val="150000"/>
              </a:lnSpc>
              <a:spcBef>
                <a:spcPts val="0"/>
              </a:spcBef>
              <a:spcAft>
                <a:spcPts val="1200"/>
              </a:spcAft>
              <a:buClr>
                <a:srgbClr val="00549F"/>
              </a:buClr>
            </a:pPr>
            <a:r>
              <a:rPr lang="en-CA" altLang="en-US" sz="2800" dirty="0" err="1">
                <a:solidFill>
                  <a:schemeClr val="tx1"/>
                </a:solidFill>
              </a:rPr>
              <a:t>Comportement</a:t>
            </a:r>
            <a:r>
              <a:rPr lang="en-CA" altLang="en-US" sz="2800" dirty="0">
                <a:solidFill>
                  <a:schemeClr val="tx1"/>
                </a:solidFill>
              </a:rPr>
              <a:t> </a:t>
            </a:r>
            <a:r>
              <a:rPr lang="en-CA" altLang="en-US" sz="2800" dirty="0" err="1">
                <a:solidFill>
                  <a:schemeClr val="tx1"/>
                </a:solidFill>
              </a:rPr>
              <a:t>alimentaire</a:t>
            </a:r>
            <a:endParaRPr lang="en-CA" altLang="en-US" sz="2800" dirty="0">
              <a:solidFill>
                <a:schemeClr val="tx1"/>
              </a:solidFill>
            </a:endParaRPr>
          </a:p>
          <a:p>
            <a:pPr>
              <a:lnSpc>
                <a:spcPct val="150000"/>
              </a:lnSpc>
              <a:spcBef>
                <a:spcPts val="0"/>
              </a:spcBef>
              <a:spcAft>
                <a:spcPts val="1200"/>
              </a:spcAft>
              <a:buClr>
                <a:srgbClr val="00549F"/>
              </a:buClr>
            </a:pPr>
            <a:r>
              <a:rPr lang="en-CA" altLang="en-US" sz="2800" dirty="0" err="1">
                <a:solidFill>
                  <a:schemeClr val="tx1"/>
                </a:solidFill>
              </a:rPr>
              <a:t>Poussées</a:t>
            </a:r>
            <a:r>
              <a:rPr lang="en-CA" altLang="en-US" sz="2800" dirty="0">
                <a:solidFill>
                  <a:schemeClr val="tx1"/>
                </a:solidFill>
              </a:rPr>
              <a:t> de </a:t>
            </a:r>
            <a:r>
              <a:rPr lang="en-CA" altLang="en-US" sz="2800" dirty="0" err="1">
                <a:solidFill>
                  <a:schemeClr val="tx1"/>
                </a:solidFill>
              </a:rPr>
              <a:t>croissance</a:t>
            </a:r>
            <a:endParaRPr lang="en-CA" altLang="en-US" sz="2800" dirty="0">
              <a:solidFill>
                <a:schemeClr val="tx1"/>
              </a:solidFill>
            </a:endParaRPr>
          </a:p>
          <a:p>
            <a:pPr>
              <a:lnSpc>
                <a:spcPct val="150000"/>
              </a:lnSpc>
              <a:spcBef>
                <a:spcPts val="0"/>
              </a:spcBef>
              <a:spcAft>
                <a:spcPts val="1200"/>
              </a:spcAft>
              <a:buClr>
                <a:srgbClr val="00549F"/>
              </a:buClr>
            </a:pPr>
            <a:r>
              <a:rPr lang="en-CA" altLang="en-US" sz="2800" dirty="0">
                <a:solidFill>
                  <a:schemeClr val="tx1"/>
                </a:solidFill>
              </a:rPr>
              <a:t>Calmer </a:t>
            </a:r>
            <a:r>
              <a:rPr lang="en-CA" altLang="en-US" sz="2800" dirty="0" err="1">
                <a:solidFill>
                  <a:schemeClr val="tx1"/>
                </a:solidFill>
              </a:rPr>
              <a:t>votre</a:t>
            </a:r>
            <a:r>
              <a:rPr lang="en-CA" altLang="en-US" sz="2800" dirty="0">
                <a:solidFill>
                  <a:schemeClr val="tx1"/>
                </a:solidFill>
              </a:rPr>
              <a:t> </a:t>
            </a:r>
            <a:r>
              <a:rPr lang="en-CA" altLang="en-US" sz="2800" dirty="0" err="1">
                <a:solidFill>
                  <a:schemeClr val="tx1"/>
                </a:solidFill>
              </a:rPr>
              <a:t>bébé</a:t>
            </a:r>
            <a:endParaRPr lang="en-CA" altLang="en-US" sz="2800" dirty="0">
              <a:solidFill>
                <a:schemeClr val="tx1"/>
              </a:solidFill>
            </a:endParaRPr>
          </a:p>
          <a:p>
            <a:pPr>
              <a:buFontTx/>
              <a:buNone/>
            </a:pPr>
            <a:endParaRPr lang="fr-CA" altLang="en-US" b="1" dirty="0">
              <a:solidFill>
                <a:schemeClr val="tx1"/>
              </a:solidFill>
            </a:endParaRPr>
          </a:p>
        </p:txBody>
      </p:sp>
      <p:pic>
        <p:nvPicPr>
          <p:cNvPr id="81924" name="Content Placeholder 7" descr="Life_choice_baby_family.jpg">
            <a:extLst>
              <a:ext uri="{FF2B5EF4-FFF2-40B4-BE49-F238E27FC236}">
                <a16:creationId xmlns:a16="http://schemas.microsoft.com/office/drawing/2014/main" id="{A28A7F8B-1211-4990-855C-A6E91340320F}"/>
              </a:ext>
            </a:extLst>
          </p:cNvPr>
          <p:cNvPicPr>
            <a:picLocks noGrp="1" noChangeAspect="1" noChangeArrowheads="1"/>
          </p:cNvPicPr>
          <p:nvPr>
            <p:ph sz="quarter" idx="4"/>
          </p:nvPr>
        </p:nvPicPr>
        <p:blipFill rotWithShape="1">
          <a:blip r:embed="rId3" cstate="email">
            <a:extLst>
              <a:ext uri="{28A0092B-C50C-407E-A947-70E740481C1C}">
                <a14:useLocalDpi xmlns:a14="http://schemas.microsoft.com/office/drawing/2010/main"/>
              </a:ext>
            </a:extLst>
          </a:blip>
          <a:srcRect t="6480" b="12631"/>
          <a:stretch/>
        </p:blipFill>
        <p:spPr>
          <a:xfrm>
            <a:off x="5462924" y="1900633"/>
            <a:ext cx="3178156" cy="3056733"/>
          </a:xfrm>
          <a:prstGeom prst="rect">
            <a:avLst/>
          </a:prstGeom>
          <a:effectLst>
            <a:outerShdw blurRad="38100" dist="50800" dir="5400000" algn="ctr" rotWithShape="0">
              <a:srgbClr val="000000">
                <a:alpha val="43137"/>
              </a:srgbClr>
            </a:outerShdw>
          </a:effectLst>
        </p:spPr>
      </p:pic>
      <p:pic>
        <p:nvPicPr>
          <p:cNvPr id="5" name="Picture 4">
            <a:hlinkClick r:id="rId4"/>
            <a:extLst>
              <a:ext uri="{FF2B5EF4-FFF2-40B4-BE49-F238E27FC236}">
                <a16:creationId xmlns:a16="http://schemas.microsoft.com/office/drawing/2014/main" id="{EC05E50A-ECDC-4945-AA0E-A039A09CA55F}"/>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20456291">
            <a:off x="533400" y="5486400"/>
            <a:ext cx="1524287" cy="953677"/>
          </a:xfrm>
          <a:prstGeom prst="rect">
            <a:avLst/>
          </a:prstGeom>
          <a:effectLst>
            <a:outerShdw blurRad="38100" dist="50800" dir="5400000" algn="ctr" rotWithShape="0">
              <a:srgbClr val="000000">
                <a:alpha val="43137"/>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2BE24C-7ADA-4270-B85A-7E424837B6D3}"/>
              </a:ext>
            </a:extLst>
          </p:cNvPr>
          <p:cNvSpPr>
            <a:spLocks noGrp="1" noChangeArrowheads="1"/>
          </p:cNvSpPr>
          <p:nvPr>
            <p:ph type="title"/>
          </p:nvPr>
        </p:nvSpPr>
        <p:spPr>
          <a:xfrm>
            <a:off x="1" y="134788"/>
            <a:ext cx="9143999" cy="1389211"/>
          </a:xfrm>
        </p:spPr>
        <p:txBody>
          <a:bodyPr/>
          <a:lstStyle/>
          <a:p>
            <a:pPr algn="ctr" eaLnBrk="1" hangingPunct="1">
              <a:defRPr/>
            </a:pPr>
            <a:r>
              <a:rPr lang="en-CA" sz="4000"/>
              <a:t>Signes que l’allaitement                                se déroule bien</a:t>
            </a:r>
            <a:endParaRPr lang="en-CA" sz="2400" i="1" dirty="0"/>
          </a:p>
        </p:txBody>
      </p:sp>
      <p:sp>
        <p:nvSpPr>
          <p:cNvPr id="83971" name="TextBox 3">
            <a:extLst>
              <a:ext uri="{FF2B5EF4-FFF2-40B4-BE49-F238E27FC236}">
                <a16:creationId xmlns:a16="http://schemas.microsoft.com/office/drawing/2014/main" id="{1AD9B6DA-9D21-4616-9551-EA9B71C30314}"/>
              </a:ext>
            </a:extLst>
          </p:cNvPr>
          <p:cNvSpPr txBox="1">
            <a:spLocks noChangeArrowheads="1"/>
          </p:cNvSpPr>
          <p:nvPr/>
        </p:nvSpPr>
        <p:spPr bwMode="auto">
          <a:xfrm>
            <a:off x="535780" y="2785061"/>
            <a:ext cx="5257800"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marL="342900" marR="0" lvl="0" indent="-342900" algn="l" defTabSz="914400" rtl="0" eaLnBrk="0" fontAlgn="base" latinLnBrk="0" hangingPunct="0">
              <a:lnSpc>
                <a:spcPct val="100000"/>
              </a:lnSpc>
              <a:spcBef>
                <a:spcPts val="0"/>
              </a:spcBef>
              <a:spcAft>
                <a:spcPts val="1200"/>
              </a:spcAft>
              <a:buClr>
                <a:srgbClr val="0070C0"/>
              </a:buClr>
              <a:buSzTx/>
              <a:buFontTx/>
              <a:buChar char="•"/>
              <a:tabLst/>
              <a:defRPr/>
            </a:pPr>
            <a:r>
              <a:rPr kumimoji="0" lang="en-CA" altLang="en-US" sz="24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48" charset="-128"/>
                <a:cs typeface="+mn-cs"/>
              </a:rPr>
              <a:t>Gain de poids suffisant</a:t>
            </a:r>
          </a:p>
          <a:p>
            <a:pPr marL="342900" marR="0" lvl="0" indent="-342900" algn="l" defTabSz="914400" rtl="0" eaLnBrk="0" fontAlgn="base" latinLnBrk="0" hangingPunct="0">
              <a:lnSpc>
                <a:spcPct val="100000"/>
              </a:lnSpc>
              <a:spcBef>
                <a:spcPts val="0"/>
              </a:spcBef>
              <a:spcAft>
                <a:spcPts val="1200"/>
              </a:spcAft>
              <a:buClr>
                <a:srgbClr val="0070C0"/>
              </a:buClr>
              <a:buSzTx/>
              <a:buFontTx/>
              <a:buChar char="•"/>
              <a:tabLst/>
              <a:defRPr/>
            </a:pPr>
            <a:r>
              <a:rPr kumimoji="0" lang="en-CA" altLang="en-US" sz="24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48" charset="-128"/>
                <a:cs typeface="+mn-cs"/>
              </a:rPr>
              <a:t>Couches mouillées</a:t>
            </a:r>
          </a:p>
          <a:p>
            <a:pPr marL="342900" marR="0" lvl="0" indent="-342900" algn="l" defTabSz="914400" rtl="0" eaLnBrk="0" fontAlgn="base" latinLnBrk="0" hangingPunct="0">
              <a:lnSpc>
                <a:spcPct val="100000"/>
              </a:lnSpc>
              <a:spcBef>
                <a:spcPts val="0"/>
              </a:spcBef>
              <a:spcAft>
                <a:spcPts val="1200"/>
              </a:spcAft>
              <a:buClr>
                <a:srgbClr val="0070C0"/>
              </a:buClr>
              <a:buSzTx/>
              <a:buFontTx/>
              <a:buChar char="•"/>
              <a:tabLst/>
              <a:defRPr/>
            </a:pPr>
            <a:r>
              <a:rPr kumimoji="0" lang="en-CA" altLang="en-US" sz="24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48" charset="-128"/>
                <a:cs typeface="+mn-cs"/>
              </a:rPr>
              <a:t>Couches souillées</a:t>
            </a:r>
          </a:p>
          <a:p>
            <a:pPr marL="342900" marR="0" lvl="0" indent="-342900" algn="l" defTabSz="914400" rtl="0" eaLnBrk="0" fontAlgn="base" latinLnBrk="0" hangingPunct="0">
              <a:lnSpc>
                <a:spcPct val="100000"/>
              </a:lnSpc>
              <a:spcBef>
                <a:spcPts val="0"/>
              </a:spcBef>
              <a:spcAft>
                <a:spcPts val="1200"/>
              </a:spcAft>
              <a:buClr>
                <a:srgbClr val="0070C0"/>
              </a:buClr>
              <a:buSzTx/>
              <a:buFontTx/>
              <a:buChar char="•"/>
              <a:tabLst/>
              <a:defRPr/>
            </a:pPr>
            <a:r>
              <a:rPr kumimoji="0" lang="en-CA" altLang="en-US" sz="24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48" charset="-128"/>
                <a:cs typeface="+mn-cs"/>
              </a:rPr>
              <a:t>Il est actif et vigoureux</a:t>
            </a:r>
          </a:p>
          <a:p>
            <a:pPr marL="342900" marR="0" lvl="0" indent="-342900" algn="l" defTabSz="914400" rtl="0" eaLnBrk="0" fontAlgn="base" latinLnBrk="0" hangingPunct="0">
              <a:lnSpc>
                <a:spcPct val="100000"/>
              </a:lnSpc>
              <a:spcBef>
                <a:spcPts val="0"/>
              </a:spcBef>
              <a:spcAft>
                <a:spcPts val="1200"/>
              </a:spcAft>
              <a:buClr>
                <a:srgbClr val="0070C0"/>
              </a:buClr>
              <a:buSzTx/>
              <a:buFontTx/>
              <a:buChar char="•"/>
              <a:tabLst/>
              <a:defRPr/>
            </a:pPr>
            <a:r>
              <a:rPr kumimoji="0" lang="en-CA" altLang="en-US" sz="24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48" charset="-128"/>
                <a:cs typeface="+mn-cs"/>
              </a:rPr>
              <a:t>Il est calme et somnolent après la tétée</a:t>
            </a:r>
            <a:endParaRPr kumimoji="0" lang="en-CA" altLang="en-US" sz="2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endParaRPr>
          </a:p>
        </p:txBody>
      </p:sp>
      <p:sp>
        <p:nvSpPr>
          <p:cNvPr id="83973" name="TextBox 5">
            <a:extLst>
              <a:ext uri="{FF2B5EF4-FFF2-40B4-BE49-F238E27FC236}">
                <a16:creationId xmlns:a16="http://schemas.microsoft.com/office/drawing/2014/main" id="{D82636BA-A615-4103-900B-7953691E5C94}"/>
              </a:ext>
            </a:extLst>
          </p:cNvPr>
          <p:cNvSpPr txBox="1">
            <a:spLocks noChangeArrowheads="1"/>
          </p:cNvSpPr>
          <p:nvPr/>
        </p:nvSpPr>
        <p:spPr bwMode="auto">
          <a:xfrm>
            <a:off x="535780" y="1656894"/>
            <a:ext cx="5257800" cy="954107"/>
          </a:xfrm>
          <a:prstGeom prst="rect">
            <a:avLst/>
          </a:prstGeom>
          <a:solidFill>
            <a:srgbClr val="F3C10B"/>
          </a:solidFill>
          <a:ln>
            <a:noFill/>
          </a:ln>
          <a:effectLst>
            <a:outerShdw blurRad="38100" dist="50800" dir="5400000" algn="ctr" rotWithShape="0">
              <a:srgbClr val="000000">
                <a:alpha val="4313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48" charset="-128"/>
                <a:cs typeface="+mn-cs"/>
              </a:rPr>
              <a:t>Indices que votre bébé reçoit suffisamment de lait</a:t>
            </a:r>
            <a:endPar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endParaRPr>
          </a:p>
        </p:txBody>
      </p:sp>
      <p:pic>
        <p:nvPicPr>
          <p:cNvPr id="4" name="Picture 3">
            <a:extLst>
              <a:ext uri="{FF2B5EF4-FFF2-40B4-BE49-F238E27FC236}">
                <a16:creationId xmlns:a16="http://schemas.microsoft.com/office/drawing/2014/main" id="{640838AC-9418-42C7-B991-FA36A49AB9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5572049" y="2257045"/>
            <a:ext cx="3600906" cy="2400604"/>
          </a:xfrm>
          <a:prstGeom prst="rect">
            <a:avLst/>
          </a:prstGeom>
          <a:effectLst>
            <a:outerShdw blurRad="38100" dist="50800" dir="5400000" algn="ctr" rotWithShape="0">
              <a:srgbClr val="000000">
                <a:alpha val="43137"/>
              </a:srgbClr>
            </a:outerShdw>
          </a:effectLst>
        </p:spPr>
      </p:pic>
    </p:spTree>
    <p:extLst>
      <p:ext uri="{BB962C8B-B14F-4D97-AF65-F5344CB8AC3E}">
        <p14:creationId xmlns:p14="http://schemas.microsoft.com/office/powerpoint/2010/main" val="3902067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82984DA9-86CD-40AA-AA9F-975CB806AD1C}"/>
              </a:ext>
            </a:extLst>
          </p:cNvPr>
          <p:cNvSpPr>
            <a:spLocks noGrp="1" noChangeArrowheads="1"/>
          </p:cNvSpPr>
          <p:nvPr>
            <p:ph type="title"/>
            <p:custDataLst>
              <p:tags r:id="rId1"/>
            </p:custDataLst>
          </p:nvPr>
        </p:nvSpPr>
        <p:spPr>
          <a:xfrm>
            <a:off x="457200" y="152400"/>
            <a:ext cx="8458200" cy="990600"/>
          </a:xfrm>
        </p:spPr>
        <p:txBody>
          <a:bodyPr/>
          <a:lstStyle/>
          <a:p>
            <a:pPr algn="ctr" eaLnBrk="1" hangingPunct="1">
              <a:defRPr/>
            </a:pPr>
            <a:r>
              <a:rPr lang="fr-CA"/>
              <a:t>Recommandations de Santé Canada pour l’alimentation du nourrisson</a:t>
            </a:r>
            <a:endParaRPr lang="fr-CA" dirty="0"/>
          </a:p>
        </p:txBody>
      </p:sp>
      <p:sp>
        <p:nvSpPr>
          <p:cNvPr id="12291" name="Rectangle 3">
            <a:extLst>
              <a:ext uri="{FF2B5EF4-FFF2-40B4-BE49-F238E27FC236}">
                <a16:creationId xmlns:a16="http://schemas.microsoft.com/office/drawing/2014/main" id="{38FB2D5A-7829-47D5-AA39-98B37D4ADC3B}"/>
              </a:ext>
            </a:extLst>
          </p:cNvPr>
          <p:cNvSpPr>
            <a:spLocks noGrp="1" noChangeArrowheads="1"/>
          </p:cNvSpPr>
          <p:nvPr>
            <p:ph type="body" sz="half" idx="1"/>
            <p:custDataLst>
              <p:tags r:id="rId2"/>
            </p:custDataLst>
          </p:nvPr>
        </p:nvSpPr>
        <p:spPr>
          <a:xfrm>
            <a:off x="3526183" y="1714500"/>
            <a:ext cx="5094224" cy="3962400"/>
          </a:xfrm>
        </p:spPr>
        <p:txBody>
          <a:bodyPr/>
          <a:lstStyle/>
          <a:p>
            <a:pPr eaLnBrk="1" hangingPunct="1">
              <a:spcBef>
                <a:spcPts val="0"/>
              </a:spcBef>
              <a:spcAft>
                <a:spcPts val="1200"/>
              </a:spcAft>
              <a:buClr>
                <a:srgbClr val="00549F"/>
              </a:buClr>
            </a:pPr>
            <a:r>
              <a:rPr lang="fr-FR" sz="2400">
                <a:solidFill>
                  <a:schemeClr val="tx1"/>
                </a:solidFill>
              </a:rPr>
              <a:t>Nourrir votre bébé exclusivement au lait maternel de la naissance à 6 mois</a:t>
            </a:r>
            <a:endParaRPr lang="fr-CA" sz="2400">
              <a:solidFill>
                <a:schemeClr val="tx1"/>
              </a:solidFill>
            </a:endParaRPr>
          </a:p>
          <a:p>
            <a:pPr eaLnBrk="1" hangingPunct="1">
              <a:spcBef>
                <a:spcPts val="0"/>
              </a:spcBef>
              <a:spcAft>
                <a:spcPts val="1200"/>
              </a:spcAft>
              <a:buClr>
                <a:srgbClr val="00549F"/>
              </a:buClr>
            </a:pPr>
            <a:r>
              <a:rPr lang="fr-CA" sz="2400">
                <a:solidFill>
                  <a:schemeClr val="tx1"/>
                </a:solidFill>
              </a:rPr>
              <a:t>Poursuivre l’allaitement pendant les 2 premières années et au-delà</a:t>
            </a:r>
          </a:p>
          <a:p>
            <a:pPr eaLnBrk="1" hangingPunct="1">
              <a:spcBef>
                <a:spcPts val="0"/>
              </a:spcBef>
              <a:spcAft>
                <a:spcPts val="1200"/>
              </a:spcAft>
              <a:buClr>
                <a:srgbClr val="00549F"/>
              </a:buClr>
            </a:pPr>
            <a:r>
              <a:rPr lang="fr-CA" sz="2400">
                <a:solidFill>
                  <a:schemeClr val="tx1"/>
                </a:solidFill>
              </a:rPr>
              <a:t>Introduire des aliments solides vers l’âge de six mois</a:t>
            </a:r>
          </a:p>
          <a:p>
            <a:pPr eaLnBrk="1" hangingPunct="1">
              <a:spcBef>
                <a:spcPts val="0"/>
              </a:spcBef>
              <a:spcAft>
                <a:spcPts val="1200"/>
              </a:spcAft>
              <a:buClr>
                <a:srgbClr val="00549F"/>
              </a:buClr>
            </a:pPr>
            <a:r>
              <a:rPr lang="fr-CA" sz="2400">
                <a:solidFill>
                  <a:schemeClr val="tx1"/>
                </a:solidFill>
              </a:rPr>
              <a:t>Donner un supplément de vitamine D </a:t>
            </a:r>
            <a:endParaRPr lang="fr-CA" sz="2400" dirty="0">
              <a:solidFill>
                <a:schemeClr val="tx1"/>
              </a:solidFill>
            </a:endParaRPr>
          </a:p>
        </p:txBody>
      </p:sp>
      <p:pic>
        <p:nvPicPr>
          <p:cNvPr id="12292" name="Content Placeholder 5" descr="baby breastfeeding.jpg">
            <a:extLst>
              <a:ext uri="{FF2B5EF4-FFF2-40B4-BE49-F238E27FC236}">
                <a16:creationId xmlns:a16="http://schemas.microsoft.com/office/drawing/2014/main" id="{6195AB01-8AE0-4FE3-B6BA-840CCECB5343}"/>
              </a:ext>
            </a:extLst>
          </p:cNvPr>
          <p:cNvPicPr>
            <a:picLocks noGrp="1" noChangeAspect="1" noChangeArrowheads="1"/>
          </p:cNvPicPr>
          <p:nvPr>
            <p:ph sz="half" idx="2"/>
            <p:custDataLst>
              <p:tags r:id="rId3"/>
            </p:custDataLst>
          </p:nvPr>
        </p:nvPicPr>
        <p:blipFill rotWithShape="1">
          <a:blip r:embed="rId6" cstate="screen">
            <a:extLst>
              <a:ext uri="{28A0092B-C50C-407E-A947-70E740481C1C}">
                <a14:useLocalDpi xmlns:a14="http://schemas.microsoft.com/office/drawing/2010/main"/>
              </a:ext>
            </a:extLst>
          </a:blip>
          <a:srcRect/>
          <a:stretch/>
        </p:blipFill>
        <p:spPr>
          <a:xfrm>
            <a:off x="493776" y="1600200"/>
            <a:ext cx="2946400" cy="4191000"/>
          </a:xfrm>
          <a:effectLst>
            <a:outerShdw blurRad="38100" dist="50800" dir="5400000" algn="ctr" rotWithShape="0">
              <a:srgbClr val="000000">
                <a:alpha val="43137"/>
              </a:srgbClr>
            </a:outerShdw>
          </a:effectLst>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2BE24C-7ADA-4270-B85A-7E424837B6D3}"/>
              </a:ext>
            </a:extLst>
          </p:cNvPr>
          <p:cNvSpPr>
            <a:spLocks noGrp="1" noChangeArrowheads="1"/>
          </p:cNvSpPr>
          <p:nvPr>
            <p:ph type="title"/>
          </p:nvPr>
        </p:nvSpPr>
        <p:spPr>
          <a:xfrm>
            <a:off x="0" y="152400"/>
            <a:ext cx="9143999" cy="1230290"/>
          </a:xfrm>
        </p:spPr>
        <p:txBody>
          <a:bodyPr/>
          <a:lstStyle/>
          <a:p>
            <a:pPr algn="ctr" eaLnBrk="1" hangingPunct="1">
              <a:defRPr/>
            </a:pPr>
            <a:r>
              <a:rPr lang="en-CA" sz="4000" dirty="0" err="1"/>
              <a:t>Signes</a:t>
            </a:r>
            <a:r>
              <a:rPr lang="en-CA" sz="4000" dirty="0"/>
              <a:t> que </a:t>
            </a:r>
            <a:r>
              <a:rPr lang="en-CA" sz="4000" dirty="0" err="1"/>
              <a:t>l’allaitement</a:t>
            </a:r>
            <a:r>
              <a:rPr lang="en-CA" sz="4000" dirty="0"/>
              <a:t>                                se </a:t>
            </a:r>
            <a:r>
              <a:rPr lang="en-CA" sz="4000" dirty="0" err="1"/>
              <a:t>déroule</a:t>
            </a:r>
            <a:r>
              <a:rPr lang="en-CA" sz="4000" dirty="0"/>
              <a:t> bien</a:t>
            </a:r>
            <a:br>
              <a:rPr lang="en-CA" dirty="0"/>
            </a:br>
            <a:r>
              <a:rPr lang="en-CA" dirty="0"/>
              <a:t>   </a:t>
            </a:r>
            <a:endParaRPr lang="en-CA" sz="2400" i="1" dirty="0"/>
          </a:p>
        </p:txBody>
      </p:sp>
      <p:sp>
        <p:nvSpPr>
          <p:cNvPr id="83974" name="TextBox 6">
            <a:extLst>
              <a:ext uri="{FF2B5EF4-FFF2-40B4-BE49-F238E27FC236}">
                <a16:creationId xmlns:a16="http://schemas.microsoft.com/office/drawing/2014/main" id="{A10C773F-EC0F-406C-9184-3FA2428A2A0C}"/>
              </a:ext>
            </a:extLst>
          </p:cNvPr>
          <p:cNvSpPr txBox="1">
            <a:spLocks noChangeArrowheads="1"/>
          </p:cNvSpPr>
          <p:nvPr/>
        </p:nvSpPr>
        <p:spPr bwMode="auto">
          <a:xfrm>
            <a:off x="571498" y="2438400"/>
            <a:ext cx="7734301"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marL="342900" marR="0" lvl="0" indent="-342900" algn="l" defTabSz="914400" rtl="0" eaLnBrk="1" fontAlgn="base" latinLnBrk="0" hangingPunct="1">
              <a:lnSpc>
                <a:spcPct val="100000"/>
              </a:lnSpc>
              <a:spcBef>
                <a:spcPts val="0"/>
              </a:spcBef>
              <a:spcAft>
                <a:spcPts val="1200"/>
              </a:spcAft>
              <a:buClr>
                <a:srgbClr val="0070C0"/>
              </a:buClr>
              <a:buSzTx/>
              <a:buFontTx/>
              <a:buChar char="•"/>
              <a:tabLst/>
              <a:defRPr/>
            </a:pPr>
            <a:r>
              <a:rPr kumimoji="0" lang="en-CA" altLang="en-US" sz="2400" b="0" i="0" u="none" strike="noStrike" kern="1200" cap="none" spc="0" normalizeH="0" baseline="0" noProof="0" dirty="0" err="1">
                <a:ln>
                  <a:noFill/>
                </a:ln>
                <a:solidFill>
                  <a:srgbClr val="000000"/>
                </a:solidFill>
                <a:effectLst/>
                <a:uLnTx/>
                <a:uFillTx/>
                <a:latin typeface="Arial"/>
                <a:ea typeface="ヒラギノ角ゴ Pro W3" pitchFamily="48" charset="-128"/>
                <a:cs typeface="+mn-cs"/>
              </a:rPr>
              <a:t>L’allaitement</a:t>
            </a:r>
            <a:r>
              <a:rPr kumimoji="0" lang="en-CA" altLang="en-US" sz="2400" b="0" i="0" u="none" strike="noStrike" kern="1200" cap="none" spc="0" normalizeH="0" baseline="0" noProof="0" dirty="0">
                <a:ln>
                  <a:noFill/>
                </a:ln>
                <a:solidFill>
                  <a:srgbClr val="000000"/>
                </a:solidFill>
                <a:effectLst/>
                <a:uLnTx/>
                <a:uFillTx/>
                <a:latin typeface="Arial"/>
                <a:ea typeface="ヒラギノ角ゴ Pro W3" pitchFamily="48" charset="-128"/>
                <a:cs typeface="+mn-cs"/>
              </a:rPr>
              <a:t> </a:t>
            </a:r>
            <a:r>
              <a:rPr kumimoji="0" lang="en-CA" altLang="en-US" sz="2400" b="0" i="0" u="none" strike="noStrike" kern="1200" cap="none" spc="0" normalizeH="0" baseline="0" noProof="0" dirty="0" err="1">
                <a:ln>
                  <a:noFill/>
                </a:ln>
                <a:solidFill>
                  <a:srgbClr val="000000"/>
                </a:solidFill>
                <a:effectLst/>
                <a:uLnTx/>
                <a:uFillTx/>
                <a:latin typeface="Arial"/>
                <a:ea typeface="ヒラギノ角ゴ Pro W3" pitchFamily="48" charset="-128"/>
                <a:cs typeface="+mn-cs"/>
              </a:rPr>
              <a:t>est</a:t>
            </a:r>
            <a:r>
              <a:rPr kumimoji="0" lang="en-CA" altLang="en-US" sz="2400" b="0" i="0" u="none" strike="noStrike" kern="1200" cap="none" spc="0" normalizeH="0" baseline="0" noProof="0" dirty="0">
                <a:ln>
                  <a:noFill/>
                </a:ln>
                <a:solidFill>
                  <a:srgbClr val="000000"/>
                </a:solidFill>
                <a:effectLst/>
                <a:uLnTx/>
                <a:uFillTx/>
                <a:latin typeface="Arial"/>
                <a:ea typeface="ヒラギノ角ゴ Pro W3" pitchFamily="48" charset="-128"/>
                <a:cs typeface="+mn-cs"/>
              </a:rPr>
              <a:t> sans </a:t>
            </a:r>
            <a:r>
              <a:rPr kumimoji="0" lang="en-CA" altLang="en-US" sz="2400" b="0" i="0" u="none" strike="noStrike" kern="1200" cap="none" spc="0" normalizeH="0" baseline="0" noProof="0" dirty="0" err="1">
                <a:ln>
                  <a:noFill/>
                </a:ln>
                <a:solidFill>
                  <a:srgbClr val="000000"/>
                </a:solidFill>
                <a:effectLst/>
                <a:uLnTx/>
                <a:uFillTx/>
                <a:latin typeface="Arial"/>
                <a:ea typeface="ヒラギノ角ゴ Pro W3" pitchFamily="48" charset="-128"/>
                <a:cs typeface="+mn-cs"/>
              </a:rPr>
              <a:t>douleur</a:t>
            </a:r>
            <a:endParaRPr kumimoji="0" lang="en-CA" altLang="en-US" sz="2400" b="0" i="0" u="none" strike="noStrike" kern="1200" cap="none" spc="0" normalizeH="0" baseline="0" noProof="0" dirty="0">
              <a:ln>
                <a:noFill/>
              </a:ln>
              <a:solidFill>
                <a:srgbClr val="000000"/>
              </a:solidFill>
              <a:effectLst/>
              <a:uLnTx/>
              <a:uFillTx/>
              <a:latin typeface="Arial"/>
              <a:ea typeface="ヒラギノ角ゴ Pro W3" pitchFamily="48" charset="-128"/>
              <a:cs typeface="+mn-cs"/>
            </a:endParaRPr>
          </a:p>
          <a:p>
            <a:pPr marL="342900" marR="0" lvl="0" indent="-342900" algn="l" defTabSz="914400" rtl="0" eaLnBrk="1" fontAlgn="base" latinLnBrk="0" hangingPunct="1">
              <a:lnSpc>
                <a:spcPct val="100000"/>
              </a:lnSpc>
              <a:spcBef>
                <a:spcPts val="0"/>
              </a:spcBef>
              <a:spcAft>
                <a:spcPts val="1200"/>
              </a:spcAft>
              <a:buClr>
                <a:srgbClr val="0070C0"/>
              </a:buClr>
              <a:buSzTx/>
              <a:buFontTx/>
              <a:buChar char="•"/>
              <a:tabLst/>
              <a:defRPr/>
            </a:pPr>
            <a:r>
              <a:rPr kumimoji="0" lang="en-CA" altLang="en-US" sz="2400" b="0" i="0" u="none" strike="noStrike" kern="1200" cap="none" spc="0" normalizeH="0" baseline="0" noProof="0" dirty="0" err="1">
                <a:ln>
                  <a:noFill/>
                </a:ln>
                <a:solidFill>
                  <a:srgbClr val="000000"/>
                </a:solidFill>
                <a:effectLst/>
                <a:uLnTx/>
                <a:uFillTx/>
                <a:latin typeface="Arial"/>
                <a:ea typeface="ヒラギノ角ゴ Pro W3" pitchFamily="48" charset="-128"/>
                <a:cs typeface="+mn-cs"/>
              </a:rPr>
              <a:t>Vous</a:t>
            </a:r>
            <a:r>
              <a:rPr kumimoji="0" lang="en-CA" altLang="en-US" sz="2400" b="0" i="0" u="none" strike="noStrike" kern="1200" cap="none" spc="0" normalizeH="0" baseline="0" noProof="0" dirty="0">
                <a:ln>
                  <a:noFill/>
                </a:ln>
                <a:solidFill>
                  <a:srgbClr val="000000"/>
                </a:solidFill>
                <a:effectLst/>
                <a:uLnTx/>
                <a:uFillTx/>
                <a:latin typeface="Arial"/>
                <a:ea typeface="ヒラギノ角ゴ Pro W3" pitchFamily="48" charset="-128"/>
                <a:cs typeface="+mn-cs"/>
              </a:rPr>
              <a:t> </a:t>
            </a:r>
            <a:r>
              <a:rPr kumimoji="0" lang="en-CA" altLang="en-US" sz="2400" b="0" i="0" u="none" strike="noStrike" kern="1200" cap="none" spc="0" normalizeH="0" baseline="0" noProof="0" dirty="0" err="1">
                <a:ln>
                  <a:noFill/>
                </a:ln>
                <a:solidFill>
                  <a:srgbClr val="000000"/>
                </a:solidFill>
                <a:effectLst/>
                <a:uLnTx/>
                <a:uFillTx/>
                <a:latin typeface="Arial"/>
                <a:ea typeface="ヒラギノ角ゴ Pro W3" pitchFamily="48" charset="-128"/>
                <a:cs typeface="+mn-cs"/>
              </a:rPr>
              <a:t>l’entendez</a:t>
            </a:r>
            <a:r>
              <a:rPr kumimoji="0" lang="en-CA" altLang="en-US" sz="2400" b="0" i="0" u="none" strike="noStrike" kern="1200" cap="none" spc="0" normalizeH="0" baseline="0" noProof="0" dirty="0">
                <a:ln>
                  <a:noFill/>
                </a:ln>
                <a:solidFill>
                  <a:srgbClr val="000000"/>
                </a:solidFill>
                <a:effectLst/>
                <a:uLnTx/>
                <a:uFillTx/>
                <a:latin typeface="Arial"/>
                <a:ea typeface="ヒラギノ角ゴ Pro W3" pitchFamily="48" charset="-128"/>
                <a:cs typeface="+mn-cs"/>
              </a:rPr>
              <a:t> </a:t>
            </a:r>
            <a:r>
              <a:rPr kumimoji="0" lang="en-CA" altLang="en-US" sz="2400" b="0" i="0" u="none" strike="noStrike" kern="1200" cap="none" spc="0" normalizeH="0" baseline="0" noProof="0" dirty="0" err="1">
                <a:ln>
                  <a:noFill/>
                </a:ln>
                <a:solidFill>
                  <a:srgbClr val="000000"/>
                </a:solidFill>
                <a:effectLst/>
                <a:uLnTx/>
                <a:uFillTx/>
                <a:latin typeface="Arial"/>
                <a:ea typeface="ヒラギノ角ゴ Pro W3" pitchFamily="48" charset="-128"/>
                <a:cs typeface="+mn-cs"/>
              </a:rPr>
              <a:t>avaler</a:t>
            </a:r>
            <a:r>
              <a:rPr kumimoji="0" lang="en-CA" altLang="en-US" sz="2400" b="0" i="0" u="none" strike="noStrike" kern="1200" cap="none" spc="0" normalizeH="0" baseline="0" noProof="0" dirty="0">
                <a:ln>
                  <a:noFill/>
                </a:ln>
                <a:solidFill>
                  <a:srgbClr val="000000"/>
                </a:solidFill>
                <a:effectLst/>
                <a:uLnTx/>
                <a:uFillTx/>
                <a:latin typeface="Arial"/>
                <a:ea typeface="ヒラギノ角ゴ Pro W3" pitchFamily="48" charset="-128"/>
                <a:cs typeface="+mn-cs"/>
              </a:rPr>
              <a:t> (sons “</a:t>
            </a:r>
            <a:r>
              <a:rPr kumimoji="0" lang="en-CA" altLang="en-US" sz="2400" b="0" i="0" u="none" strike="noStrike" kern="1200" cap="none" spc="0" normalizeH="0" baseline="0" noProof="0" dirty="0" err="1">
                <a:ln>
                  <a:noFill/>
                </a:ln>
                <a:solidFill>
                  <a:srgbClr val="000000"/>
                </a:solidFill>
                <a:effectLst/>
                <a:uLnTx/>
                <a:uFillTx/>
                <a:latin typeface="Arial"/>
                <a:ea typeface="ヒラギノ角ゴ Pro W3" pitchFamily="48" charset="-128"/>
                <a:cs typeface="+mn-cs"/>
              </a:rPr>
              <a:t>kah</a:t>
            </a:r>
            <a:r>
              <a:rPr kumimoji="0" lang="en-CA" altLang="en-US" sz="2400" b="0" i="0" u="none" strike="noStrike" kern="1200" cap="none" spc="0" normalizeH="0" baseline="0" noProof="0" dirty="0">
                <a:ln>
                  <a:noFill/>
                </a:ln>
                <a:solidFill>
                  <a:srgbClr val="000000"/>
                </a:solidFill>
                <a:effectLst/>
                <a:uLnTx/>
                <a:uFillTx/>
                <a:latin typeface="Arial"/>
                <a:ea typeface="ヒラギノ角ゴ Pro W3" pitchFamily="48" charset="-128"/>
                <a:cs typeface="+mn-cs"/>
              </a:rPr>
              <a:t>’’) </a:t>
            </a:r>
          </a:p>
          <a:p>
            <a:pPr marL="342900" marR="0" lvl="0" indent="-342900" algn="l" defTabSz="914400" rtl="0" eaLnBrk="1" fontAlgn="base" latinLnBrk="0" hangingPunct="1">
              <a:lnSpc>
                <a:spcPct val="100000"/>
              </a:lnSpc>
              <a:spcBef>
                <a:spcPts val="0"/>
              </a:spcBef>
              <a:spcAft>
                <a:spcPts val="1200"/>
              </a:spcAft>
              <a:buClr>
                <a:srgbClr val="0070C0"/>
              </a:buClr>
              <a:buSzTx/>
              <a:buFontTx/>
              <a:buChar char="•"/>
              <a:tabLst/>
              <a:defRPr/>
            </a:pPr>
            <a:r>
              <a:rPr kumimoji="0" lang="en-CA" altLang="en-US" sz="2400" b="0" i="0" u="none" strike="noStrike" kern="1200" cap="none" spc="0" normalizeH="0" baseline="0" noProof="0" dirty="0" err="1">
                <a:ln>
                  <a:noFill/>
                </a:ln>
                <a:solidFill>
                  <a:srgbClr val="000000"/>
                </a:solidFill>
                <a:effectLst/>
                <a:uLnTx/>
                <a:uFillTx/>
                <a:latin typeface="Arial"/>
                <a:ea typeface="ヒラギノ角ゴ Pro W3" pitchFamily="48" charset="-128"/>
                <a:cs typeface="+mn-cs"/>
              </a:rPr>
              <a:t>Ses</a:t>
            </a:r>
            <a:r>
              <a:rPr kumimoji="0" lang="en-CA" altLang="en-US" sz="2400" b="0" i="0" u="none" strike="noStrike" kern="1200" cap="none" spc="0" normalizeH="0" baseline="0" noProof="0" dirty="0">
                <a:ln>
                  <a:noFill/>
                </a:ln>
                <a:solidFill>
                  <a:srgbClr val="000000"/>
                </a:solidFill>
                <a:effectLst/>
                <a:uLnTx/>
                <a:uFillTx/>
                <a:latin typeface="Arial"/>
                <a:ea typeface="ヒラギノ角ゴ Pro W3" pitchFamily="48" charset="-128"/>
                <a:cs typeface="+mn-cs"/>
              </a:rPr>
              <a:t> </a:t>
            </a:r>
            <a:r>
              <a:rPr kumimoji="0" lang="en-CA" altLang="en-US" sz="2400" b="0" i="0" u="none" strike="noStrike" kern="1200" cap="none" spc="0" normalizeH="0" baseline="0" noProof="0" dirty="0" err="1">
                <a:ln>
                  <a:noFill/>
                </a:ln>
                <a:solidFill>
                  <a:srgbClr val="000000"/>
                </a:solidFill>
                <a:effectLst/>
                <a:uLnTx/>
                <a:uFillTx/>
                <a:latin typeface="Arial"/>
                <a:ea typeface="ヒラギノ角ゴ Pro W3" pitchFamily="48" charset="-128"/>
                <a:cs typeface="+mn-cs"/>
              </a:rPr>
              <a:t>joues</a:t>
            </a:r>
            <a:r>
              <a:rPr kumimoji="0" lang="en-CA" altLang="en-US" sz="2400" b="0" i="0" u="none" strike="noStrike" kern="1200" cap="none" spc="0" normalizeH="0" baseline="0" noProof="0" dirty="0">
                <a:ln>
                  <a:noFill/>
                </a:ln>
                <a:solidFill>
                  <a:srgbClr val="000000"/>
                </a:solidFill>
                <a:effectLst/>
                <a:uLnTx/>
                <a:uFillTx/>
                <a:latin typeface="Arial"/>
                <a:ea typeface="ヒラギノ角ゴ Pro W3" pitchFamily="48" charset="-128"/>
                <a:cs typeface="+mn-cs"/>
              </a:rPr>
              <a:t> </a:t>
            </a:r>
            <a:r>
              <a:rPr kumimoji="0" lang="en-CA" altLang="en-US" sz="2400" b="0" i="0" u="none" strike="noStrike" kern="1200" cap="none" spc="0" normalizeH="0" baseline="0" noProof="0" dirty="0" err="1">
                <a:ln>
                  <a:noFill/>
                </a:ln>
                <a:solidFill>
                  <a:srgbClr val="000000"/>
                </a:solidFill>
                <a:effectLst/>
                <a:uLnTx/>
                <a:uFillTx/>
                <a:latin typeface="Arial"/>
                <a:ea typeface="ヒラギノ角ゴ Pro W3" pitchFamily="48" charset="-128"/>
                <a:cs typeface="+mn-cs"/>
              </a:rPr>
              <a:t>sont</a:t>
            </a:r>
            <a:r>
              <a:rPr kumimoji="0" lang="en-CA" altLang="en-US" sz="2400" b="0" i="0" u="none" strike="noStrike" kern="1200" cap="none" spc="0" normalizeH="0" baseline="0" noProof="0" dirty="0">
                <a:ln>
                  <a:noFill/>
                </a:ln>
                <a:solidFill>
                  <a:srgbClr val="000000"/>
                </a:solidFill>
                <a:effectLst/>
                <a:uLnTx/>
                <a:uFillTx/>
                <a:latin typeface="Arial"/>
                <a:ea typeface="ヒラギノ角ゴ Pro W3" pitchFamily="48" charset="-128"/>
                <a:cs typeface="+mn-cs"/>
              </a:rPr>
              <a:t> </a:t>
            </a:r>
            <a:r>
              <a:rPr kumimoji="0" lang="en-CA" altLang="en-US" sz="2400" b="0" i="0" u="none" strike="noStrike" kern="1200" cap="none" spc="0" normalizeH="0" baseline="0" noProof="0" dirty="0" err="1">
                <a:ln>
                  <a:noFill/>
                </a:ln>
                <a:solidFill>
                  <a:srgbClr val="000000"/>
                </a:solidFill>
                <a:effectLst/>
                <a:uLnTx/>
                <a:uFillTx/>
                <a:latin typeface="Arial"/>
                <a:ea typeface="ヒラギノ角ゴ Pro W3" pitchFamily="48" charset="-128"/>
                <a:cs typeface="+mn-cs"/>
              </a:rPr>
              <a:t>pleines</a:t>
            </a:r>
            <a:r>
              <a:rPr kumimoji="0" lang="en-CA" altLang="en-US" sz="2400" b="0" i="0" u="none" strike="noStrike" kern="1200" cap="none" spc="0" normalizeH="0" baseline="0" noProof="0" dirty="0">
                <a:ln>
                  <a:noFill/>
                </a:ln>
                <a:solidFill>
                  <a:srgbClr val="000000"/>
                </a:solidFill>
                <a:effectLst/>
                <a:uLnTx/>
                <a:uFillTx/>
                <a:latin typeface="Arial"/>
                <a:ea typeface="ヒラギノ角ゴ Pro W3" pitchFamily="48" charset="-128"/>
                <a:cs typeface="+mn-cs"/>
              </a:rPr>
              <a:t> et </a:t>
            </a:r>
            <a:r>
              <a:rPr kumimoji="0" lang="en-CA" altLang="en-US" sz="2400" b="0" i="0" u="none" strike="noStrike" kern="1200" cap="none" spc="0" normalizeH="0" baseline="0" noProof="0" dirty="0" err="1">
                <a:ln>
                  <a:noFill/>
                </a:ln>
                <a:solidFill>
                  <a:srgbClr val="000000"/>
                </a:solidFill>
                <a:effectLst/>
                <a:uLnTx/>
                <a:uFillTx/>
                <a:latin typeface="Arial"/>
                <a:ea typeface="ヒラギノ角ゴ Pro W3" pitchFamily="48" charset="-128"/>
                <a:cs typeface="+mn-cs"/>
              </a:rPr>
              <a:t>arrondies</a:t>
            </a:r>
            <a:r>
              <a:rPr kumimoji="0" lang="en-CA" altLang="en-US" sz="2400" b="0" i="0" u="none" strike="noStrike" kern="1200" cap="none" spc="0" normalizeH="0" baseline="0" noProof="0" dirty="0">
                <a:ln>
                  <a:noFill/>
                </a:ln>
                <a:solidFill>
                  <a:srgbClr val="000000"/>
                </a:solidFill>
                <a:effectLst/>
                <a:uLnTx/>
                <a:uFillTx/>
                <a:latin typeface="Arial"/>
                <a:ea typeface="ヒラギノ角ゴ Pro W3" pitchFamily="48" charset="-128"/>
                <a:cs typeface="+mn-cs"/>
              </a:rPr>
              <a:t>.  </a:t>
            </a:r>
            <a:r>
              <a:rPr kumimoji="0" lang="en-CA" altLang="en-US" sz="2400" b="0" i="0" u="none" strike="noStrike" kern="1200" cap="none" spc="0" normalizeH="0" baseline="0" noProof="0" dirty="0" err="1">
                <a:ln>
                  <a:noFill/>
                </a:ln>
                <a:solidFill>
                  <a:srgbClr val="000000"/>
                </a:solidFill>
                <a:effectLst/>
                <a:uLnTx/>
                <a:uFillTx/>
                <a:latin typeface="Arial"/>
                <a:ea typeface="ヒラギノ角ゴ Pro W3" pitchFamily="48" charset="-128"/>
                <a:cs typeface="+mn-cs"/>
              </a:rPr>
              <a:t>Elles</a:t>
            </a:r>
            <a:r>
              <a:rPr kumimoji="0" lang="en-CA" altLang="en-US" sz="2400" b="0" i="0" u="none" strike="noStrike" kern="1200" cap="none" spc="0" normalizeH="0" baseline="0" noProof="0" dirty="0">
                <a:ln>
                  <a:noFill/>
                </a:ln>
                <a:solidFill>
                  <a:srgbClr val="000000"/>
                </a:solidFill>
                <a:effectLst/>
                <a:uLnTx/>
                <a:uFillTx/>
                <a:latin typeface="Arial"/>
                <a:ea typeface="ヒラギノ角ゴ Pro W3" pitchFamily="48" charset="-128"/>
                <a:cs typeface="+mn-cs"/>
              </a:rPr>
              <a:t> ne </a:t>
            </a:r>
            <a:r>
              <a:rPr kumimoji="0" lang="en-CA" altLang="en-US" sz="2400" b="0" i="0" u="none" strike="noStrike" kern="1200" cap="none" spc="0" normalizeH="0" baseline="0" noProof="0" dirty="0" err="1">
                <a:ln>
                  <a:noFill/>
                </a:ln>
                <a:solidFill>
                  <a:srgbClr val="000000"/>
                </a:solidFill>
                <a:effectLst/>
                <a:uLnTx/>
                <a:uFillTx/>
                <a:latin typeface="Arial"/>
                <a:ea typeface="ヒラギノ角ゴ Pro W3" pitchFamily="48" charset="-128"/>
                <a:cs typeface="+mn-cs"/>
              </a:rPr>
              <a:t>sont</a:t>
            </a:r>
            <a:r>
              <a:rPr kumimoji="0" lang="en-CA" altLang="en-US" sz="2400" b="0" i="0" u="none" strike="noStrike" kern="1200" cap="none" spc="0" normalizeH="0" baseline="0" noProof="0" dirty="0">
                <a:ln>
                  <a:noFill/>
                </a:ln>
                <a:solidFill>
                  <a:srgbClr val="000000"/>
                </a:solidFill>
                <a:effectLst/>
                <a:uLnTx/>
                <a:uFillTx/>
                <a:latin typeface="Arial"/>
                <a:ea typeface="ヒラギノ角ゴ Pro W3" pitchFamily="48" charset="-128"/>
                <a:cs typeface="+mn-cs"/>
              </a:rPr>
              <a:t> pas </a:t>
            </a:r>
            <a:r>
              <a:rPr kumimoji="0" lang="en-CA" altLang="en-US" sz="2400" b="0" i="0" u="none" strike="noStrike" kern="1200" cap="none" spc="0" normalizeH="0" baseline="0" noProof="0" dirty="0" err="1">
                <a:ln>
                  <a:noFill/>
                </a:ln>
                <a:solidFill>
                  <a:srgbClr val="000000"/>
                </a:solidFill>
                <a:effectLst/>
                <a:uLnTx/>
                <a:uFillTx/>
                <a:latin typeface="Arial"/>
                <a:ea typeface="ヒラギノ角ゴ Pro W3" pitchFamily="48" charset="-128"/>
                <a:cs typeface="+mn-cs"/>
              </a:rPr>
              <a:t>creuses</a:t>
            </a:r>
            <a:r>
              <a:rPr kumimoji="0" lang="en-CA" altLang="en-US" sz="2400" b="0" i="0" u="none" strike="noStrike" kern="1200" cap="none" spc="0" normalizeH="0" baseline="0" noProof="0" dirty="0">
                <a:ln>
                  <a:noFill/>
                </a:ln>
                <a:solidFill>
                  <a:srgbClr val="000000"/>
                </a:solidFill>
                <a:effectLst/>
                <a:uLnTx/>
                <a:uFillTx/>
                <a:latin typeface="Arial"/>
                <a:ea typeface="ヒラギノ角ゴ Pro W3" pitchFamily="48" charset="-128"/>
                <a:cs typeface="+mn-cs"/>
              </a:rPr>
              <a:t> et ne </a:t>
            </a:r>
            <a:r>
              <a:rPr kumimoji="0" lang="en-CA" altLang="en-US" sz="2400" b="0" i="0" u="none" strike="noStrike" kern="1200" cap="none" spc="0" normalizeH="0" baseline="0" noProof="0" dirty="0" err="1">
                <a:ln>
                  <a:noFill/>
                </a:ln>
                <a:solidFill>
                  <a:srgbClr val="000000"/>
                </a:solidFill>
                <a:effectLst/>
                <a:uLnTx/>
                <a:uFillTx/>
                <a:latin typeface="Arial"/>
                <a:ea typeface="ヒラギノ角ゴ Pro W3" pitchFamily="48" charset="-128"/>
                <a:cs typeface="+mn-cs"/>
              </a:rPr>
              <a:t>présentent</a:t>
            </a:r>
            <a:r>
              <a:rPr kumimoji="0" lang="en-CA" altLang="en-US" sz="2400" b="0" i="0" u="none" strike="noStrike" kern="1200" cap="none" spc="0" normalizeH="0" baseline="0" noProof="0" dirty="0">
                <a:ln>
                  <a:noFill/>
                </a:ln>
                <a:solidFill>
                  <a:srgbClr val="000000"/>
                </a:solidFill>
                <a:effectLst/>
                <a:uLnTx/>
                <a:uFillTx/>
                <a:latin typeface="Arial"/>
                <a:ea typeface="ヒラギノ角ゴ Pro W3" pitchFamily="48" charset="-128"/>
                <a:cs typeface="+mn-cs"/>
              </a:rPr>
              <a:t> pas de fossettes</a:t>
            </a:r>
          </a:p>
          <a:p>
            <a:pPr marL="342900" marR="0" lvl="0" indent="-342900" algn="l" defTabSz="914400" rtl="0" eaLnBrk="0" fontAlgn="base" latinLnBrk="0" hangingPunct="0">
              <a:lnSpc>
                <a:spcPct val="100000"/>
              </a:lnSpc>
              <a:spcBef>
                <a:spcPts val="0"/>
              </a:spcBef>
              <a:spcAft>
                <a:spcPts val="1200"/>
              </a:spcAft>
              <a:buClr>
                <a:srgbClr val="0070C0"/>
              </a:buClr>
              <a:buSzTx/>
              <a:buFontTx/>
              <a:buChar char="•"/>
              <a:tabLst/>
              <a:defRPr/>
            </a:pPr>
            <a:r>
              <a:rPr kumimoji="0" lang="en-CA" altLang="en-US" sz="2400" b="0" i="0" u="none" strike="noStrike" kern="1200" cap="none" spc="0" normalizeH="0" baseline="0" noProof="0" dirty="0" err="1">
                <a:ln>
                  <a:noFill/>
                </a:ln>
                <a:solidFill>
                  <a:srgbClr val="000000"/>
                </a:solidFill>
                <a:effectLst/>
                <a:uLnTx/>
                <a:uFillTx/>
                <a:latin typeface="Arial"/>
                <a:ea typeface="ヒラギノ角ゴ Pro W3" pitchFamily="48" charset="-128"/>
                <a:cs typeface="+mn-cs"/>
              </a:rPr>
              <a:t>Votre</a:t>
            </a:r>
            <a:r>
              <a:rPr kumimoji="0" lang="en-CA" altLang="en-US" sz="2400" b="0" i="0" u="none" strike="noStrike" kern="1200" cap="none" spc="0" normalizeH="0" baseline="0" noProof="0" dirty="0">
                <a:ln>
                  <a:noFill/>
                </a:ln>
                <a:solidFill>
                  <a:srgbClr val="000000"/>
                </a:solidFill>
                <a:effectLst/>
                <a:uLnTx/>
                <a:uFillTx/>
                <a:latin typeface="Arial"/>
                <a:ea typeface="ヒラギノ角ゴ Pro W3" pitchFamily="48" charset="-128"/>
                <a:cs typeface="+mn-cs"/>
              </a:rPr>
              <a:t> </a:t>
            </a:r>
            <a:r>
              <a:rPr kumimoji="0" lang="en-CA" altLang="en-US" sz="2400" b="0" i="0" u="none" strike="noStrike" kern="1200" cap="none" spc="0" normalizeH="0" baseline="0" noProof="0" dirty="0" err="1">
                <a:ln>
                  <a:noFill/>
                </a:ln>
                <a:solidFill>
                  <a:srgbClr val="000000"/>
                </a:solidFill>
                <a:effectLst/>
                <a:uLnTx/>
                <a:uFillTx/>
                <a:latin typeface="Arial"/>
                <a:ea typeface="ヒラギノ角ゴ Pro W3" pitchFamily="48" charset="-128"/>
                <a:cs typeface="+mn-cs"/>
              </a:rPr>
              <a:t>bébé</a:t>
            </a:r>
            <a:r>
              <a:rPr kumimoji="0" lang="en-CA" altLang="en-US" sz="2400" b="0" i="0" u="none" strike="noStrike" kern="1200" cap="none" spc="0" normalizeH="0" baseline="0" noProof="0" dirty="0">
                <a:ln>
                  <a:noFill/>
                </a:ln>
                <a:solidFill>
                  <a:srgbClr val="000000"/>
                </a:solidFill>
                <a:effectLst/>
                <a:uLnTx/>
                <a:uFillTx/>
                <a:latin typeface="Arial"/>
                <a:ea typeface="ヒラギノ角ゴ Pro W3" pitchFamily="48" charset="-128"/>
                <a:cs typeface="+mn-cs"/>
              </a:rPr>
              <a:t> </a:t>
            </a:r>
            <a:r>
              <a:rPr kumimoji="0" lang="en-CA" altLang="en-US" sz="2400" b="0" i="0" u="none" strike="noStrike" kern="1200" cap="none" spc="0" normalizeH="0" baseline="0" noProof="0" dirty="0" err="1">
                <a:ln>
                  <a:noFill/>
                </a:ln>
                <a:solidFill>
                  <a:srgbClr val="000000"/>
                </a:solidFill>
                <a:effectLst/>
                <a:uLnTx/>
                <a:uFillTx/>
                <a:latin typeface="Arial"/>
                <a:ea typeface="ヒラギノ角ゴ Pro W3" pitchFamily="48" charset="-128"/>
                <a:cs typeface="+mn-cs"/>
              </a:rPr>
              <a:t>tète</a:t>
            </a:r>
            <a:r>
              <a:rPr kumimoji="0" lang="en-CA" altLang="en-US" sz="2400" b="0" i="0" u="none" strike="noStrike" kern="1200" cap="none" spc="0" normalizeH="0" baseline="0" noProof="0" dirty="0">
                <a:ln>
                  <a:noFill/>
                </a:ln>
                <a:solidFill>
                  <a:srgbClr val="000000"/>
                </a:solidFill>
                <a:effectLst/>
                <a:uLnTx/>
                <a:uFillTx/>
                <a:latin typeface="Arial"/>
                <a:ea typeface="ヒラギノ角ゴ Pro W3" pitchFamily="48" charset="-128"/>
                <a:cs typeface="+mn-cs"/>
              </a:rPr>
              <a:t> </a:t>
            </a:r>
            <a:r>
              <a:rPr kumimoji="0" lang="en-CA" altLang="en-US" sz="2400" b="0" i="0" u="none" strike="noStrike" kern="1200" cap="none" spc="0" normalizeH="0" baseline="0" noProof="0" dirty="0" err="1">
                <a:ln>
                  <a:noFill/>
                </a:ln>
                <a:solidFill>
                  <a:srgbClr val="000000"/>
                </a:solidFill>
                <a:effectLst/>
                <a:uLnTx/>
                <a:uFillTx/>
                <a:latin typeface="Arial"/>
                <a:ea typeface="ヒラギノ角ゴ Pro W3" pitchFamily="48" charset="-128"/>
                <a:cs typeface="+mn-cs"/>
              </a:rPr>
              <a:t>calmement</a:t>
            </a:r>
            <a:r>
              <a:rPr kumimoji="0" lang="en-CA" altLang="en-US" sz="2400" b="0" i="0" u="none" strike="noStrike" kern="1200" cap="none" spc="0" normalizeH="0" baseline="0" noProof="0" dirty="0">
                <a:ln>
                  <a:noFill/>
                </a:ln>
                <a:solidFill>
                  <a:srgbClr val="000000"/>
                </a:solidFill>
                <a:effectLst/>
                <a:uLnTx/>
                <a:uFillTx/>
                <a:latin typeface="Arial"/>
                <a:ea typeface="ヒラギノ角ゴ Pro W3" pitchFamily="48" charset="-128"/>
                <a:cs typeface="+mn-cs"/>
              </a:rPr>
              <a:t> et </a:t>
            </a:r>
            <a:r>
              <a:rPr kumimoji="0" lang="en-CA" altLang="en-US" sz="2400" b="0" i="0" u="none" strike="noStrike" kern="1200" cap="none" spc="0" normalizeH="0" baseline="0" noProof="0" dirty="0" err="1">
                <a:ln>
                  <a:noFill/>
                </a:ln>
                <a:solidFill>
                  <a:srgbClr val="000000"/>
                </a:solidFill>
                <a:effectLst/>
                <a:uLnTx/>
                <a:uFillTx/>
                <a:latin typeface="Arial"/>
                <a:ea typeface="ヒラギノ角ゴ Pro W3" pitchFamily="48" charset="-128"/>
                <a:cs typeface="+mn-cs"/>
              </a:rPr>
              <a:t>reste</a:t>
            </a:r>
            <a:r>
              <a:rPr kumimoji="0" lang="en-CA" altLang="en-US" sz="2400" b="0" i="0" u="none" strike="noStrike" kern="1200" cap="none" spc="0" normalizeH="0" baseline="0" noProof="0" dirty="0">
                <a:ln>
                  <a:noFill/>
                </a:ln>
                <a:solidFill>
                  <a:srgbClr val="000000"/>
                </a:solidFill>
                <a:effectLst/>
                <a:uLnTx/>
                <a:uFillTx/>
                <a:latin typeface="Arial"/>
                <a:ea typeface="ヒラギノ角ゴ Pro W3" pitchFamily="48" charset="-128"/>
                <a:cs typeface="+mn-cs"/>
              </a:rPr>
              <a:t> attaché au sein</a:t>
            </a:r>
          </a:p>
          <a:p>
            <a:pPr marL="342900" marR="0" lvl="0" indent="-342900" algn="l" defTabSz="914400" rtl="0" eaLnBrk="0" fontAlgn="base" latinLnBrk="0" hangingPunct="0">
              <a:lnSpc>
                <a:spcPct val="100000"/>
              </a:lnSpc>
              <a:spcBef>
                <a:spcPts val="0"/>
              </a:spcBef>
              <a:spcAft>
                <a:spcPts val="1200"/>
              </a:spcAft>
              <a:buClr>
                <a:srgbClr val="0070C0"/>
              </a:buClr>
              <a:buSzTx/>
              <a:buFontTx/>
              <a:buChar char="•"/>
              <a:tabLst/>
              <a:defRPr/>
            </a:pPr>
            <a:r>
              <a:rPr kumimoji="0" lang="en-CA" altLang="en-US" sz="2400" b="0" i="0" u="none" strike="noStrike" kern="1200" cap="none" spc="0" normalizeH="0" baseline="0" noProof="0" dirty="0">
                <a:ln>
                  <a:noFill/>
                </a:ln>
                <a:solidFill>
                  <a:srgbClr val="000000"/>
                </a:solidFill>
                <a:effectLst/>
                <a:uLnTx/>
                <a:uFillTx/>
                <a:latin typeface="Arial"/>
                <a:ea typeface="ヒラギノ角ゴ Pro W3" pitchFamily="48" charset="-128"/>
                <a:cs typeface="+mn-cs"/>
              </a:rPr>
              <a:t>Après la </a:t>
            </a:r>
            <a:r>
              <a:rPr kumimoji="0" lang="en-CA" altLang="en-US" sz="2400" b="0" i="0" u="none" strike="noStrike" kern="1200" cap="none" spc="0" normalizeH="0" baseline="0" noProof="0" dirty="0" err="1">
                <a:ln>
                  <a:noFill/>
                </a:ln>
                <a:solidFill>
                  <a:srgbClr val="000000"/>
                </a:solidFill>
                <a:effectLst/>
                <a:uLnTx/>
                <a:uFillTx/>
                <a:latin typeface="Arial"/>
                <a:ea typeface="ヒラギノ角ゴ Pro W3" pitchFamily="48" charset="-128"/>
                <a:cs typeface="+mn-cs"/>
              </a:rPr>
              <a:t>tétée</a:t>
            </a:r>
            <a:r>
              <a:rPr kumimoji="0" lang="en-CA" altLang="en-US" sz="2400" b="0" i="0" u="none" strike="noStrike" kern="1200" cap="none" spc="0" normalizeH="0" baseline="0" noProof="0" dirty="0">
                <a:ln>
                  <a:noFill/>
                </a:ln>
                <a:solidFill>
                  <a:srgbClr val="000000"/>
                </a:solidFill>
                <a:effectLst/>
                <a:uLnTx/>
                <a:uFillTx/>
                <a:latin typeface="Arial"/>
                <a:ea typeface="ヒラギノ角ゴ Pro W3" pitchFamily="48" charset="-128"/>
                <a:cs typeface="+mn-cs"/>
              </a:rPr>
              <a:t>, </a:t>
            </a:r>
            <a:r>
              <a:rPr kumimoji="0" lang="en-CA" altLang="en-US" sz="2400" b="0" i="0" u="none" strike="noStrike" kern="1200" cap="none" spc="0" normalizeH="0" baseline="0" noProof="0" dirty="0" err="1">
                <a:ln>
                  <a:noFill/>
                </a:ln>
                <a:solidFill>
                  <a:srgbClr val="000000"/>
                </a:solidFill>
                <a:effectLst/>
                <a:uLnTx/>
                <a:uFillTx/>
                <a:latin typeface="Arial"/>
                <a:ea typeface="ヒラギノ角ゴ Pro W3" pitchFamily="48" charset="-128"/>
                <a:cs typeface="+mn-cs"/>
              </a:rPr>
              <a:t>votre</a:t>
            </a:r>
            <a:r>
              <a:rPr kumimoji="0" lang="en-CA" altLang="en-US" sz="2400" b="0" i="0" u="none" strike="noStrike" kern="1200" cap="none" spc="0" normalizeH="0" baseline="0" noProof="0" dirty="0">
                <a:ln>
                  <a:noFill/>
                </a:ln>
                <a:solidFill>
                  <a:srgbClr val="000000"/>
                </a:solidFill>
                <a:effectLst/>
                <a:uLnTx/>
                <a:uFillTx/>
                <a:latin typeface="Arial"/>
                <a:ea typeface="ヒラギノ角ゴ Pro W3" pitchFamily="48" charset="-128"/>
                <a:cs typeface="+mn-cs"/>
              </a:rPr>
              <a:t> </a:t>
            </a:r>
            <a:r>
              <a:rPr kumimoji="0" lang="en-CA" altLang="en-US" sz="2400" b="0" i="0" u="none" strike="noStrike" kern="1200" cap="none" spc="0" normalizeH="0" baseline="0" noProof="0" dirty="0" err="1">
                <a:ln>
                  <a:noFill/>
                </a:ln>
                <a:solidFill>
                  <a:srgbClr val="000000"/>
                </a:solidFill>
                <a:effectLst/>
                <a:uLnTx/>
                <a:uFillTx/>
                <a:latin typeface="Arial"/>
                <a:ea typeface="ヒラギノ角ゴ Pro W3" pitchFamily="48" charset="-128"/>
                <a:cs typeface="+mn-cs"/>
              </a:rPr>
              <a:t>bébé</a:t>
            </a:r>
            <a:r>
              <a:rPr kumimoji="0" lang="en-CA" altLang="en-US" sz="2400" b="0" i="0" u="none" strike="noStrike" kern="1200" cap="none" spc="0" normalizeH="0" baseline="0" noProof="0" dirty="0">
                <a:ln>
                  <a:noFill/>
                </a:ln>
                <a:solidFill>
                  <a:srgbClr val="000000"/>
                </a:solidFill>
                <a:effectLst/>
                <a:uLnTx/>
                <a:uFillTx/>
                <a:latin typeface="Arial"/>
                <a:ea typeface="ヒラギノ角ゴ Pro W3" pitchFamily="48" charset="-128"/>
                <a:cs typeface="+mn-cs"/>
              </a:rPr>
              <a:t> </a:t>
            </a:r>
            <a:r>
              <a:rPr kumimoji="0" lang="en-CA" altLang="en-US" sz="2400" b="0" i="0" u="none" strike="noStrike" kern="1200" cap="none" spc="0" normalizeH="0" baseline="0" noProof="0" dirty="0" err="1">
                <a:ln>
                  <a:noFill/>
                </a:ln>
                <a:solidFill>
                  <a:srgbClr val="000000"/>
                </a:solidFill>
                <a:effectLst/>
                <a:uLnTx/>
                <a:uFillTx/>
                <a:latin typeface="Arial"/>
                <a:ea typeface="ヒラギノ角ゴ Pro W3" pitchFamily="48" charset="-128"/>
                <a:cs typeface="+mn-cs"/>
              </a:rPr>
              <a:t>est</a:t>
            </a:r>
            <a:r>
              <a:rPr kumimoji="0" lang="en-CA" altLang="en-US" sz="2400" b="0" i="0" u="none" strike="noStrike" kern="1200" cap="none" spc="0" normalizeH="0" baseline="0" noProof="0" dirty="0">
                <a:ln>
                  <a:noFill/>
                </a:ln>
                <a:solidFill>
                  <a:srgbClr val="000000"/>
                </a:solidFill>
                <a:effectLst/>
                <a:uLnTx/>
                <a:uFillTx/>
                <a:latin typeface="Arial"/>
                <a:ea typeface="ヒラギノ角ゴ Pro W3" pitchFamily="48" charset="-128"/>
                <a:cs typeface="+mn-cs"/>
              </a:rPr>
              <a:t> </a:t>
            </a:r>
            <a:r>
              <a:rPr kumimoji="0" lang="en-CA" altLang="en-US" sz="2400" b="0" i="0" u="none" strike="noStrike" kern="1200" cap="none" spc="0" normalizeH="0" baseline="0" noProof="0" dirty="0" err="1">
                <a:ln>
                  <a:noFill/>
                </a:ln>
                <a:solidFill>
                  <a:srgbClr val="000000"/>
                </a:solidFill>
                <a:effectLst/>
                <a:uLnTx/>
                <a:uFillTx/>
                <a:latin typeface="Arial"/>
                <a:ea typeface="ヒラギノ角ゴ Pro W3" pitchFamily="48" charset="-128"/>
                <a:cs typeface="+mn-cs"/>
              </a:rPr>
              <a:t>détendu</a:t>
            </a:r>
            <a:r>
              <a:rPr kumimoji="0" lang="en-CA" altLang="en-US" sz="2400" b="0" i="0" u="none" strike="noStrike" kern="1200" cap="none" spc="0" normalizeH="0" baseline="0" noProof="0" dirty="0">
                <a:ln>
                  <a:noFill/>
                </a:ln>
                <a:solidFill>
                  <a:srgbClr val="000000"/>
                </a:solidFill>
                <a:effectLst/>
                <a:uLnTx/>
                <a:uFillTx/>
                <a:latin typeface="Arial"/>
                <a:ea typeface="ヒラギノ角ゴ Pro W3" pitchFamily="48" charset="-128"/>
                <a:cs typeface="+mn-cs"/>
              </a:rPr>
              <a:t> et </a:t>
            </a:r>
            <a:r>
              <a:rPr kumimoji="0" lang="en-CA" altLang="en-US" sz="2400" b="0" i="0" u="none" strike="noStrike" kern="1200" cap="none" spc="0" normalizeH="0" baseline="0" noProof="0" dirty="0" err="1">
                <a:ln>
                  <a:noFill/>
                </a:ln>
                <a:solidFill>
                  <a:srgbClr val="000000"/>
                </a:solidFill>
                <a:effectLst/>
                <a:uLnTx/>
                <a:uFillTx/>
                <a:latin typeface="Arial"/>
                <a:ea typeface="ヒラギノ角ゴ Pro W3" pitchFamily="48" charset="-128"/>
                <a:cs typeface="+mn-cs"/>
              </a:rPr>
              <a:t>satisfait</a:t>
            </a:r>
            <a:endParaRPr kumimoji="0" lang="en-CA" altLang="en-US" sz="2400" b="0" i="0" u="none" strike="noStrike" kern="1200" cap="none" spc="0" normalizeH="0" baseline="0" noProof="0" dirty="0">
              <a:ln>
                <a:noFill/>
              </a:ln>
              <a:solidFill>
                <a:srgbClr val="000000"/>
              </a:solidFill>
              <a:effectLst/>
              <a:uLnTx/>
              <a:uFillTx/>
              <a:latin typeface="Arial"/>
              <a:ea typeface="ヒラギノ角ゴ Pro W3" pitchFamily="48" charset="-128"/>
              <a:cs typeface="+mn-cs"/>
            </a:endParaRPr>
          </a:p>
          <a:p>
            <a:pPr marL="342900" marR="0" lvl="0" indent="-342900" algn="l" defTabSz="914400" rtl="0" eaLnBrk="0" fontAlgn="base" latinLnBrk="0" hangingPunct="0">
              <a:lnSpc>
                <a:spcPct val="100000"/>
              </a:lnSpc>
              <a:spcBef>
                <a:spcPts val="0"/>
              </a:spcBef>
              <a:spcAft>
                <a:spcPts val="1200"/>
              </a:spcAft>
              <a:buClr>
                <a:srgbClr val="0070C0"/>
              </a:buClr>
              <a:buSzTx/>
              <a:buFontTx/>
              <a:buChar char="•"/>
              <a:tabLst/>
              <a:defRPr/>
            </a:pPr>
            <a:r>
              <a:rPr kumimoji="0" lang="fr-CA" altLang="en-US" sz="2400" b="0" i="0" u="none" strike="noStrike" kern="1200" cap="none" spc="0" normalizeH="0" baseline="0" noProof="0" dirty="0">
                <a:ln>
                  <a:noFill/>
                </a:ln>
                <a:solidFill>
                  <a:srgbClr val="000000"/>
                </a:solidFill>
                <a:effectLst/>
                <a:uLnTx/>
                <a:uFillTx/>
                <a:latin typeface="Arial"/>
                <a:ea typeface="ヒラギノ角ゴ Pro W3" pitchFamily="48" charset="-128"/>
                <a:cs typeface="+mn-cs"/>
              </a:rPr>
              <a:t>Après la tétée, vos seins sont plus mous</a:t>
            </a:r>
            <a:endParaRPr kumimoji="0" lang="en-CA" altLang="en-US" sz="2400" b="0" i="0" u="none" strike="noStrike" kern="1200" cap="none" spc="0" normalizeH="0" baseline="0" noProof="0" dirty="0">
              <a:ln>
                <a:noFill/>
              </a:ln>
              <a:solidFill>
                <a:srgbClr val="000000"/>
              </a:solidFill>
              <a:effectLst/>
              <a:uLnTx/>
              <a:uFillTx/>
              <a:latin typeface="Arial"/>
              <a:ea typeface="ヒラギノ角ゴ Pro W3" pitchFamily="48" charset="-128"/>
              <a:cs typeface="+mn-cs"/>
            </a:endParaRPr>
          </a:p>
        </p:txBody>
      </p:sp>
      <p:sp>
        <p:nvSpPr>
          <p:cNvPr id="83975" name="TextBox 7">
            <a:extLst>
              <a:ext uri="{FF2B5EF4-FFF2-40B4-BE49-F238E27FC236}">
                <a16:creationId xmlns:a16="http://schemas.microsoft.com/office/drawing/2014/main" id="{8595FCE5-CF5A-42E5-BDE5-F251B9F6A56C}"/>
              </a:ext>
            </a:extLst>
          </p:cNvPr>
          <p:cNvSpPr txBox="1">
            <a:spLocks noChangeArrowheads="1"/>
          </p:cNvSpPr>
          <p:nvPr/>
        </p:nvSpPr>
        <p:spPr bwMode="auto">
          <a:xfrm>
            <a:off x="571498" y="1671646"/>
            <a:ext cx="8115301" cy="553998"/>
          </a:xfrm>
          <a:prstGeom prst="rect">
            <a:avLst/>
          </a:prstGeom>
          <a:solidFill>
            <a:srgbClr val="F3C10B"/>
          </a:solidFill>
          <a:ln>
            <a:noFill/>
          </a:ln>
          <a:effectLst>
            <a:outerShdw blurRad="38100" dist="50800" dir="5400000" algn="ctr" rotWithShape="0">
              <a:srgbClr val="000000">
                <a:alpha val="4313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0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Indices que </a:t>
            </a:r>
            <a:r>
              <a:rPr kumimoji="0" lang="en-US" altLang="en-US" sz="3000" b="1"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votre</a:t>
            </a:r>
            <a:r>
              <a:rPr kumimoji="0" lang="en-US" altLang="en-US" sz="30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a:t>
            </a:r>
            <a:r>
              <a:rPr kumimoji="0" lang="en-US" altLang="en-US" sz="3000" b="1"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bébé</a:t>
            </a:r>
            <a:r>
              <a:rPr kumimoji="0" lang="en-US" altLang="en-US" sz="30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a:t>
            </a:r>
            <a:r>
              <a:rPr kumimoji="0" lang="en-US" altLang="en-US" sz="3000" b="1"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prend</a:t>
            </a:r>
            <a:r>
              <a:rPr kumimoji="0" lang="en-US" altLang="en-US" sz="30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bien le sein </a:t>
            </a:r>
          </a:p>
        </p:txBody>
      </p:sp>
    </p:spTree>
    <p:extLst>
      <p:ext uri="{BB962C8B-B14F-4D97-AF65-F5344CB8AC3E}">
        <p14:creationId xmlns:p14="http://schemas.microsoft.com/office/powerpoint/2010/main" val="18969277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4" name="TextBox 6">
            <a:extLst>
              <a:ext uri="{FF2B5EF4-FFF2-40B4-BE49-F238E27FC236}">
                <a16:creationId xmlns:a16="http://schemas.microsoft.com/office/drawing/2014/main" id="{A10C773F-EC0F-406C-9184-3FA2428A2A0C}"/>
              </a:ext>
            </a:extLst>
          </p:cNvPr>
          <p:cNvSpPr txBox="1">
            <a:spLocks noChangeArrowheads="1"/>
          </p:cNvSpPr>
          <p:nvPr/>
        </p:nvSpPr>
        <p:spPr bwMode="auto">
          <a:xfrm>
            <a:off x="208519" y="1416517"/>
            <a:ext cx="6324600" cy="434339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Autofit/>
          </a:bodyPr>
          <a:lstStyle>
            <a:lvl1pPr marL="342900" indent="-342900">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marL="342900" marR="0" lvl="0" indent="-228600" algn="l" defTabSz="914400" rtl="0" eaLnBrk="1" fontAlgn="base" latinLnBrk="0" hangingPunct="1">
              <a:spcBef>
                <a:spcPts val="0"/>
              </a:spcBef>
              <a:spcAft>
                <a:spcPts val="1000"/>
              </a:spcAft>
              <a:buClr>
                <a:srgbClr val="0070C0"/>
              </a:buClr>
              <a:buSzTx/>
              <a:buFont typeface="Arial" panose="020B0604020202020204" pitchFamily="34" charset="0"/>
              <a:buChar char="•"/>
              <a:tabLst/>
              <a:defRPr/>
            </a:pPr>
            <a:r>
              <a:rPr kumimoji="0" lang="en-US" sz="2200" b="0" i="0" u="none" strike="noStrike" kern="1200" cap="none" spc="0" normalizeH="0" baseline="0" noProof="0" dirty="0" err="1">
                <a:ln>
                  <a:noFill/>
                </a:ln>
                <a:solidFill>
                  <a:srgbClr val="000000"/>
                </a:solidFill>
                <a:effectLst/>
                <a:uLnTx/>
                <a:uFillTx/>
                <a:latin typeface="Arial"/>
                <a:ea typeface="ヒラギノ角ゴ Pro W3" pitchFamily="48" charset="-128"/>
                <a:cs typeface="+mn-cs"/>
              </a:rPr>
              <a:t>Stimulez</a:t>
            </a:r>
            <a:r>
              <a:rPr kumimoji="0" lang="en-US" sz="2200" b="0" i="0" u="none" strike="noStrike" kern="1200" cap="none" spc="0" normalizeH="0" baseline="0" noProof="0" dirty="0">
                <a:ln>
                  <a:noFill/>
                </a:ln>
                <a:solidFill>
                  <a:srgbClr val="000000"/>
                </a:solidFill>
                <a:effectLst/>
                <a:uLnTx/>
                <a:uFillTx/>
                <a:latin typeface="Arial"/>
                <a:ea typeface="ヒラギノ角ゴ Pro W3" pitchFamily="48" charset="-128"/>
                <a:cs typeface="+mn-cs"/>
              </a:rPr>
              <a:t> </a:t>
            </a:r>
            <a:r>
              <a:rPr kumimoji="0" lang="en-US" sz="2200" b="0" i="0" u="none" strike="noStrike" kern="1200" cap="none" spc="0" normalizeH="0" baseline="0" noProof="0" dirty="0" err="1">
                <a:ln>
                  <a:noFill/>
                </a:ln>
                <a:solidFill>
                  <a:srgbClr val="000000"/>
                </a:solidFill>
                <a:effectLst/>
                <a:uLnTx/>
                <a:uFillTx/>
                <a:latin typeface="Arial"/>
                <a:ea typeface="ヒラギノ角ゴ Pro W3" pitchFamily="48" charset="-128"/>
                <a:cs typeface="+mn-cs"/>
              </a:rPr>
              <a:t>vos</a:t>
            </a:r>
            <a:r>
              <a:rPr kumimoji="0" lang="en-US" sz="2200" b="0" i="0" u="none" strike="noStrike" kern="1200" cap="none" spc="0" normalizeH="0" baseline="0" noProof="0" dirty="0">
                <a:ln>
                  <a:noFill/>
                </a:ln>
                <a:solidFill>
                  <a:srgbClr val="000000"/>
                </a:solidFill>
                <a:effectLst/>
                <a:uLnTx/>
                <a:uFillTx/>
                <a:latin typeface="Arial"/>
                <a:ea typeface="ヒラギノ角ゴ Pro W3" pitchFamily="48" charset="-128"/>
                <a:cs typeface="+mn-cs"/>
              </a:rPr>
              <a:t> seins </a:t>
            </a:r>
            <a:r>
              <a:rPr kumimoji="0" lang="en-US" sz="2200" b="0" i="0" u="none" strike="noStrike" kern="1200" cap="none" spc="0" normalizeH="0" baseline="0" noProof="0" dirty="0" err="1">
                <a:ln>
                  <a:noFill/>
                </a:ln>
                <a:solidFill>
                  <a:srgbClr val="000000"/>
                </a:solidFill>
                <a:effectLst/>
                <a:uLnTx/>
                <a:uFillTx/>
                <a:latin typeface="Arial"/>
                <a:ea typeface="ヒラギノ角ゴ Pro W3" pitchFamily="48" charset="-128"/>
                <a:cs typeface="+mn-cs"/>
              </a:rPr>
              <a:t>souvent</a:t>
            </a:r>
            <a:endParaRPr kumimoji="0" lang="en-US" sz="2200" b="0" i="0" u="none" strike="noStrike" kern="1200" cap="none" spc="0" normalizeH="0" baseline="0" noProof="0" dirty="0">
              <a:ln>
                <a:noFill/>
              </a:ln>
              <a:solidFill>
                <a:srgbClr val="000000"/>
              </a:solidFill>
              <a:effectLst/>
              <a:uLnTx/>
              <a:uFillTx/>
              <a:latin typeface="Arial"/>
              <a:ea typeface="ヒラギノ角ゴ Pro W3" pitchFamily="48" charset="-128"/>
              <a:cs typeface="+mn-cs"/>
            </a:endParaRPr>
          </a:p>
          <a:p>
            <a:pPr marL="342900" marR="0" lvl="0" indent="-228600" algn="l" defTabSz="914400" rtl="0" eaLnBrk="1" fontAlgn="base" latinLnBrk="0" hangingPunct="1">
              <a:spcBef>
                <a:spcPts val="0"/>
              </a:spcBef>
              <a:spcAft>
                <a:spcPts val="1000"/>
              </a:spcAft>
              <a:buClr>
                <a:srgbClr val="0070C0"/>
              </a:buClr>
              <a:buSzTx/>
              <a:buFont typeface="Arial" panose="020B0604020202020204" pitchFamily="34" charset="0"/>
              <a:buChar char="•"/>
              <a:tabLst/>
              <a:defRPr/>
            </a:pPr>
            <a:r>
              <a:rPr kumimoji="0" lang="en-US" altLang="en-US" sz="2200" b="0" i="0" u="none" strike="noStrike" kern="1200" cap="none" spc="0" normalizeH="0" baseline="0" noProof="0" dirty="0" err="1">
                <a:ln>
                  <a:noFill/>
                </a:ln>
                <a:solidFill>
                  <a:srgbClr val="000000"/>
                </a:solidFill>
                <a:effectLst/>
                <a:uLnTx/>
                <a:uFillTx/>
                <a:latin typeface="Arial"/>
                <a:ea typeface="+mn-ea"/>
                <a:cs typeface="+mn-cs"/>
              </a:rPr>
              <a:t>Videz</a:t>
            </a:r>
            <a:r>
              <a:rPr kumimoji="0" lang="en-US" altLang="en-US" sz="2200" b="0" i="0" u="none" strike="noStrike" kern="1200" cap="none" spc="0" normalizeH="0" baseline="0" noProof="0" dirty="0">
                <a:ln>
                  <a:noFill/>
                </a:ln>
                <a:solidFill>
                  <a:srgbClr val="000000"/>
                </a:solidFill>
                <a:effectLst/>
                <a:uLnTx/>
                <a:uFillTx/>
                <a:latin typeface="Arial"/>
                <a:ea typeface="+mn-ea"/>
                <a:cs typeface="+mn-cs"/>
              </a:rPr>
              <a:t> </a:t>
            </a:r>
            <a:r>
              <a:rPr kumimoji="0" lang="en-US" altLang="en-US" sz="2200" b="0" i="0" u="none" strike="noStrike" kern="1200" cap="none" spc="0" normalizeH="0" baseline="0" noProof="0" dirty="0" err="1">
                <a:ln>
                  <a:noFill/>
                </a:ln>
                <a:solidFill>
                  <a:srgbClr val="000000"/>
                </a:solidFill>
                <a:effectLst/>
                <a:uLnTx/>
                <a:uFillTx/>
                <a:latin typeface="Arial"/>
                <a:ea typeface="+mn-ea"/>
                <a:cs typeface="+mn-cs"/>
              </a:rPr>
              <a:t>vos</a:t>
            </a:r>
            <a:r>
              <a:rPr kumimoji="0" lang="en-US" altLang="en-US" sz="2200" b="0" i="0" u="none" strike="noStrike" kern="1200" cap="none" spc="0" normalizeH="0" baseline="0" noProof="0" dirty="0">
                <a:ln>
                  <a:noFill/>
                </a:ln>
                <a:solidFill>
                  <a:srgbClr val="000000"/>
                </a:solidFill>
                <a:effectLst/>
                <a:uLnTx/>
                <a:uFillTx/>
                <a:latin typeface="Arial"/>
                <a:ea typeface="+mn-ea"/>
                <a:cs typeface="+mn-cs"/>
              </a:rPr>
              <a:t> seins </a:t>
            </a:r>
            <a:r>
              <a:rPr kumimoji="0" lang="en-US" altLang="en-US" sz="2200" b="0" i="0" u="none" strike="noStrike" kern="1200" cap="none" spc="0" normalizeH="0" baseline="0" noProof="0" dirty="0" err="1">
                <a:ln>
                  <a:noFill/>
                </a:ln>
                <a:solidFill>
                  <a:srgbClr val="000000"/>
                </a:solidFill>
                <a:effectLst/>
                <a:uLnTx/>
                <a:uFillTx/>
                <a:latin typeface="Arial"/>
                <a:ea typeface="+mn-ea"/>
                <a:cs typeface="+mn-cs"/>
              </a:rPr>
              <a:t>souvent</a:t>
            </a:r>
            <a:endParaRPr kumimoji="0" lang="en-US" altLang="en-US" sz="2200" b="0" i="0" u="none" strike="noStrike" kern="1200" cap="none" spc="0" normalizeH="0" baseline="0" noProof="0" dirty="0">
              <a:ln>
                <a:noFill/>
              </a:ln>
              <a:solidFill>
                <a:srgbClr val="000000"/>
              </a:solidFill>
              <a:effectLst/>
              <a:uLnTx/>
              <a:uFillTx/>
              <a:latin typeface="Arial"/>
              <a:ea typeface="+mn-ea"/>
              <a:cs typeface="+mn-cs"/>
            </a:endParaRPr>
          </a:p>
          <a:p>
            <a:pPr marL="342900" marR="0" lvl="0" indent="-228600" algn="l" defTabSz="914400" rtl="0" eaLnBrk="1" fontAlgn="base" latinLnBrk="0" hangingPunct="1">
              <a:spcBef>
                <a:spcPts val="0"/>
              </a:spcBef>
              <a:spcAft>
                <a:spcPts val="1000"/>
              </a:spcAft>
              <a:buClr>
                <a:srgbClr val="0070C0"/>
              </a:buClr>
              <a:buSzTx/>
              <a:buFont typeface="Arial" panose="020B0604020202020204" pitchFamily="34" charset="0"/>
              <a:buChar char="•"/>
              <a:tabLst/>
              <a:defRPr/>
            </a:pPr>
            <a:r>
              <a:rPr kumimoji="0" lang="en-US" altLang="en-US" sz="2200" b="0" i="0" u="none" strike="noStrike" kern="1200" cap="none" spc="0" normalizeH="0" baseline="0" noProof="0" dirty="0" err="1">
                <a:ln>
                  <a:noFill/>
                </a:ln>
                <a:solidFill>
                  <a:srgbClr val="000000"/>
                </a:solidFill>
                <a:effectLst/>
                <a:uLnTx/>
                <a:uFillTx/>
                <a:latin typeface="Arial"/>
                <a:ea typeface="+mn-ea"/>
                <a:cs typeface="+mn-cs"/>
              </a:rPr>
              <a:t>Allaitez</a:t>
            </a:r>
            <a:r>
              <a:rPr kumimoji="0" lang="en-US" altLang="en-US" sz="2200" b="0" i="0" u="none" strike="noStrike" kern="1200" cap="none" spc="0" normalizeH="0" baseline="0" noProof="0" dirty="0">
                <a:ln>
                  <a:noFill/>
                </a:ln>
                <a:solidFill>
                  <a:srgbClr val="000000"/>
                </a:solidFill>
                <a:effectLst/>
                <a:uLnTx/>
                <a:uFillTx/>
                <a:latin typeface="Arial"/>
                <a:ea typeface="+mn-ea"/>
                <a:cs typeface="+mn-cs"/>
              </a:rPr>
              <a:t> </a:t>
            </a:r>
            <a:r>
              <a:rPr kumimoji="0" lang="en-US" altLang="en-US" sz="2200" b="0" i="0" u="none" strike="noStrike" kern="1200" cap="none" spc="0" normalizeH="0" baseline="0" noProof="0" dirty="0" err="1">
                <a:ln>
                  <a:noFill/>
                </a:ln>
                <a:solidFill>
                  <a:srgbClr val="000000"/>
                </a:solidFill>
                <a:effectLst/>
                <a:uLnTx/>
                <a:uFillTx/>
                <a:latin typeface="Arial"/>
                <a:ea typeface="+mn-ea"/>
                <a:cs typeface="+mn-cs"/>
              </a:rPr>
              <a:t>votre</a:t>
            </a:r>
            <a:r>
              <a:rPr kumimoji="0" lang="en-US" altLang="en-US" sz="2200" b="0" i="0" u="none" strike="noStrike" kern="1200" cap="none" spc="0" normalizeH="0" baseline="0" noProof="0" dirty="0">
                <a:ln>
                  <a:noFill/>
                </a:ln>
                <a:solidFill>
                  <a:srgbClr val="000000"/>
                </a:solidFill>
                <a:effectLst/>
                <a:uLnTx/>
                <a:uFillTx/>
                <a:latin typeface="Arial"/>
                <a:ea typeface="+mn-ea"/>
                <a:cs typeface="+mn-cs"/>
              </a:rPr>
              <a:t> </a:t>
            </a:r>
            <a:r>
              <a:rPr kumimoji="0" lang="en-US" altLang="en-US" sz="2200" b="0" i="0" u="none" strike="noStrike" kern="1200" cap="none" spc="0" normalizeH="0" baseline="0" noProof="0" dirty="0" err="1">
                <a:ln>
                  <a:noFill/>
                </a:ln>
                <a:solidFill>
                  <a:srgbClr val="000000"/>
                </a:solidFill>
                <a:effectLst/>
                <a:uLnTx/>
                <a:uFillTx/>
                <a:latin typeface="Arial"/>
                <a:ea typeface="+mn-ea"/>
                <a:cs typeface="+mn-cs"/>
              </a:rPr>
              <a:t>bébé</a:t>
            </a:r>
            <a:r>
              <a:rPr kumimoji="0" lang="en-US" altLang="en-US" sz="2200" b="0" i="0" u="none" strike="noStrike" kern="1200" cap="none" spc="0" normalizeH="0" baseline="0" noProof="0" dirty="0">
                <a:ln>
                  <a:noFill/>
                </a:ln>
                <a:solidFill>
                  <a:srgbClr val="000000"/>
                </a:solidFill>
                <a:effectLst/>
                <a:uLnTx/>
                <a:uFillTx/>
                <a:latin typeface="Arial"/>
                <a:ea typeface="+mn-ea"/>
                <a:cs typeface="+mn-cs"/>
              </a:rPr>
              <a:t> </a:t>
            </a:r>
            <a:r>
              <a:rPr kumimoji="0" lang="en-US" altLang="en-US" sz="2200" b="0" i="0" u="none" strike="noStrike" kern="1200" cap="none" spc="0" normalizeH="0" baseline="0" noProof="0" dirty="0" err="1">
                <a:ln>
                  <a:noFill/>
                </a:ln>
                <a:solidFill>
                  <a:srgbClr val="000000"/>
                </a:solidFill>
                <a:effectLst/>
                <a:uLnTx/>
                <a:uFillTx/>
                <a:latin typeface="Arial"/>
                <a:ea typeface="+mn-ea"/>
                <a:cs typeface="+mn-cs"/>
              </a:rPr>
              <a:t>selon</a:t>
            </a:r>
            <a:r>
              <a:rPr kumimoji="0" lang="en-US" altLang="en-US" sz="2200" b="0" i="0" u="none" strike="noStrike" kern="1200" cap="none" spc="0" normalizeH="0" baseline="0" noProof="0" dirty="0">
                <a:ln>
                  <a:noFill/>
                </a:ln>
                <a:solidFill>
                  <a:srgbClr val="000000"/>
                </a:solidFill>
                <a:effectLst/>
                <a:uLnTx/>
                <a:uFillTx/>
                <a:latin typeface="Arial"/>
                <a:ea typeface="+mn-ea"/>
                <a:cs typeface="+mn-cs"/>
              </a:rPr>
              <a:t> </a:t>
            </a:r>
            <a:r>
              <a:rPr kumimoji="0" lang="en-US" altLang="en-US" sz="2200" b="0" i="0" u="none" strike="noStrike" kern="1200" cap="none" spc="0" normalizeH="0" baseline="0" noProof="0" dirty="0" err="1">
                <a:ln>
                  <a:noFill/>
                </a:ln>
                <a:solidFill>
                  <a:srgbClr val="000000"/>
                </a:solidFill>
                <a:effectLst/>
                <a:uLnTx/>
                <a:uFillTx/>
                <a:latin typeface="Arial"/>
                <a:ea typeface="+mn-ea"/>
                <a:cs typeface="+mn-cs"/>
              </a:rPr>
              <a:t>ses</a:t>
            </a:r>
            <a:r>
              <a:rPr kumimoji="0" lang="en-US" altLang="en-US" sz="2200" b="0" i="0" u="none" strike="noStrike" kern="1200" cap="none" spc="0" normalizeH="0" baseline="0" noProof="0" dirty="0">
                <a:ln>
                  <a:noFill/>
                </a:ln>
                <a:solidFill>
                  <a:srgbClr val="000000"/>
                </a:solidFill>
                <a:effectLst/>
                <a:uLnTx/>
                <a:uFillTx/>
                <a:latin typeface="Arial"/>
                <a:ea typeface="+mn-ea"/>
                <a:cs typeface="+mn-cs"/>
              </a:rPr>
              <a:t> </a:t>
            </a:r>
            <a:r>
              <a:rPr kumimoji="0" lang="en-US" altLang="en-US" sz="2200" b="0" i="0" u="none" strike="noStrike" kern="1200" cap="none" spc="0" normalizeH="0" baseline="0" noProof="0" dirty="0" err="1">
                <a:ln>
                  <a:noFill/>
                </a:ln>
                <a:solidFill>
                  <a:srgbClr val="000000"/>
                </a:solidFill>
                <a:effectLst/>
                <a:uLnTx/>
                <a:uFillTx/>
                <a:latin typeface="Arial"/>
                <a:ea typeface="+mn-ea"/>
                <a:cs typeface="+mn-cs"/>
              </a:rPr>
              <a:t>signes</a:t>
            </a:r>
            <a:r>
              <a:rPr kumimoji="0" lang="en-US" altLang="en-US" sz="2200" b="0" i="0" u="none" strike="noStrike" kern="1200" cap="none" spc="0" normalizeH="0" baseline="0" noProof="0" dirty="0">
                <a:ln>
                  <a:noFill/>
                </a:ln>
                <a:solidFill>
                  <a:srgbClr val="000000"/>
                </a:solidFill>
                <a:effectLst/>
                <a:uLnTx/>
                <a:uFillTx/>
                <a:latin typeface="Arial"/>
                <a:ea typeface="+mn-ea"/>
                <a:cs typeface="+mn-cs"/>
              </a:rPr>
              <a:t> de </a:t>
            </a:r>
            <a:r>
              <a:rPr kumimoji="0" lang="en-US" altLang="en-US" sz="2200" b="0" i="0" u="none" strike="noStrike" kern="1200" cap="none" spc="0" normalizeH="0" baseline="0" noProof="0" dirty="0" err="1">
                <a:ln>
                  <a:noFill/>
                </a:ln>
                <a:solidFill>
                  <a:srgbClr val="000000"/>
                </a:solidFill>
                <a:effectLst/>
                <a:uLnTx/>
                <a:uFillTx/>
                <a:latin typeface="Arial"/>
                <a:ea typeface="+mn-ea"/>
                <a:cs typeface="+mn-cs"/>
              </a:rPr>
              <a:t>faim</a:t>
            </a:r>
            <a:endParaRPr kumimoji="0" lang="en-US" altLang="en-US" sz="2200" b="0" i="0" u="none" strike="noStrike" kern="1200" cap="none" spc="0" normalizeH="0" baseline="0" noProof="0" dirty="0">
              <a:ln>
                <a:noFill/>
              </a:ln>
              <a:solidFill>
                <a:srgbClr val="000000"/>
              </a:solidFill>
              <a:effectLst/>
              <a:uLnTx/>
              <a:uFillTx/>
              <a:latin typeface="Arial"/>
              <a:ea typeface="+mn-ea"/>
              <a:cs typeface="+mn-cs"/>
            </a:endParaRPr>
          </a:p>
          <a:p>
            <a:pPr indent="-228600" eaLnBrk="1" hangingPunct="1">
              <a:spcBef>
                <a:spcPts val="0"/>
              </a:spcBef>
              <a:spcAft>
                <a:spcPts val="1000"/>
              </a:spcAft>
              <a:buClr>
                <a:srgbClr val="0070C0"/>
              </a:buClr>
              <a:buFont typeface="Arial" panose="020B0604020202020204" pitchFamily="34" charset="0"/>
              <a:buChar char="•"/>
              <a:defRPr/>
            </a:pPr>
            <a:r>
              <a:rPr kumimoji="0" lang="en-US" altLang="en-US" sz="2200" b="0" i="0" u="none" strike="noStrike" kern="1200" cap="none" spc="0" normalizeH="0" baseline="0" noProof="0" dirty="0" err="1">
                <a:ln>
                  <a:noFill/>
                </a:ln>
                <a:solidFill>
                  <a:srgbClr val="000000"/>
                </a:solidFill>
                <a:effectLst/>
                <a:uLnTx/>
                <a:uFillTx/>
                <a:latin typeface="Arial"/>
                <a:ea typeface="+mn-ea"/>
                <a:cs typeface="+mn-cs"/>
              </a:rPr>
              <a:t>Exprimez</a:t>
            </a:r>
            <a:r>
              <a:rPr kumimoji="0" lang="en-US" altLang="en-US" sz="2200" b="0" i="0" u="none" strike="noStrike" kern="1200" cap="none" spc="0" normalizeH="0" baseline="0" noProof="0" dirty="0">
                <a:ln>
                  <a:noFill/>
                </a:ln>
                <a:solidFill>
                  <a:srgbClr val="000000"/>
                </a:solidFill>
                <a:effectLst/>
                <a:uLnTx/>
                <a:uFillTx/>
                <a:latin typeface="Arial"/>
                <a:ea typeface="+mn-ea"/>
                <a:cs typeface="+mn-cs"/>
              </a:rPr>
              <a:t> </a:t>
            </a:r>
            <a:r>
              <a:rPr kumimoji="0" lang="en-US" altLang="en-US" sz="2200" b="0" i="0" u="none" strike="noStrike" kern="1200" cap="none" spc="0" normalizeH="0" baseline="0" noProof="0" dirty="0" err="1">
                <a:ln>
                  <a:noFill/>
                </a:ln>
                <a:solidFill>
                  <a:srgbClr val="000000"/>
                </a:solidFill>
                <a:effectLst/>
                <a:uLnTx/>
                <a:uFillTx/>
                <a:latin typeface="Arial"/>
                <a:ea typeface="+mn-ea"/>
                <a:cs typeface="+mn-cs"/>
              </a:rPr>
              <a:t>votre</a:t>
            </a:r>
            <a:r>
              <a:rPr kumimoji="0" lang="en-US" altLang="en-US" sz="2200" b="0" i="0" u="none" strike="noStrike" kern="1200" cap="none" spc="0" normalizeH="0" baseline="0" noProof="0" dirty="0">
                <a:ln>
                  <a:noFill/>
                </a:ln>
                <a:solidFill>
                  <a:srgbClr val="000000"/>
                </a:solidFill>
                <a:effectLst/>
                <a:uLnTx/>
                <a:uFillTx/>
                <a:latin typeface="Arial"/>
                <a:ea typeface="+mn-ea"/>
                <a:cs typeface="+mn-cs"/>
              </a:rPr>
              <a:t> lait à la </a:t>
            </a:r>
            <a:r>
              <a:rPr lang="en-US" altLang="en-US" sz="2200" dirty="0">
                <a:solidFill>
                  <a:srgbClr val="000000"/>
                </a:solidFill>
                <a:latin typeface="Arial"/>
                <a:ea typeface="+mn-ea"/>
              </a:rPr>
              <a:t>main et </a:t>
            </a:r>
            <a:r>
              <a:rPr lang="en-US" altLang="en-US" sz="2200" dirty="0" err="1">
                <a:solidFill>
                  <a:srgbClr val="000000"/>
                </a:solidFill>
                <a:latin typeface="Arial"/>
                <a:ea typeface="+mn-ea"/>
              </a:rPr>
              <a:t>pratiquez</a:t>
            </a:r>
            <a:r>
              <a:rPr lang="en-US" altLang="en-US" sz="2200" dirty="0">
                <a:solidFill>
                  <a:srgbClr val="000000"/>
                </a:solidFill>
                <a:latin typeface="Arial"/>
                <a:ea typeface="+mn-ea"/>
              </a:rPr>
              <a:t> la compression du sein</a:t>
            </a:r>
          </a:p>
          <a:p>
            <a:pPr marL="342900" marR="0" lvl="0" indent="-228600" algn="l" defTabSz="914400" rtl="0" eaLnBrk="1" fontAlgn="base" latinLnBrk="0" hangingPunct="1">
              <a:spcBef>
                <a:spcPts val="0"/>
              </a:spcBef>
              <a:spcAft>
                <a:spcPts val="1000"/>
              </a:spcAft>
              <a:buClr>
                <a:srgbClr val="0070C0"/>
              </a:buClr>
              <a:buSzTx/>
              <a:buFont typeface="Arial" panose="020B0604020202020204" pitchFamily="34" charset="0"/>
              <a:buChar char="•"/>
              <a:tabLst/>
              <a:defRPr/>
            </a:pPr>
            <a:r>
              <a:rPr kumimoji="0" lang="en-US" altLang="en-US" sz="2200" b="0" i="0" u="none" strike="noStrike" kern="1200" cap="none" spc="0" normalizeH="0" baseline="0" noProof="0" dirty="0" err="1">
                <a:ln>
                  <a:noFill/>
                </a:ln>
                <a:solidFill>
                  <a:srgbClr val="000000"/>
                </a:solidFill>
                <a:effectLst/>
                <a:uLnTx/>
                <a:uFillTx/>
                <a:latin typeface="Arial"/>
                <a:ea typeface="+mn-ea"/>
                <a:cs typeface="+mn-cs"/>
              </a:rPr>
              <a:t>Mangez</a:t>
            </a:r>
            <a:r>
              <a:rPr kumimoji="0" lang="en-US" altLang="en-US" sz="2200" b="0" i="0" u="none" strike="noStrike" kern="1200" cap="none" spc="0" normalizeH="0" baseline="0" noProof="0" dirty="0">
                <a:ln>
                  <a:noFill/>
                </a:ln>
                <a:solidFill>
                  <a:srgbClr val="000000"/>
                </a:solidFill>
                <a:effectLst/>
                <a:uLnTx/>
                <a:uFillTx/>
                <a:latin typeface="Arial"/>
                <a:ea typeface="+mn-ea"/>
                <a:cs typeface="+mn-cs"/>
              </a:rPr>
              <a:t> de </a:t>
            </a:r>
            <a:r>
              <a:rPr kumimoji="0" lang="en-US" altLang="en-US" sz="2200" b="0" i="0" u="none" strike="noStrike" kern="1200" cap="none" spc="0" normalizeH="0" baseline="0" noProof="0" dirty="0" err="1">
                <a:ln>
                  <a:noFill/>
                </a:ln>
                <a:solidFill>
                  <a:srgbClr val="000000"/>
                </a:solidFill>
                <a:effectLst/>
                <a:uLnTx/>
                <a:uFillTx/>
                <a:latin typeface="Arial"/>
                <a:ea typeface="+mn-ea"/>
                <a:cs typeface="+mn-cs"/>
              </a:rPr>
              <a:t>façon</a:t>
            </a:r>
            <a:r>
              <a:rPr kumimoji="0" lang="en-US" altLang="en-US" sz="2200" b="0" i="0" u="none" strike="noStrike" kern="1200" cap="none" spc="0" normalizeH="0" baseline="0" noProof="0" dirty="0">
                <a:ln>
                  <a:noFill/>
                </a:ln>
                <a:solidFill>
                  <a:srgbClr val="000000"/>
                </a:solidFill>
                <a:effectLst/>
                <a:uLnTx/>
                <a:uFillTx/>
                <a:latin typeface="Arial"/>
                <a:ea typeface="+mn-ea"/>
                <a:cs typeface="+mn-cs"/>
              </a:rPr>
              <a:t> </a:t>
            </a:r>
            <a:r>
              <a:rPr kumimoji="0" lang="en-US" altLang="en-US" sz="2200" b="0" i="0" u="none" strike="noStrike" kern="1200" cap="none" spc="0" normalizeH="0" baseline="0" noProof="0" dirty="0" err="1">
                <a:ln>
                  <a:noFill/>
                </a:ln>
                <a:solidFill>
                  <a:srgbClr val="000000"/>
                </a:solidFill>
                <a:effectLst/>
                <a:uLnTx/>
                <a:uFillTx/>
                <a:latin typeface="Arial"/>
                <a:ea typeface="+mn-ea"/>
                <a:cs typeface="+mn-cs"/>
              </a:rPr>
              <a:t>équilibrée</a:t>
            </a:r>
            <a:endParaRPr kumimoji="0" lang="en-US" altLang="en-US" sz="2200" b="0" i="0" u="none" strike="noStrike" kern="1200" cap="none" spc="0" normalizeH="0" baseline="0" noProof="0" dirty="0">
              <a:ln>
                <a:noFill/>
              </a:ln>
              <a:solidFill>
                <a:srgbClr val="000000"/>
              </a:solidFill>
              <a:effectLst/>
              <a:uLnTx/>
              <a:uFillTx/>
              <a:latin typeface="Arial"/>
              <a:ea typeface="+mn-ea"/>
              <a:cs typeface="+mn-cs"/>
            </a:endParaRPr>
          </a:p>
          <a:p>
            <a:pPr marL="342900" marR="0" lvl="0" indent="-228600" algn="l" defTabSz="914400" rtl="0" eaLnBrk="1" fontAlgn="base" latinLnBrk="0" hangingPunct="1">
              <a:spcBef>
                <a:spcPts val="0"/>
              </a:spcBef>
              <a:spcAft>
                <a:spcPts val="1000"/>
              </a:spcAft>
              <a:buClr>
                <a:srgbClr val="0070C0"/>
              </a:buClr>
              <a:buSzTx/>
              <a:buFont typeface="Arial" panose="020B0604020202020204" pitchFamily="34" charset="0"/>
              <a:buChar char="•"/>
              <a:tabLst/>
              <a:defRPr/>
            </a:pPr>
            <a:r>
              <a:rPr kumimoji="0" lang="en-US" altLang="en-US" sz="2200" b="0" i="0" u="none" strike="noStrike" kern="1200" cap="none" spc="0" normalizeH="0" baseline="0" noProof="0" dirty="0" err="1">
                <a:ln>
                  <a:noFill/>
                </a:ln>
                <a:solidFill>
                  <a:srgbClr val="000000"/>
                </a:solidFill>
                <a:effectLst/>
                <a:uLnTx/>
                <a:uFillTx/>
                <a:latin typeface="Arial"/>
                <a:ea typeface="+mn-ea"/>
                <a:cs typeface="+mn-cs"/>
              </a:rPr>
              <a:t>Reposez-vous</a:t>
            </a:r>
            <a:endParaRPr kumimoji="0" lang="en-US" altLang="en-US" sz="2200" b="0" i="0" u="none" strike="noStrike" kern="1200" cap="none" spc="0" normalizeH="0" baseline="0" noProof="0" dirty="0">
              <a:ln>
                <a:noFill/>
              </a:ln>
              <a:solidFill>
                <a:srgbClr val="000000"/>
              </a:solidFill>
              <a:effectLst/>
              <a:uLnTx/>
              <a:uFillTx/>
              <a:latin typeface="Arial"/>
              <a:ea typeface="+mn-ea"/>
              <a:cs typeface="+mn-cs"/>
            </a:endParaRPr>
          </a:p>
          <a:p>
            <a:pPr marL="342900" marR="0" lvl="0" indent="-228600" algn="l" defTabSz="914400" rtl="0" eaLnBrk="1" fontAlgn="base" latinLnBrk="0" hangingPunct="1">
              <a:spcBef>
                <a:spcPts val="0"/>
              </a:spcBef>
              <a:spcAft>
                <a:spcPts val="1000"/>
              </a:spcAft>
              <a:buClr>
                <a:srgbClr val="0070C0"/>
              </a:buClr>
              <a:buSzTx/>
              <a:buFont typeface="Arial" panose="020B0604020202020204" pitchFamily="34" charset="0"/>
              <a:buChar char="•"/>
              <a:tabLst/>
              <a:defRPr/>
            </a:pPr>
            <a:r>
              <a:rPr kumimoji="0" lang="en-US" altLang="en-US" sz="2200" b="0" i="0" u="none" strike="noStrike" kern="1200" cap="none" spc="0" normalizeH="0" baseline="0" noProof="0" dirty="0" err="1">
                <a:ln>
                  <a:noFill/>
                </a:ln>
                <a:solidFill>
                  <a:srgbClr val="000000"/>
                </a:solidFill>
                <a:effectLst/>
                <a:uLnTx/>
                <a:uFillTx/>
                <a:latin typeface="Arial"/>
                <a:ea typeface="+mn-ea"/>
                <a:cs typeface="+mn-cs"/>
              </a:rPr>
              <a:t>Partagez</a:t>
            </a:r>
            <a:r>
              <a:rPr kumimoji="0" lang="en-US" altLang="en-US" sz="2200" b="0" i="0" u="none" strike="noStrike" kern="1200" cap="none" spc="0" normalizeH="0" baseline="0" noProof="0" dirty="0">
                <a:ln>
                  <a:noFill/>
                </a:ln>
                <a:solidFill>
                  <a:srgbClr val="000000"/>
                </a:solidFill>
                <a:effectLst/>
                <a:uLnTx/>
                <a:uFillTx/>
                <a:latin typeface="Arial"/>
                <a:ea typeface="+mn-ea"/>
                <a:cs typeface="+mn-cs"/>
              </a:rPr>
              <a:t> </a:t>
            </a:r>
            <a:r>
              <a:rPr kumimoji="0" lang="en-US" altLang="en-US" sz="2200" b="0" i="0" u="none" strike="noStrike" kern="1200" cap="none" spc="0" normalizeH="0" baseline="0" noProof="0" dirty="0" err="1">
                <a:ln>
                  <a:noFill/>
                </a:ln>
                <a:solidFill>
                  <a:srgbClr val="000000"/>
                </a:solidFill>
                <a:effectLst/>
                <a:uLnTx/>
                <a:uFillTx/>
                <a:latin typeface="Arial"/>
                <a:ea typeface="+mn-ea"/>
                <a:cs typeface="+mn-cs"/>
              </a:rPr>
              <a:t>votre</a:t>
            </a:r>
            <a:r>
              <a:rPr kumimoji="0" lang="en-US" altLang="en-US" sz="2200" b="0" i="0" u="none" strike="noStrike" kern="1200" cap="none" spc="0" normalizeH="0" baseline="0" noProof="0" dirty="0">
                <a:ln>
                  <a:noFill/>
                </a:ln>
                <a:solidFill>
                  <a:srgbClr val="000000"/>
                </a:solidFill>
                <a:effectLst/>
                <a:uLnTx/>
                <a:uFillTx/>
                <a:latin typeface="Arial"/>
                <a:ea typeface="+mn-ea"/>
                <a:cs typeface="+mn-cs"/>
              </a:rPr>
              <a:t> </a:t>
            </a:r>
            <a:r>
              <a:rPr kumimoji="0" lang="en-US" altLang="en-US" sz="2200" b="0" i="0" u="none" strike="noStrike" kern="1200" cap="none" spc="0" normalizeH="0" baseline="0" noProof="0" dirty="0" err="1">
                <a:ln>
                  <a:noFill/>
                </a:ln>
                <a:solidFill>
                  <a:srgbClr val="000000"/>
                </a:solidFill>
                <a:effectLst/>
                <a:uLnTx/>
                <a:uFillTx/>
                <a:latin typeface="Arial"/>
                <a:ea typeface="+mn-ea"/>
                <a:cs typeface="+mn-cs"/>
              </a:rPr>
              <a:t>chambre</a:t>
            </a:r>
            <a:r>
              <a:rPr kumimoji="0" lang="en-US" altLang="en-US" sz="2200" b="0" i="0" u="none" strike="noStrike" kern="1200" cap="none" spc="0" normalizeH="0" baseline="0" noProof="0" dirty="0">
                <a:ln>
                  <a:noFill/>
                </a:ln>
                <a:solidFill>
                  <a:srgbClr val="000000"/>
                </a:solidFill>
                <a:effectLst/>
                <a:uLnTx/>
                <a:uFillTx/>
                <a:latin typeface="Arial"/>
                <a:ea typeface="+mn-ea"/>
                <a:cs typeface="+mn-cs"/>
              </a:rPr>
              <a:t> avec </a:t>
            </a:r>
            <a:r>
              <a:rPr kumimoji="0" lang="en-US" altLang="en-US" sz="2200" b="0" i="0" u="none" strike="noStrike" kern="1200" cap="none" spc="0" normalizeH="0" baseline="0" noProof="0" dirty="0" err="1">
                <a:ln>
                  <a:noFill/>
                </a:ln>
                <a:solidFill>
                  <a:srgbClr val="000000"/>
                </a:solidFill>
                <a:effectLst/>
                <a:uLnTx/>
                <a:uFillTx/>
                <a:latin typeface="Arial"/>
                <a:ea typeface="+mn-ea"/>
                <a:cs typeface="+mn-cs"/>
              </a:rPr>
              <a:t>votre</a:t>
            </a:r>
            <a:r>
              <a:rPr kumimoji="0" lang="en-US" altLang="en-US" sz="2200" b="0" i="0" u="none" strike="noStrike" kern="1200" cap="none" spc="0" normalizeH="0" baseline="0" noProof="0" dirty="0">
                <a:ln>
                  <a:noFill/>
                </a:ln>
                <a:solidFill>
                  <a:srgbClr val="000000"/>
                </a:solidFill>
                <a:effectLst/>
                <a:uLnTx/>
                <a:uFillTx/>
                <a:latin typeface="Arial"/>
                <a:ea typeface="+mn-ea"/>
                <a:cs typeface="+mn-cs"/>
              </a:rPr>
              <a:t> </a:t>
            </a:r>
            <a:r>
              <a:rPr kumimoji="0" lang="en-US" altLang="en-US" sz="2200" b="0" i="0" u="none" strike="noStrike" kern="1200" cap="none" spc="0" normalizeH="0" baseline="0" noProof="0" dirty="0" err="1">
                <a:ln>
                  <a:noFill/>
                </a:ln>
                <a:solidFill>
                  <a:srgbClr val="000000"/>
                </a:solidFill>
                <a:effectLst/>
                <a:uLnTx/>
                <a:uFillTx/>
                <a:latin typeface="Arial"/>
                <a:ea typeface="+mn-ea"/>
                <a:cs typeface="+mn-cs"/>
              </a:rPr>
              <a:t>bébé</a:t>
            </a:r>
            <a:endParaRPr kumimoji="0" lang="en-US" altLang="en-US" sz="2200" b="0" i="0" u="none" strike="noStrike" kern="1200" cap="none" spc="0" normalizeH="0" baseline="0" noProof="0" dirty="0">
              <a:ln>
                <a:noFill/>
              </a:ln>
              <a:solidFill>
                <a:srgbClr val="000000"/>
              </a:solidFill>
              <a:effectLst/>
              <a:uLnTx/>
              <a:uFillTx/>
              <a:latin typeface="Arial"/>
              <a:ea typeface="+mn-ea"/>
              <a:cs typeface="+mn-cs"/>
            </a:endParaRPr>
          </a:p>
          <a:p>
            <a:pPr marL="342900" marR="0" lvl="0" indent="-228600" algn="l" defTabSz="914400" rtl="0" eaLnBrk="1" fontAlgn="base" latinLnBrk="0" hangingPunct="1">
              <a:spcBef>
                <a:spcPts val="0"/>
              </a:spcBef>
              <a:spcAft>
                <a:spcPts val="1000"/>
              </a:spcAft>
              <a:buClr>
                <a:srgbClr val="0070C0"/>
              </a:buClr>
              <a:buSzTx/>
              <a:buFont typeface="Arial" panose="020B0604020202020204" pitchFamily="34" charset="0"/>
              <a:buChar char="•"/>
              <a:tabLst/>
              <a:defRPr/>
            </a:pPr>
            <a:r>
              <a:rPr kumimoji="0" lang="en-US" altLang="en-US" sz="2200" b="0" i="0" u="none" strike="noStrike" kern="1200" cap="none" spc="0" normalizeH="0" baseline="0" noProof="0" dirty="0" err="1">
                <a:ln>
                  <a:noFill/>
                </a:ln>
                <a:solidFill>
                  <a:srgbClr val="000000"/>
                </a:solidFill>
                <a:effectLst/>
                <a:uLnTx/>
                <a:uFillTx/>
                <a:latin typeface="Arial"/>
                <a:ea typeface="+mn-ea"/>
                <a:cs typeface="+mn-cs"/>
              </a:rPr>
              <a:t>Évitez</a:t>
            </a:r>
            <a:r>
              <a:rPr kumimoji="0" lang="en-US" altLang="en-US" sz="2200" b="0" i="0" u="none" strike="noStrike" kern="1200" cap="none" spc="0" normalizeH="0" baseline="0" noProof="0" dirty="0">
                <a:ln>
                  <a:noFill/>
                </a:ln>
                <a:solidFill>
                  <a:srgbClr val="000000"/>
                </a:solidFill>
                <a:effectLst/>
                <a:uLnTx/>
                <a:uFillTx/>
                <a:latin typeface="Arial"/>
                <a:ea typeface="+mn-ea"/>
                <a:cs typeface="+mn-cs"/>
              </a:rPr>
              <a:t> </a:t>
            </a:r>
            <a:r>
              <a:rPr kumimoji="0" lang="en-US" altLang="en-US" sz="2200" b="0" i="0" u="none" strike="noStrike" kern="1200" cap="none" spc="0" normalizeH="0" baseline="0" noProof="0" dirty="0" err="1">
                <a:ln>
                  <a:noFill/>
                </a:ln>
                <a:solidFill>
                  <a:srgbClr val="000000"/>
                </a:solidFill>
                <a:effectLst/>
                <a:uLnTx/>
                <a:uFillTx/>
                <a:latin typeface="Arial"/>
                <a:ea typeface="+mn-ea"/>
                <a:cs typeface="+mn-cs"/>
              </a:rPr>
              <a:t>d’utiliser</a:t>
            </a:r>
            <a:r>
              <a:rPr kumimoji="0" lang="en-US" altLang="en-US" sz="2200" b="0" i="0" u="none" strike="noStrike" kern="1200" cap="none" spc="0" normalizeH="0" baseline="0" noProof="0" dirty="0">
                <a:ln>
                  <a:noFill/>
                </a:ln>
                <a:solidFill>
                  <a:srgbClr val="000000"/>
                </a:solidFill>
                <a:effectLst/>
                <a:uLnTx/>
                <a:uFillTx/>
                <a:latin typeface="Arial"/>
                <a:ea typeface="+mn-ea"/>
                <a:cs typeface="+mn-cs"/>
              </a:rPr>
              <a:t> des </a:t>
            </a:r>
            <a:r>
              <a:rPr kumimoji="0" lang="en-US" altLang="en-US" sz="2200" b="0" i="0" u="none" strike="noStrike" kern="1200" cap="none" spc="0" normalizeH="0" baseline="0" noProof="0" dirty="0" err="1">
                <a:ln>
                  <a:noFill/>
                </a:ln>
                <a:solidFill>
                  <a:srgbClr val="000000"/>
                </a:solidFill>
                <a:effectLst/>
                <a:uLnTx/>
                <a:uFillTx/>
                <a:latin typeface="Arial"/>
                <a:ea typeface="+mn-ea"/>
                <a:cs typeface="+mn-cs"/>
              </a:rPr>
              <a:t>suces</a:t>
            </a:r>
            <a:r>
              <a:rPr kumimoji="0" lang="en-US" altLang="en-US" sz="2200" b="0" i="0" u="none" strike="noStrike" kern="1200" cap="none" spc="0" normalizeH="0" baseline="0" noProof="0" dirty="0">
                <a:ln>
                  <a:noFill/>
                </a:ln>
                <a:solidFill>
                  <a:srgbClr val="000000"/>
                </a:solidFill>
                <a:effectLst/>
                <a:uLnTx/>
                <a:uFillTx/>
                <a:latin typeface="Arial"/>
                <a:ea typeface="+mn-ea"/>
                <a:cs typeface="+mn-cs"/>
              </a:rPr>
              <a:t> </a:t>
            </a:r>
            <a:r>
              <a:rPr kumimoji="0" lang="en-US" altLang="en-US" sz="2200" b="0" i="0" u="none" strike="noStrike" kern="1200" cap="none" spc="0" normalizeH="0" baseline="0" noProof="0" dirty="0" err="1">
                <a:ln>
                  <a:noFill/>
                </a:ln>
                <a:solidFill>
                  <a:srgbClr val="000000"/>
                </a:solidFill>
                <a:effectLst/>
                <a:uLnTx/>
                <a:uFillTx/>
                <a:latin typeface="Arial"/>
                <a:ea typeface="+mn-ea"/>
                <a:cs typeface="+mn-cs"/>
              </a:rPr>
              <a:t>ou</a:t>
            </a:r>
            <a:r>
              <a:rPr kumimoji="0" lang="en-US" altLang="en-US" sz="2200" b="0" i="0" u="none" strike="noStrike" kern="1200" cap="none" spc="0" normalizeH="0" baseline="0" noProof="0" dirty="0">
                <a:ln>
                  <a:noFill/>
                </a:ln>
                <a:solidFill>
                  <a:srgbClr val="000000"/>
                </a:solidFill>
                <a:effectLst/>
                <a:uLnTx/>
                <a:uFillTx/>
                <a:latin typeface="Arial"/>
                <a:ea typeface="+mn-ea"/>
                <a:cs typeface="+mn-cs"/>
              </a:rPr>
              <a:t> des </a:t>
            </a:r>
            <a:r>
              <a:rPr kumimoji="0" lang="en-US" altLang="en-US" sz="2200" b="0" i="0" u="none" strike="noStrike" kern="1200" cap="none" spc="0" normalizeH="0" baseline="0" noProof="0" dirty="0" err="1">
                <a:ln>
                  <a:noFill/>
                </a:ln>
                <a:solidFill>
                  <a:srgbClr val="000000"/>
                </a:solidFill>
                <a:effectLst/>
                <a:uLnTx/>
                <a:uFillTx/>
                <a:latin typeface="Arial"/>
                <a:ea typeface="+mn-ea"/>
                <a:cs typeface="+mn-cs"/>
              </a:rPr>
              <a:t>tétines</a:t>
            </a:r>
            <a:r>
              <a:rPr kumimoji="0" lang="en-US" altLang="en-US" sz="2200" b="0" i="0" u="none" strike="noStrike" kern="1200" cap="none" spc="0" normalizeH="0" baseline="0" noProof="0" dirty="0">
                <a:ln>
                  <a:noFill/>
                </a:ln>
                <a:solidFill>
                  <a:srgbClr val="000000"/>
                </a:solidFill>
                <a:effectLst/>
                <a:uLnTx/>
                <a:uFillTx/>
                <a:latin typeface="Arial"/>
                <a:ea typeface="+mn-ea"/>
                <a:cs typeface="+mn-cs"/>
              </a:rPr>
              <a:t> </a:t>
            </a:r>
            <a:r>
              <a:rPr kumimoji="0" lang="en-US" altLang="en-US" sz="2200" b="0" i="0" u="none" strike="noStrike" kern="1200" cap="none" spc="0" normalizeH="0" baseline="0" noProof="0" dirty="0" err="1">
                <a:ln>
                  <a:noFill/>
                </a:ln>
                <a:solidFill>
                  <a:srgbClr val="000000"/>
                </a:solidFill>
                <a:effectLst/>
                <a:uLnTx/>
                <a:uFillTx/>
                <a:latin typeface="Arial"/>
                <a:ea typeface="+mn-ea"/>
                <a:cs typeface="+mn-cs"/>
              </a:rPr>
              <a:t>artificielles</a:t>
            </a:r>
            <a:endParaRPr kumimoji="0" lang="en-US" altLang="en-US" sz="2200" b="0" i="0" u="none" strike="noStrike" kern="1200" cap="none" spc="0" normalizeH="0" baseline="0" noProof="0" dirty="0">
              <a:ln>
                <a:noFill/>
              </a:ln>
              <a:solidFill>
                <a:srgbClr val="000000"/>
              </a:solidFill>
              <a:effectLst/>
              <a:uLnTx/>
              <a:uFillTx/>
              <a:latin typeface="Arial"/>
              <a:ea typeface="+mn-ea"/>
              <a:cs typeface="+mn-cs"/>
            </a:endParaRPr>
          </a:p>
          <a:p>
            <a:pPr marL="114300" marR="0" lvl="0" indent="0" algn="l" defTabSz="914400" rtl="0" eaLnBrk="1" fontAlgn="base" latinLnBrk="0" hangingPunct="1">
              <a:lnSpc>
                <a:spcPct val="90000"/>
              </a:lnSpc>
              <a:spcBef>
                <a:spcPts val="300"/>
              </a:spcBef>
              <a:spcAft>
                <a:spcPts val="1200"/>
              </a:spcAft>
              <a:buClrTx/>
              <a:buSzTx/>
              <a:buFontTx/>
              <a:buNone/>
              <a:tabLst/>
              <a:defRPr/>
            </a:pPr>
            <a:endParaRPr kumimoji="0" lang="en-US" altLang="en-US" sz="700" b="0" i="0" u="none" strike="noStrike" kern="1200" cap="none" spc="0" normalizeH="0" baseline="0" noProof="0" dirty="0">
              <a:ln>
                <a:noFill/>
              </a:ln>
              <a:solidFill>
                <a:srgbClr val="000000"/>
              </a:solidFill>
              <a:effectLst/>
              <a:uLnTx/>
              <a:uFillTx/>
              <a:latin typeface="Arial"/>
              <a:ea typeface="+mn-ea"/>
              <a:cs typeface="+mn-cs"/>
            </a:endParaRPr>
          </a:p>
        </p:txBody>
      </p:sp>
      <p:pic>
        <p:nvPicPr>
          <p:cNvPr id="5" name="Picture 4">
            <a:extLst>
              <a:ext uri="{FF2B5EF4-FFF2-40B4-BE49-F238E27FC236}">
                <a16:creationId xmlns:a16="http://schemas.microsoft.com/office/drawing/2014/main" id="{416EC815-460A-4F31-A0D7-E2A3C95175C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5773182" y="-36095"/>
            <a:ext cx="3382849" cy="4150895"/>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effectLst>
            <a:outerShdw blurRad="38100" dist="50800" dir="5400000" algn="ctr" rotWithShape="0">
              <a:srgbClr val="000000">
                <a:alpha val="43137"/>
              </a:srgbClr>
            </a:outerShdw>
          </a:effectLst>
        </p:spPr>
      </p:pic>
      <p:sp>
        <p:nvSpPr>
          <p:cNvPr id="3" name="Rectangle 2">
            <a:extLst>
              <a:ext uri="{FF2B5EF4-FFF2-40B4-BE49-F238E27FC236}">
                <a16:creationId xmlns:a16="http://schemas.microsoft.com/office/drawing/2014/main" id="{E22BE24C-7ADA-4270-B85A-7E424837B6D3}"/>
              </a:ext>
            </a:extLst>
          </p:cNvPr>
          <p:cNvSpPr>
            <a:spLocks noGrp="1" noChangeArrowheads="1"/>
          </p:cNvSpPr>
          <p:nvPr>
            <p:ph type="title"/>
          </p:nvPr>
        </p:nvSpPr>
        <p:spPr>
          <a:xfrm>
            <a:off x="396240" y="207118"/>
            <a:ext cx="5091802" cy="1235067"/>
          </a:xfrm>
        </p:spPr>
        <p:txBody>
          <a:bodyPr vert="horz" lIns="91440" tIns="45720" rIns="91440" bIns="45720" rtlCol="0" anchor="ctr">
            <a:normAutofit fontScale="90000"/>
          </a:bodyPr>
          <a:lstStyle/>
          <a:p>
            <a:pPr eaLnBrk="1" hangingPunct="1">
              <a:lnSpc>
                <a:spcPct val="90000"/>
              </a:lnSpc>
              <a:defRPr/>
            </a:pPr>
            <a:r>
              <a:rPr lang="fr-CA" dirty="0"/>
              <a:t>Comment construire une bonne production de lait</a:t>
            </a:r>
            <a:endParaRPr lang="en-US" sz="4000" i="1" kern="1200" dirty="0">
              <a:solidFill>
                <a:schemeClr val="tx1"/>
              </a:solidFill>
            </a:endParaRPr>
          </a:p>
        </p:txBody>
      </p:sp>
      <p:sp>
        <p:nvSpPr>
          <p:cNvPr id="2" name="Rectangle 1">
            <a:extLst>
              <a:ext uri="{FF2B5EF4-FFF2-40B4-BE49-F238E27FC236}">
                <a16:creationId xmlns:a16="http://schemas.microsoft.com/office/drawing/2014/main" id="{A1C2952F-BB1E-4286-A591-7894447BBE2F}"/>
              </a:ext>
            </a:extLst>
          </p:cNvPr>
          <p:cNvSpPr/>
          <p:nvPr/>
        </p:nvSpPr>
        <p:spPr>
          <a:xfrm>
            <a:off x="533400" y="5928359"/>
            <a:ext cx="4694741" cy="584775"/>
          </a:xfrm>
          <a:prstGeom prst="rect">
            <a:avLst/>
          </a:prstGeom>
        </p:spPr>
        <p:txBody>
          <a:bodyPr wrap="square">
            <a:spAutoFit/>
          </a:bodyPr>
          <a:lstStyle/>
          <a:p>
            <a:r>
              <a:rPr lang="en-US" sz="1600" b="1" dirty="0"/>
              <a:t>V</a:t>
            </a:r>
            <a:r>
              <a:rPr lang="fr-FR" sz="1600" b="1" dirty="0"/>
              <a:t>idéo</a:t>
            </a:r>
            <a:r>
              <a:rPr lang="en-US" sz="1600" dirty="0"/>
              <a:t>: </a:t>
            </a:r>
            <a:r>
              <a:rPr lang="en-US" sz="1600" dirty="0">
                <a:hlinkClick r:id="rId4"/>
              </a:rPr>
              <a:t>Breast Compression Technique</a:t>
            </a:r>
            <a:endParaRPr lang="en-US" sz="1600" dirty="0"/>
          </a:p>
          <a:p>
            <a:r>
              <a:rPr lang="en-US" sz="1600" dirty="0"/>
              <a:t>(</a:t>
            </a:r>
            <a:r>
              <a:rPr lang="en-US" sz="1600" dirty="0" err="1"/>
              <a:t>En</a:t>
            </a:r>
            <a:r>
              <a:rPr lang="en-US" sz="1600" dirty="0"/>
              <a:t> </a:t>
            </a:r>
            <a:r>
              <a:rPr lang="en-US" sz="1600" dirty="0" err="1"/>
              <a:t>anglais</a:t>
            </a:r>
            <a:r>
              <a:rPr lang="en-US" sz="1600" dirty="0"/>
              <a:t> </a:t>
            </a:r>
            <a:r>
              <a:rPr lang="en-US" sz="1600" dirty="0" err="1"/>
              <a:t>seulement</a:t>
            </a:r>
            <a:r>
              <a:rPr lang="en-US" sz="1600" dirty="0"/>
              <a:t>)</a:t>
            </a:r>
            <a:endParaRPr lang="en-CA" sz="1600" dirty="0"/>
          </a:p>
        </p:txBody>
      </p:sp>
    </p:spTree>
    <p:extLst>
      <p:ext uri="{BB962C8B-B14F-4D97-AF65-F5344CB8AC3E}">
        <p14:creationId xmlns:p14="http://schemas.microsoft.com/office/powerpoint/2010/main" val="12260408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F22E2-C299-442E-B4EC-4DB2EA091020}"/>
              </a:ext>
            </a:extLst>
          </p:cNvPr>
          <p:cNvSpPr>
            <a:spLocks noGrp="1"/>
          </p:cNvSpPr>
          <p:nvPr>
            <p:ph type="title"/>
          </p:nvPr>
        </p:nvSpPr>
        <p:spPr>
          <a:xfrm>
            <a:off x="0" y="152400"/>
            <a:ext cx="9144000" cy="814388"/>
          </a:xfrm>
        </p:spPr>
        <p:txBody>
          <a:bodyPr anchor="ctr"/>
          <a:lstStyle/>
          <a:p>
            <a:pPr algn="ctr">
              <a:defRPr/>
            </a:pPr>
            <a:r>
              <a:rPr lang="en-US" sz="4000" dirty="0" err="1"/>
              <a:t>Facteurs</a:t>
            </a:r>
            <a:r>
              <a:rPr lang="en-US" sz="4000" dirty="0"/>
              <a:t> qui </a:t>
            </a:r>
            <a:r>
              <a:rPr lang="en-US" sz="4000" dirty="0" err="1"/>
              <a:t>affectent</a:t>
            </a:r>
            <a:r>
              <a:rPr lang="en-US" sz="4000" dirty="0"/>
              <a:t> </a:t>
            </a:r>
            <a:r>
              <a:rPr lang="en-US" sz="4000" dirty="0" err="1"/>
              <a:t>l’allaitement</a:t>
            </a:r>
            <a:endParaRPr lang="en-US" sz="4000" dirty="0"/>
          </a:p>
        </p:txBody>
      </p:sp>
      <p:sp>
        <p:nvSpPr>
          <p:cNvPr id="88068" name="TextBox 5">
            <a:extLst>
              <a:ext uri="{FF2B5EF4-FFF2-40B4-BE49-F238E27FC236}">
                <a16:creationId xmlns:a16="http://schemas.microsoft.com/office/drawing/2014/main" id="{BDFAE952-4E1C-4197-8FD3-48B521F9E22E}"/>
              </a:ext>
            </a:extLst>
          </p:cNvPr>
          <p:cNvSpPr txBox="1">
            <a:spLocks noChangeArrowheads="1"/>
          </p:cNvSpPr>
          <p:nvPr/>
        </p:nvSpPr>
        <p:spPr bwMode="auto">
          <a:xfrm>
            <a:off x="473148" y="3841089"/>
            <a:ext cx="6613451" cy="461665"/>
          </a:xfrm>
          <a:prstGeom prst="rect">
            <a:avLst/>
          </a:prstGeom>
          <a:solidFill>
            <a:srgbClr val="F3C10B"/>
          </a:solidFill>
          <a:ln>
            <a:noFill/>
          </a:ln>
          <a:effectLst>
            <a:outerShdw blurRad="38100" dist="50800" dir="5400000" algn="ctr" rotWithShape="0">
              <a:srgbClr val="000000">
                <a:alpha val="4313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Une production de lait </a:t>
            </a:r>
            <a:r>
              <a:rPr kumimoji="0" lang="en-US" altLang="en-US" sz="2400" b="1"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insuffisante</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a:t>
            </a:r>
            <a:r>
              <a:rPr kumimoji="0" lang="en-US" altLang="en-US" sz="2400" b="1"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reliée</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à:</a:t>
            </a:r>
          </a:p>
        </p:txBody>
      </p:sp>
      <p:sp>
        <p:nvSpPr>
          <p:cNvPr id="88069" name="TextBox 6">
            <a:extLst>
              <a:ext uri="{FF2B5EF4-FFF2-40B4-BE49-F238E27FC236}">
                <a16:creationId xmlns:a16="http://schemas.microsoft.com/office/drawing/2014/main" id="{037DA577-F0A6-432A-9214-8DCF02EDB968}"/>
              </a:ext>
            </a:extLst>
          </p:cNvPr>
          <p:cNvSpPr txBox="1">
            <a:spLocks noChangeArrowheads="1"/>
          </p:cNvSpPr>
          <p:nvPr/>
        </p:nvSpPr>
        <p:spPr bwMode="auto">
          <a:xfrm>
            <a:off x="3352800" y="1126964"/>
            <a:ext cx="5441214" cy="461665"/>
          </a:xfrm>
          <a:prstGeom prst="rect">
            <a:avLst/>
          </a:prstGeom>
          <a:solidFill>
            <a:srgbClr val="F3C10B"/>
          </a:solidFill>
          <a:ln>
            <a:noFill/>
          </a:ln>
          <a:effectLst>
            <a:outerShdw blurRad="38100" dist="50800" dir="5400000" algn="ctr" rotWithShape="0">
              <a:srgbClr val="000000">
                <a:alpha val="4313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Un </a:t>
            </a:r>
            <a:r>
              <a:rPr kumimoji="0" lang="en-US" altLang="en-US" sz="2400" b="1"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mauvais</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a:t>
            </a:r>
            <a:r>
              <a:rPr kumimoji="0" lang="en-US" altLang="en-US" sz="2400" b="1"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transfert</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de lait, </a:t>
            </a:r>
            <a:r>
              <a:rPr kumimoji="0" lang="en-US" altLang="en-US" sz="2400" b="1"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relié</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à:</a:t>
            </a:r>
          </a:p>
        </p:txBody>
      </p:sp>
      <p:sp>
        <p:nvSpPr>
          <p:cNvPr id="88070" name="TextBox 7">
            <a:extLst>
              <a:ext uri="{FF2B5EF4-FFF2-40B4-BE49-F238E27FC236}">
                <a16:creationId xmlns:a16="http://schemas.microsoft.com/office/drawing/2014/main" id="{AAC47155-C567-47F0-9A30-A87D341ADD46}"/>
              </a:ext>
            </a:extLst>
          </p:cNvPr>
          <p:cNvSpPr txBox="1">
            <a:spLocks noChangeArrowheads="1"/>
          </p:cNvSpPr>
          <p:nvPr/>
        </p:nvSpPr>
        <p:spPr bwMode="auto">
          <a:xfrm>
            <a:off x="518428" y="4394981"/>
            <a:ext cx="5882372" cy="2046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marL="342900" marR="0" lvl="0" indent="-342900" algn="l" defTabSz="914400" rtl="0" eaLnBrk="0" fontAlgn="base" latinLnBrk="0" hangingPunct="0">
              <a:lnSpc>
                <a:spcPct val="100000"/>
              </a:lnSpc>
              <a:spcBef>
                <a:spcPts val="600"/>
              </a:spcBef>
              <a:spcAft>
                <a:spcPct val="0"/>
              </a:spcAft>
              <a:buClr>
                <a:srgbClr val="00549F"/>
              </a:buClr>
              <a:buSzTx/>
              <a:buFontTx/>
              <a:buChar char="•"/>
              <a:tabLst/>
              <a:defRPr/>
            </a:pPr>
            <a:r>
              <a:rPr kumimoji="0" lang="en-US" alt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Des </a:t>
            </a:r>
            <a:r>
              <a:rPr kumimoji="0" lang="en-US" altLang="en-US" sz="22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tétées</a:t>
            </a:r>
            <a:r>
              <a:rPr kumimoji="0" lang="en-US" alt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a:t>
            </a:r>
            <a:r>
              <a:rPr kumimoji="0" lang="en-US" altLang="en-US" sz="22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peu</a:t>
            </a:r>
            <a:r>
              <a:rPr kumimoji="0" lang="en-US" alt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a:t>
            </a:r>
            <a:r>
              <a:rPr kumimoji="0" lang="en-US" altLang="en-US" sz="22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fréquentes</a:t>
            </a:r>
            <a:r>
              <a:rPr kumimoji="0" lang="en-US" alt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a:t>
            </a:r>
          </a:p>
          <a:p>
            <a:pPr marL="342900" marR="0" lvl="0" indent="-342900" algn="l" defTabSz="914400" rtl="0" eaLnBrk="0" fontAlgn="base" latinLnBrk="0" hangingPunct="0">
              <a:lnSpc>
                <a:spcPct val="100000"/>
              </a:lnSpc>
              <a:spcBef>
                <a:spcPts val="600"/>
              </a:spcBef>
              <a:spcAft>
                <a:spcPct val="0"/>
              </a:spcAft>
              <a:buClr>
                <a:srgbClr val="00549F"/>
              </a:buClr>
              <a:buSzTx/>
              <a:buFontTx/>
              <a:buChar char="•"/>
              <a:tabLst/>
              <a:defRPr/>
            </a:pPr>
            <a:r>
              <a:rPr kumimoji="0" lang="en-US" alt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Des </a:t>
            </a:r>
            <a:r>
              <a:rPr kumimoji="0" lang="en-US" altLang="en-US" sz="22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tétées</a:t>
            </a:r>
            <a:r>
              <a:rPr kumimoji="0" lang="en-US" alt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a:t>
            </a:r>
            <a:r>
              <a:rPr kumimoji="0" lang="en-US" altLang="en-US" sz="22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courtes</a:t>
            </a:r>
            <a:r>
              <a:rPr kumimoji="0" lang="en-US" alt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a:t>
            </a:r>
          </a:p>
          <a:p>
            <a:pPr marL="342900" marR="0" lvl="0" indent="-342900" algn="l" defTabSz="914400" rtl="0" eaLnBrk="0" fontAlgn="base" latinLnBrk="0" hangingPunct="0">
              <a:lnSpc>
                <a:spcPct val="100000"/>
              </a:lnSpc>
              <a:spcBef>
                <a:spcPts val="600"/>
              </a:spcBef>
              <a:spcAft>
                <a:spcPct val="0"/>
              </a:spcAft>
              <a:buClr>
                <a:srgbClr val="00549F"/>
              </a:buClr>
              <a:buSzTx/>
              <a:buFontTx/>
              <a:buChar char="•"/>
              <a:tabLst/>
              <a:defRPr/>
            </a:pPr>
            <a:r>
              <a:rPr kumimoji="0" lang="en-US" alt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Des </a:t>
            </a:r>
            <a:r>
              <a:rPr kumimoji="0" lang="en-US" altLang="en-US" sz="22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tétées</a:t>
            </a:r>
            <a:r>
              <a:rPr kumimoji="0" lang="en-US" alt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a:t>
            </a:r>
            <a:r>
              <a:rPr kumimoji="0" lang="en-US" altLang="en-US" sz="22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selon</a:t>
            </a:r>
            <a:r>
              <a:rPr kumimoji="0" lang="en-US" alt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un </a:t>
            </a:r>
            <a:r>
              <a:rPr kumimoji="0" lang="en-US" altLang="en-US" sz="22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horaire</a:t>
            </a:r>
            <a:r>
              <a:rPr kumimoji="0" lang="en-US" alt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a:t>
            </a:r>
          </a:p>
          <a:p>
            <a:pPr marL="342900" marR="0" lvl="0" indent="-342900" algn="l" defTabSz="914400" rtl="0" eaLnBrk="0" fontAlgn="base" latinLnBrk="0" hangingPunct="0">
              <a:lnSpc>
                <a:spcPct val="100000"/>
              </a:lnSpc>
              <a:spcBef>
                <a:spcPts val="600"/>
              </a:spcBef>
              <a:spcAft>
                <a:spcPct val="0"/>
              </a:spcAft>
              <a:buClr>
                <a:srgbClr val="00549F"/>
              </a:buClr>
              <a:buSzTx/>
              <a:buFontTx/>
              <a:buChar char="•"/>
              <a:tabLst/>
              <a:defRPr/>
            </a:pPr>
            <a:r>
              <a:rPr kumimoji="0" lang="en-US" alt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Un sein qui </a:t>
            </a:r>
            <a:r>
              <a:rPr kumimoji="0" lang="en-US" altLang="en-US" sz="22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n’est</a:t>
            </a:r>
            <a:r>
              <a:rPr kumimoji="0" lang="en-US" alt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pas bien </a:t>
            </a:r>
            <a:r>
              <a:rPr kumimoji="0" lang="en-US" altLang="en-US" sz="22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vidé</a:t>
            </a:r>
            <a:r>
              <a:rPr kumimoji="0" lang="en-US" alt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a:t>
            </a:r>
          </a:p>
          <a:p>
            <a:pPr marL="342900" marR="0" lvl="0" indent="-342900" algn="l" defTabSz="914400" rtl="0" eaLnBrk="0" fontAlgn="base" latinLnBrk="0" hangingPunct="0">
              <a:lnSpc>
                <a:spcPct val="100000"/>
              </a:lnSpc>
              <a:spcBef>
                <a:spcPct val="0"/>
              </a:spcBef>
              <a:spcAft>
                <a:spcPct val="0"/>
              </a:spcAft>
              <a:buClrTx/>
              <a:buSzTx/>
              <a:buFontTx/>
              <a:buChar char="•"/>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endParaRPr>
          </a:p>
        </p:txBody>
      </p:sp>
      <p:sp>
        <p:nvSpPr>
          <p:cNvPr id="88067" name="TextBox 4">
            <a:extLst>
              <a:ext uri="{FF2B5EF4-FFF2-40B4-BE49-F238E27FC236}">
                <a16:creationId xmlns:a16="http://schemas.microsoft.com/office/drawing/2014/main" id="{9483496E-97F9-4863-A56C-259312B8872B}"/>
              </a:ext>
            </a:extLst>
          </p:cNvPr>
          <p:cNvSpPr txBox="1">
            <a:spLocks noChangeArrowheads="1"/>
          </p:cNvSpPr>
          <p:nvPr/>
        </p:nvSpPr>
        <p:spPr bwMode="auto">
          <a:xfrm>
            <a:off x="3452481" y="1751618"/>
            <a:ext cx="5241852" cy="167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marL="342900" marR="0" lvl="0" indent="-342900" algn="l" defTabSz="914400" rtl="0" eaLnBrk="0" fontAlgn="base" latinLnBrk="0" hangingPunct="0">
              <a:lnSpc>
                <a:spcPct val="100000"/>
              </a:lnSpc>
              <a:spcBef>
                <a:spcPts val="600"/>
              </a:spcBef>
              <a:spcAft>
                <a:spcPct val="0"/>
              </a:spcAft>
              <a:buClr>
                <a:srgbClr val="00549F"/>
              </a:buClr>
              <a:buSzTx/>
              <a:buFontTx/>
              <a:buChar char="•"/>
              <a:tabLst/>
              <a:defRPr/>
            </a:pPr>
            <a:r>
              <a:rPr kumimoji="0" lang="en-US" alt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Une </a:t>
            </a:r>
            <a:r>
              <a:rPr kumimoji="0" lang="en-US" altLang="en-US" sz="22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mauvaise</a:t>
            </a:r>
            <a:r>
              <a:rPr kumimoji="0" lang="en-US" alt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a:t>
            </a:r>
            <a:r>
              <a:rPr kumimoji="0" lang="en-US" altLang="en-US" sz="22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prise</a:t>
            </a:r>
            <a:r>
              <a:rPr kumimoji="0" lang="en-US" alt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du sein</a:t>
            </a:r>
          </a:p>
          <a:p>
            <a:pPr marL="342900" marR="0" lvl="0" indent="-342900" algn="l" defTabSz="914400" rtl="0" eaLnBrk="0" fontAlgn="base" latinLnBrk="0" hangingPunct="0">
              <a:lnSpc>
                <a:spcPct val="100000"/>
              </a:lnSpc>
              <a:spcBef>
                <a:spcPts val="600"/>
              </a:spcBef>
              <a:spcAft>
                <a:spcPct val="0"/>
              </a:spcAft>
              <a:buClr>
                <a:srgbClr val="00549F"/>
              </a:buClr>
              <a:buSzTx/>
              <a:buFontTx/>
              <a:buChar char="•"/>
              <a:tabLst/>
              <a:defRPr/>
            </a:pPr>
            <a:r>
              <a:rPr kumimoji="0" lang="en-US" alt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Une </a:t>
            </a:r>
            <a:r>
              <a:rPr kumimoji="0" lang="en-US" altLang="en-US" sz="22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succion</a:t>
            </a:r>
            <a:r>
              <a:rPr kumimoji="0" lang="en-US" alt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a:t>
            </a:r>
            <a:r>
              <a:rPr kumimoji="0" lang="en-US" altLang="en-US" sz="22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inefficace</a:t>
            </a:r>
            <a:r>
              <a:rPr kumimoji="0" lang="en-US" alt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a:t>
            </a:r>
          </a:p>
          <a:p>
            <a:pPr marL="342900" marR="0" lvl="0" indent="-342900" algn="l" defTabSz="914400" rtl="0" eaLnBrk="0" fontAlgn="base" latinLnBrk="0" hangingPunct="0">
              <a:lnSpc>
                <a:spcPct val="100000"/>
              </a:lnSpc>
              <a:spcBef>
                <a:spcPts val="600"/>
              </a:spcBef>
              <a:spcAft>
                <a:spcPct val="0"/>
              </a:spcAft>
              <a:buClr>
                <a:srgbClr val="00549F"/>
              </a:buClr>
              <a:buSzTx/>
              <a:buFontTx/>
              <a:buChar char="•"/>
              <a:tabLst/>
              <a:defRPr/>
            </a:pPr>
            <a:r>
              <a:rPr kumimoji="0" lang="en-US" alt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Des </a:t>
            </a:r>
            <a:r>
              <a:rPr kumimoji="0" lang="en-US" altLang="en-US" sz="22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tétées</a:t>
            </a:r>
            <a:r>
              <a:rPr kumimoji="0" lang="en-US" alt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a:t>
            </a:r>
            <a:r>
              <a:rPr kumimoji="0" lang="en-US" altLang="en-US" sz="22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courtes</a:t>
            </a:r>
            <a:r>
              <a:rPr kumimoji="0" lang="en-US" alt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et non </a:t>
            </a:r>
            <a:r>
              <a:rPr kumimoji="0" lang="en-US" altLang="en-US" sz="22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fréquentes</a:t>
            </a:r>
            <a:endParaRPr kumimoji="0" lang="en-US" alt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endParaRPr>
          </a:p>
          <a:p>
            <a:pPr marL="342900" marR="0" lvl="0" indent="-342900" algn="l" defTabSz="914400" rtl="0" eaLnBrk="0" fontAlgn="base" latinLnBrk="0" hangingPunct="0">
              <a:lnSpc>
                <a:spcPct val="100000"/>
              </a:lnSpc>
              <a:spcBef>
                <a:spcPts val="600"/>
              </a:spcBef>
              <a:spcAft>
                <a:spcPct val="0"/>
              </a:spcAft>
              <a:buClr>
                <a:srgbClr val="00549F"/>
              </a:buClr>
              <a:buSzTx/>
              <a:buFontTx/>
              <a:buChar char="•"/>
              <a:tabLst/>
              <a:defRPr/>
            </a:pPr>
            <a:r>
              <a:rPr kumimoji="0" lang="en-US" alt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Un </a:t>
            </a:r>
            <a:r>
              <a:rPr kumimoji="0" lang="en-US" altLang="en-US" sz="22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bébé</a:t>
            </a:r>
            <a:r>
              <a:rPr kumimoji="0" lang="en-US" alt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a:t>
            </a:r>
            <a:r>
              <a:rPr kumimoji="0" lang="en-US" altLang="en-US" sz="22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faible</a:t>
            </a:r>
            <a:r>
              <a:rPr kumimoji="0" lang="en-US" alt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a:t>
            </a:r>
            <a:r>
              <a:rPr kumimoji="0" lang="en-US" altLang="en-US" sz="22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ou</a:t>
            </a:r>
            <a:r>
              <a:rPr kumimoji="0" lang="en-US" alt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a:t>
            </a:r>
            <a:r>
              <a:rPr kumimoji="0" lang="en-US" altLang="en-US" sz="22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malalde</a:t>
            </a:r>
            <a:endParaRPr kumimoji="0" lang="en-US" altLang="en-US" sz="2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endParaRPr>
          </a:p>
        </p:txBody>
      </p:sp>
      <p:pic>
        <p:nvPicPr>
          <p:cNvPr id="8" name="Picture 7">
            <a:extLst>
              <a:ext uri="{FF2B5EF4-FFF2-40B4-BE49-F238E27FC236}">
                <a16:creationId xmlns:a16="http://schemas.microsoft.com/office/drawing/2014/main" id="{AEFB17DB-E05D-45C7-B9AA-C12AA09E7961}"/>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33379"/>
          <a:stretch/>
        </p:blipFill>
        <p:spPr>
          <a:xfrm>
            <a:off x="449667" y="994515"/>
            <a:ext cx="2438400" cy="2434485"/>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outerShdw blurRad="38100" dist="50800" dir="5400000" algn="ctr" rotWithShape="0">
              <a:srgbClr val="000000">
                <a:alpha val="43137"/>
              </a:srgbClr>
            </a:outerShdw>
            <a:softEdge rad="0"/>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4A901E-6AF2-4E7D-A3D3-808CDAE65991}"/>
              </a:ext>
            </a:extLst>
          </p:cNvPr>
          <p:cNvSpPr>
            <a:spLocks noGrp="1"/>
          </p:cNvSpPr>
          <p:nvPr>
            <p:ph type="title"/>
          </p:nvPr>
        </p:nvSpPr>
        <p:spPr>
          <a:xfrm>
            <a:off x="288757" y="706228"/>
            <a:ext cx="8093244" cy="1143000"/>
          </a:xfrm>
        </p:spPr>
        <p:txBody>
          <a:bodyPr anchor="ctr"/>
          <a:lstStyle/>
          <a:p>
            <a:pPr>
              <a:defRPr/>
            </a:pPr>
            <a:r>
              <a:rPr lang="en-CA" sz="4000" dirty="0"/>
              <a:t>Ce qui entre, </a:t>
            </a:r>
            <a:r>
              <a:rPr lang="en-CA" sz="4000" dirty="0" err="1"/>
              <a:t>doit</a:t>
            </a:r>
            <a:r>
              <a:rPr lang="en-CA" sz="4000" dirty="0"/>
              <a:t> </a:t>
            </a:r>
            <a:r>
              <a:rPr lang="en-CA" sz="4000" dirty="0" err="1"/>
              <a:t>sortir</a:t>
            </a:r>
            <a:r>
              <a:rPr lang="en-CA" sz="4000" dirty="0"/>
              <a:t>…</a:t>
            </a:r>
            <a:br>
              <a:rPr lang="en-CA" sz="4000" dirty="0"/>
            </a:br>
            <a:endParaRPr lang="en-CA" sz="4000" dirty="0"/>
          </a:p>
        </p:txBody>
      </p:sp>
      <p:pic>
        <p:nvPicPr>
          <p:cNvPr id="86021" name="Picture 3">
            <a:extLst>
              <a:ext uri="{FF2B5EF4-FFF2-40B4-BE49-F238E27FC236}">
                <a16:creationId xmlns:a16="http://schemas.microsoft.com/office/drawing/2014/main" id="{F5FFF98D-830D-4B14-8092-71ABFC85412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4791"/>
          <a:stretch/>
        </p:blipFill>
        <p:spPr bwMode="auto">
          <a:xfrm>
            <a:off x="288757" y="2514219"/>
            <a:ext cx="2837653" cy="2373317"/>
          </a:xfrm>
          <a:prstGeom prst="rect">
            <a:avLst/>
          </a:prstGeom>
          <a:effectLst>
            <a:outerShdw blurRad="381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Picture 5" descr="pooptrans2.jpg">
            <a:extLst>
              <a:ext uri="{FF2B5EF4-FFF2-40B4-BE49-F238E27FC236}">
                <a16:creationId xmlns:a16="http://schemas.microsoft.com/office/drawing/2014/main" id="{6A0C832D-69BC-48C4-AF44-9D95D48A167B}"/>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00400" y="2499776"/>
            <a:ext cx="2971800" cy="2402205"/>
          </a:xfrm>
          <a:prstGeom prst="rect">
            <a:avLst/>
          </a:prstGeom>
          <a:effectLst>
            <a:outerShdw blurRad="381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8" descr="poo3 grainy.jpg">
            <a:extLst>
              <a:ext uri="{FF2B5EF4-FFF2-40B4-BE49-F238E27FC236}">
                <a16:creationId xmlns:a16="http://schemas.microsoft.com/office/drawing/2014/main" id="{BA2F9325-8BB9-4949-9174-F65608D680B4}"/>
              </a:ext>
            </a:extLst>
          </p:cNvPr>
          <p:cNvPicPr>
            <a:picLocks noGrp="1" noChangeAspect="1" noChangeArrowheads="1"/>
          </p:cNvPicPr>
          <p:nvPr>
            <p:ph sz="half" idx="1"/>
          </p:nvPr>
        </p:nvPicPr>
        <p:blipFill rotWithShape="1">
          <a:blip r:embed="rId5" cstate="email">
            <a:extLst>
              <a:ext uri="{28A0092B-C50C-407E-A947-70E740481C1C}">
                <a14:useLocalDpi xmlns:a14="http://schemas.microsoft.com/office/drawing/2010/main"/>
              </a:ext>
            </a:extLst>
          </a:blip>
          <a:srcRect t="1185" b="6744"/>
          <a:stretch/>
        </p:blipFill>
        <p:spPr>
          <a:xfrm>
            <a:off x="6246190" y="2499777"/>
            <a:ext cx="2609053" cy="2402204"/>
          </a:xfrm>
          <a:prstGeom prst="rect">
            <a:avLst/>
          </a:prstGeom>
          <a:effectLst>
            <a:outerShdw blurRad="38100" dist="50800" dir="5400000" algn="ctr" rotWithShape="0">
              <a:srgbClr val="000000">
                <a:alpha val="43137"/>
              </a:srgbClr>
            </a:outerShdw>
          </a:effectLst>
        </p:spPr>
      </p:pic>
      <p:sp>
        <p:nvSpPr>
          <p:cNvPr id="8" name="TextBox 6">
            <a:extLst>
              <a:ext uri="{FF2B5EF4-FFF2-40B4-BE49-F238E27FC236}">
                <a16:creationId xmlns:a16="http://schemas.microsoft.com/office/drawing/2014/main" id="{DE41936D-D326-4C88-AB99-3ACBBEC66257}"/>
              </a:ext>
            </a:extLst>
          </p:cNvPr>
          <p:cNvSpPr txBox="1">
            <a:spLocks noChangeArrowheads="1"/>
          </p:cNvSpPr>
          <p:nvPr/>
        </p:nvSpPr>
        <p:spPr bwMode="auto">
          <a:xfrm>
            <a:off x="1691439" y="1743057"/>
            <a:ext cx="5761122" cy="523220"/>
          </a:xfrm>
          <a:prstGeom prst="rect">
            <a:avLst/>
          </a:prstGeom>
          <a:solidFill>
            <a:srgbClr val="F3C10B"/>
          </a:solidFill>
          <a:ln>
            <a:noFill/>
          </a:ln>
          <a:effectLst>
            <a:outerShdw blurRad="38100" dist="50800" dir="5400000" algn="ctr" rotWithShape="0">
              <a:srgbClr val="000000">
                <a:alpha val="4313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Surveillez</a:t>
            </a: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les couches </a:t>
            </a:r>
            <a:r>
              <a:rPr kumimoji="0" lang="en-US" altLang="en-US" sz="2800" b="1"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souillées</a:t>
            </a: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3EF5E-C3DF-4113-9627-E198DECBA5C2}"/>
              </a:ext>
            </a:extLst>
          </p:cNvPr>
          <p:cNvSpPr>
            <a:spLocks noGrp="1"/>
          </p:cNvSpPr>
          <p:nvPr>
            <p:ph type="title"/>
          </p:nvPr>
        </p:nvSpPr>
        <p:spPr>
          <a:xfrm>
            <a:off x="296663" y="471722"/>
            <a:ext cx="9071731" cy="814387"/>
          </a:xfrm>
        </p:spPr>
        <p:txBody>
          <a:bodyPr/>
          <a:lstStyle/>
          <a:p>
            <a:r>
              <a:rPr lang="fr-FR" sz="4000" dirty="0"/>
              <a:t>Ce qui entre, doit sortir…</a:t>
            </a:r>
            <a:br>
              <a:rPr lang="fr-FR" sz="4000" dirty="0"/>
            </a:br>
            <a:endParaRPr lang="en-CA" sz="4000" dirty="0"/>
          </a:p>
        </p:txBody>
      </p:sp>
      <p:sp>
        <p:nvSpPr>
          <p:cNvPr id="15" name="TextBox 14">
            <a:extLst>
              <a:ext uri="{FF2B5EF4-FFF2-40B4-BE49-F238E27FC236}">
                <a16:creationId xmlns:a16="http://schemas.microsoft.com/office/drawing/2014/main" id="{75BB3A36-0FD3-4BF6-BDB8-FEAD32E1A6DF}"/>
              </a:ext>
            </a:extLst>
          </p:cNvPr>
          <p:cNvSpPr txBox="1"/>
          <p:nvPr/>
        </p:nvSpPr>
        <p:spPr>
          <a:xfrm>
            <a:off x="4640980" y="5145691"/>
            <a:ext cx="4198220" cy="24622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Photo </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gracieusetée</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de Newman Breastfeeding Clinic, www.ibconline.ca</a:t>
            </a:r>
            <a:endParaRPr kumimoji="0" lang="en-CA" sz="10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endParaRPr>
          </a:p>
        </p:txBody>
      </p:sp>
      <p:pic>
        <p:nvPicPr>
          <p:cNvPr id="17" name="Picture 16">
            <a:extLst>
              <a:ext uri="{FF2B5EF4-FFF2-40B4-BE49-F238E27FC236}">
                <a16:creationId xmlns:a16="http://schemas.microsoft.com/office/drawing/2014/main" id="{54892B88-134C-4076-A165-1546E3190FA1}"/>
              </a:ext>
            </a:extLst>
          </p:cNvPr>
          <p:cNvPicPr>
            <a:picLocks noChangeAspect="1"/>
          </p:cNvPicPr>
          <p:nvPr/>
        </p:nvPicPr>
        <p:blipFill rotWithShape="1">
          <a:blip r:embed="rId3">
            <a:extLst>
              <a:ext uri="{28A0092B-C50C-407E-A947-70E740481C1C}">
                <a14:useLocalDpi xmlns:a14="http://schemas.microsoft.com/office/drawing/2010/main"/>
              </a:ext>
            </a:extLst>
          </a:blip>
          <a:srcRect l="3594"/>
          <a:stretch/>
        </p:blipFill>
        <p:spPr>
          <a:xfrm>
            <a:off x="516841" y="2234768"/>
            <a:ext cx="4055159" cy="2808259"/>
          </a:xfrm>
          <a:prstGeom prst="rect">
            <a:avLst/>
          </a:prstGeom>
          <a:effectLst>
            <a:outerShdw blurRad="38100" dist="50800" dir="5400000" algn="ctr" rotWithShape="0">
              <a:srgbClr val="000000">
                <a:alpha val="43137"/>
              </a:srgbClr>
            </a:outerShdw>
          </a:effectLst>
        </p:spPr>
      </p:pic>
      <p:pic>
        <p:nvPicPr>
          <p:cNvPr id="4" name="Picture 3">
            <a:extLst>
              <a:ext uri="{FF2B5EF4-FFF2-40B4-BE49-F238E27FC236}">
                <a16:creationId xmlns:a16="http://schemas.microsoft.com/office/drawing/2014/main" id="{EDC1E3C0-4A89-4F58-B052-0FE6B6CAA2E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5409"/>
          <a:stretch/>
        </p:blipFill>
        <p:spPr>
          <a:xfrm>
            <a:off x="4640980" y="2219182"/>
            <a:ext cx="3998212" cy="2808605"/>
          </a:xfrm>
          <a:prstGeom prst="rect">
            <a:avLst/>
          </a:prstGeom>
          <a:effectLst>
            <a:outerShdw blurRad="38100" dist="50800" dir="5400000" algn="ctr" rotWithShape="0">
              <a:srgbClr val="000000">
                <a:alpha val="43137"/>
              </a:srgbClr>
            </a:outerShdw>
          </a:effectLst>
        </p:spPr>
      </p:pic>
      <p:sp>
        <p:nvSpPr>
          <p:cNvPr id="7" name="TextBox 6">
            <a:extLst>
              <a:ext uri="{FF2B5EF4-FFF2-40B4-BE49-F238E27FC236}">
                <a16:creationId xmlns:a16="http://schemas.microsoft.com/office/drawing/2014/main" id="{6989B610-E4CB-4672-ABFD-294D20B91D54}"/>
              </a:ext>
            </a:extLst>
          </p:cNvPr>
          <p:cNvSpPr txBox="1">
            <a:spLocks noChangeArrowheads="1"/>
          </p:cNvSpPr>
          <p:nvPr/>
        </p:nvSpPr>
        <p:spPr bwMode="auto">
          <a:xfrm>
            <a:off x="1519487" y="1383653"/>
            <a:ext cx="6080961" cy="523220"/>
          </a:xfrm>
          <a:prstGeom prst="rect">
            <a:avLst/>
          </a:prstGeom>
          <a:solidFill>
            <a:srgbClr val="F3C10B"/>
          </a:solidFill>
          <a:ln>
            <a:noFill/>
          </a:ln>
          <a:effectLst>
            <a:outerShdw blurRad="38100" dist="50800" dir="5400000" algn="ctr" rotWithShape="0">
              <a:srgbClr val="000000">
                <a:alpha val="4313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Surveillez</a:t>
            </a: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 les couches </a:t>
            </a:r>
            <a:r>
              <a:rPr kumimoji="0" lang="en-US" altLang="en-US" sz="2800" b="1"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mouillées</a:t>
            </a: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a:t>
            </a:r>
          </a:p>
        </p:txBody>
      </p:sp>
    </p:spTree>
    <p:extLst>
      <p:ext uri="{BB962C8B-B14F-4D97-AF65-F5344CB8AC3E}">
        <p14:creationId xmlns:p14="http://schemas.microsoft.com/office/powerpoint/2010/main" val="25619430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7AA93-E0C0-4A50-8391-56E7D5766349}"/>
              </a:ext>
            </a:extLst>
          </p:cNvPr>
          <p:cNvSpPr>
            <a:spLocks noGrp="1"/>
          </p:cNvSpPr>
          <p:nvPr>
            <p:ph type="title"/>
          </p:nvPr>
        </p:nvSpPr>
        <p:spPr>
          <a:xfrm>
            <a:off x="152400" y="152400"/>
            <a:ext cx="8686799" cy="814387"/>
          </a:xfrm>
        </p:spPr>
        <p:txBody>
          <a:bodyPr/>
          <a:lstStyle/>
          <a:p>
            <a:pPr algn="ctr">
              <a:defRPr/>
            </a:pPr>
            <a:r>
              <a:rPr lang="en-CA" dirty="0" err="1"/>
              <a:t>L’expression</a:t>
            </a:r>
            <a:r>
              <a:rPr lang="en-CA" dirty="0"/>
              <a:t> </a:t>
            </a:r>
            <a:r>
              <a:rPr lang="en-CA" dirty="0" err="1"/>
              <a:t>manuelle</a:t>
            </a:r>
            <a:r>
              <a:rPr lang="en-CA" dirty="0"/>
              <a:t> du lait </a:t>
            </a:r>
            <a:r>
              <a:rPr lang="en-CA" dirty="0" err="1"/>
              <a:t>maternel</a:t>
            </a:r>
            <a:endParaRPr lang="en-CA" dirty="0"/>
          </a:p>
        </p:txBody>
      </p:sp>
      <p:graphicFrame>
        <p:nvGraphicFramePr>
          <p:cNvPr id="4" name="Table 3">
            <a:extLst>
              <a:ext uri="{FF2B5EF4-FFF2-40B4-BE49-F238E27FC236}">
                <a16:creationId xmlns:a16="http://schemas.microsoft.com/office/drawing/2014/main" id="{C69C7D7A-793A-4334-ACE4-E0D2482B2894}"/>
              </a:ext>
            </a:extLst>
          </p:cNvPr>
          <p:cNvGraphicFramePr>
            <a:graphicFrameLocks noGrp="1"/>
          </p:cNvGraphicFramePr>
          <p:nvPr>
            <p:extLst>
              <p:ext uri="{D42A27DB-BD31-4B8C-83A1-F6EECF244321}">
                <p14:modId xmlns:p14="http://schemas.microsoft.com/office/powerpoint/2010/main" val="636907344"/>
              </p:ext>
            </p:extLst>
          </p:nvPr>
        </p:nvGraphicFramePr>
        <p:xfrm>
          <a:off x="228600" y="966787"/>
          <a:ext cx="8686800" cy="4681734"/>
        </p:xfrm>
        <a:graphic>
          <a:graphicData uri="http://schemas.openxmlformats.org/drawingml/2006/table">
            <a:tbl>
              <a:tblPr firstRow="1" bandRow="1">
                <a:effectLst>
                  <a:outerShdw blurRad="38100" dist="50800" dir="5400000" algn="ctr" rotWithShape="0">
                    <a:srgbClr val="000000">
                      <a:alpha val="43137"/>
                    </a:srgbClr>
                  </a:outerShdw>
                </a:effectLst>
                <a:tableStyleId>{5C22544A-7EE6-4342-B048-85BDC9FD1C3A}</a:tableStyleId>
              </a:tblPr>
              <a:tblGrid>
                <a:gridCol w="2971800">
                  <a:extLst>
                    <a:ext uri="{9D8B030D-6E8A-4147-A177-3AD203B41FA5}">
                      <a16:colId xmlns:a16="http://schemas.microsoft.com/office/drawing/2014/main" val="20000"/>
                    </a:ext>
                  </a:extLst>
                </a:gridCol>
                <a:gridCol w="2944211">
                  <a:extLst>
                    <a:ext uri="{9D8B030D-6E8A-4147-A177-3AD203B41FA5}">
                      <a16:colId xmlns:a16="http://schemas.microsoft.com/office/drawing/2014/main" val="20001"/>
                    </a:ext>
                  </a:extLst>
                </a:gridCol>
                <a:gridCol w="2770789">
                  <a:extLst>
                    <a:ext uri="{9D8B030D-6E8A-4147-A177-3AD203B41FA5}">
                      <a16:colId xmlns:a16="http://schemas.microsoft.com/office/drawing/2014/main" val="20002"/>
                    </a:ext>
                  </a:extLst>
                </a:gridCol>
              </a:tblGrid>
              <a:tr h="1624013">
                <a:tc>
                  <a:txBody>
                    <a:bodyPr/>
                    <a:lstStyle/>
                    <a:p>
                      <a:pPr marL="342900" marR="0" indent="-342900" algn="l" defTabSz="914400" rtl="0" eaLnBrk="1" fontAlgn="t" latinLnBrk="0" hangingPunct="1">
                        <a:lnSpc>
                          <a:spcPct val="100000"/>
                        </a:lnSpc>
                        <a:spcBef>
                          <a:spcPts val="600"/>
                        </a:spcBef>
                        <a:spcAft>
                          <a:spcPts val="0"/>
                        </a:spcAft>
                        <a:buClrTx/>
                        <a:buSzTx/>
                        <a:buFont typeface="+mj-lt"/>
                        <a:buAutoNum type="arabicPeriod"/>
                        <a:tabLst/>
                        <a:defRPr/>
                      </a:pPr>
                      <a:r>
                        <a:rPr lang="en-US" sz="1600" b="1" dirty="0" err="1">
                          <a:solidFill>
                            <a:schemeClr val="tx1"/>
                          </a:solidFill>
                        </a:rPr>
                        <a:t>Placez</a:t>
                      </a:r>
                      <a:r>
                        <a:rPr lang="en-US" sz="1600" b="1" dirty="0">
                          <a:solidFill>
                            <a:schemeClr val="tx1"/>
                          </a:solidFill>
                        </a:rPr>
                        <a:t> </a:t>
                      </a:r>
                      <a:r>
                        <a:rPr lang="en-US" sz="1600" b="1" dirty="0" err="1">
                          <a:solidFill>
                            <a:schemeClr val="tx1"/>
                          </a:solidFill>
                        </a:rPr>
                        <a:t>vos</a:t>
                      </a:r>
                      <a:r>
                        <a:rPr lang="en-US" sz="1600" b="1" dirty="0">
                          <a:solidFill>
                            <a:schemeClr val="tx1"/>
                          </a:solidFill>
                        </a:rPr>
                        <a:t> </a:t>
                      </a:r>
                      <a:r>
                        <a:rPr lang="en-US" sz="1600" b="1" dirty="0" err="1">
                          <a:solidFill>
                            <a:schemeClr val="tx1"/>
                          </a:solidFill>
                        </a:rPr>
                        <a:t>doigts</a:t>
                      </a:r>
                      <a:r>
                        <a:rPr lang="en-US" sz="1600" b="1" dirty="0">
                          <a:solidFill>
                            <a:schemeClr val="tx1"/>
                          </a:solidFill>
                        </a:rPr>
                        <a:t> et </a:t>
                      </a:r>
                      <a:r>
                        <a:rPr lang="en-US" sz="1600" b="1" dirty="0" err="1">
                          <a:solidFill>
                            <a:schemeClr val="tx1"/>
                          </a:solidFill>
                        </a:rPr>
                        <a:t>votre</a:t>
                      </a:r>
                      <a:r>
                        <a:rPr lang="en-US" sz="1600" b="1" dirty="0">
                          <a:solidFill>
                            <a:schemeClr val="tx1"/>
                          </a:solidFill>
                        </a:rPr>
                        <a:t> </a:t>
                      </a:r>
                      <a:r>
                        <a:rPr lang="en-US" sz="1600" b="1" dirty="0" err="1">
                          <a:solidFill>
                            <a:schemeClr val="tx1"/>
                          </a:solidFill>
                        </a:rPr>
                        <a:t>pouce</a:t>
                      </a:r>
                      <a:r>
                        <a:rPr lang="en-US" sz="1600" b="1" dirty="0">
                          <a:solidFill>
                            <a:schemeClr val="tx1"/>
                          </a:solidFill>
                        </a:rPr>
                        <a:t> derrière </a:t>
                      </a:r>
                      <a:r>
                        <a:rPr lang="en-US" sz="1600" b="1" dirty="0" err="1">
                          <a:solidFill>
                            <a:schemeClr val="tx1"/>
                          </a:solidFill>
                        </a:rPr>
                        <a:t>l’aréole</a:t>
                      </a:r>
                      <a:r>
                        <a:rPr lang="en-US" sz="1600" b="1" dirty="0">
                          <a:solidFill>
                            <a:schemeClr val="tx1"/>
                          </a:solidFill>
                        </a:rPr>
                        <a:t> pour former un “C” et </a:t>
                      </a:r>
                      <a:r>
                        <a:rPr lang="en-US" sz="1600" b="1" dirty="0" err="1">
                          <a:solidFill>
                            <a:schemeClr val="tx1"/>
                          </a:solidFill>
                        </a:rPr>
                        <a:t>poussez</a:t>
                      </a:r>
                      <a:r>
                        <a:rPr lang="en-US" sz="1600" b="1" dirty="0">
                          <a:solidFill>
                            <a:schemeClr val="tx1"/>
                          </a:solidFill>
                        </a:rPr>
                        <a:t> </a:t>
                      </a:r>
                      <a:r>
                        <a:rPr lang="en-US" sz="1600" b="1" dirty="0" err="1">
                          <a:solidFill>
                            <a:schemeClr val="tx1"/>
                          </a:solidFill>
                        </a:rPr>
                        <a:t>légèrement</a:t>
                      </a:r>
                      <a:r>
                        <a:rPr lang="en-US" sz="1600" b="1" dirty="0">
                          <a:solidFill>
                            <a:schemeClr val="tx1"/>
                          </a:solidFill>
                        </a:rPr>
                        <a:t> sur le sein </a:t>
                      </a:r>
                      <a:r>
                        <a:rPr lang="en-US" sz="1600" b="1" dirty="0" err="1">
                          <a:solidFill>
                            <a:schemeClr val="tx1"/>
                          </a:solidFill>
                        </a:rPr>
                        <a:t>vers</a:t>
                      </a:r>
                      <a:r>
                        <a:rPr lang="en-US" sz="1600" b="1" dirty="0">
                          <a:solidFill>
                            <a:schemeClr val="tx1"/>
                          </a:solidFill>
                        </a:rPr>
                        <a:t> </a:t>
                      </a:r>
                      <a:r>
                        <a:rPr lang="en-US" sz="1600" b="1" dirty="0" err="1">
                          <a:solidFill>
                            <a:schemeClr val="tx1"/>
                          </a:solidFill>
                        </a:rPr>
                        <a:t>l’intérieur</a:t>
                      </a:r>
                      <a:r>
                        <a:rPr lang="en-US" sz="1600" b="1" dirty="0">
                          <a:solidFill>
                            <a:schemeClr val="tx1"/>
                          </a:solidFill>
                        </a:rPr>
                        <a:t> de </a:t>
                      </a:r>
                      <a:r>
                        <a:rPr lang="en-US" sz="1600" b="1" dirty="0" err="1">
                          <a:solidFill>
                            <a:schemeClr val="tx1"/>
                          </a:solidFill>
                        </a:rPr>
                        <a:t>votre</a:t>
                      </a:r>
                      <a:r>
                        <a:rPr lang="en-US" sz="1600" b="1" dirty="0">
                          <a:solidFill>
                            <a:schemeClr val="tx1"/>
                          </a:solidFill>
                        </a:rPr>
                        <a:t> </a:t>
                      </a:r>
                      <a:r>
                        <a:rPr lang="en-US" sz="1600" b="1" dirty="0" err="1">
                          <a:solidFill>
                            <a:schemeClr val="tx1"/>
                          </a:solidFill>
                        </a:rPr>
                        <a:t>poitrine</a:t>
                      </a:r>
                      <a:r>
                        <a:rPr lang="en-US" sz="1600" b="1" dirty="0">
                          <a:solidFill>
                            <a:schemeClr val="tx1"/>
                          </a:solidFill>
                        </a:rPr>
                        <a:t>.</a:t>
                      </a:r>
                    </a:p>
                    <a:p>
                      <a:pPr marL="0" marR="0" indent="0" algn="ctr" defTabSz="914400" rtl="0" eaLnBrk="1" fontAlgn="t" latinLnBrk="0" hangingPunct="1">
                        <a:lnSpc>
                          <a:spcPct val="100000"/>
                        </a:lnSpc>
                        <a:spcBef>
                          <a:spcPts val="0"/>
                        </a:spcBef>
                        <a:spcAft>
                          <a:spcPts val="0"/>
                        </a:spcAft>
                        <a:buClrTx/>
                        <a:buSzTx/>
                        <a:buFont typeface="+mj-lt"/>
                        <a:buNone/>
                        <a:tabLst/>
                        <a:defRPr/>
                      </a:pPr>
                      <a:endParaRPr lang="en-US" sz="1000" b="0" dirty="0">
                        <a:solidFill>
                          <a:schemeClr val="tx1"/>
                        </a:solidFill>
                      </a:endParaRPr>
                    </a:p>
                  </a:txBody>
                  <a:tcPr marL="0" marR="0" marT="0" marB="0">
                    <a:solidFill>
                      <a:srgbClr val="F3C10B"/>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
                        <a:tabLst/>
                        <a:defRPr/>
                      </a:pPr>
                      <a:r>
                        <a:rPr lang="en-CA" sz="1600" b="1" kern="1200" dirty="0" err="1">
                          <a:solidFill>
                            <a:schemeClr val="tx1"/>
                          </a:solidFill>
                          <a:effectLst/>
                          <a:latin typeface="+mn-lt"/>
                          <a:ea typeface="+mn-ea"/>
                          <a:cs typeface="+mn-cs"/>
                        </a:rPr>
                        <a:t>Comprimez</a:t>
                      </a:r>
                      <a:r>
                        <a:rPr lang="en-CA" sz="1600" b="1" kern="1200" dirty="0">
                          <a:solidFill>
                            <a:schemeClr val="tx1"/>
                          </a:solidFill>
                          <a:effectLst/>
                          <a:latin typeface="+mn-lt"/>
                          <a:ea typeface="+mn-ea"/>
                          <a:cs typeface="+mn-cs"/>
                        </a:rPr>
                        <a:t> les </a:t>
                      </a:r>
                      <a:r>
                        <a:rPr lang="en-CA" sz="1600" b="1" kern="1200" dirty="0" err="1">
                          <a:solidFill>
                            <a:schemeClr val="tx1"/>
                          </a:solidFill>
                          <a:effectLst/>
                          <a:latin typeface="+mn-lt"/>
                          <a:ea typeface="+mn-ea"/>
                          <a:cs typeface="+mn-cs"/>
                        </a:rPr>
                        <a:t>doigts</a:t>
                      </a:r>
                      <a:r>
                        <a:rPr lang="en-CA" sz="1600" b="1" kern="1200" dirty="0">
                          <a:solidFill>
                            <a:schemeClr val="tx1"/>
                          </a:solidFill>
                          <a:effectLst/>
                          <a:latin typeface="+mn-lt"/>
                          <a:ea typeface="+mn-ea"/>
                          <a:cs typeface="+mn-cs"/>
                        </a:rPr>
                        <a:t> ensemble </a:t>
                      </a:r>
                      <a:r>
                        <a:rPr lang="en-CA" sz="1600" b="1" kern="1200" dirty="0" err="1">
                          <a:solidFill>
                            <a:schemeClr val="tx1"/>
                          </a:solidFill>
                          <a:effectLst/>
                          <a:latin typeface="+mn-lt"/>
                          <a:ea typeface="+mn-ea"/>
                          <a:cs typeface="+mn-cs"/>
                        </a:rPr>
                        <a:t>autour</a:t>
                      </a:r>
                      <a:r>
                        <a:rPr lang="en-CA" sz="1600" b="1" kern="1200" dirty="0">
                          <a:solidFill>
                            <a:schemeClr val="tx1"/>
                          </a:solidFill>
                          <a:effectLst/>
                          <a:latin typeface="+mn-lt"/>
                          <a:ea typeface="+mn-ea"/>
                          <a:cs typeface="+mn-cs"/>
                        </a:rPr>
                        <a:t> de </a:t>
                      </a:r>
                      <a:r>
                        <a:rPr lang="en-CA" sz="1600" b="1" kern="1200" dirty="0" err="1">
                          <a:solidFill>
                            <a:schemeClr val="tx1"/>
                          </a:solidFill>
                          <a:effectLst/>
                          <a:latin typeface="+mn-lt"/>
                          <a:ea typeface="+mn-ea"/>
                          <a:cs typeface="+mn-cs"/>
                        </a:rPr>
                        <a:t>l’aréole</a:t>
                      </a:r>
                      <a:r>
                        <a:rPr lang="en-CA" sz="1600" b="1" kern="1200" dirty="0">
                          <a:solidFill>
                            <a:schemeClr val="tx1"/>
                          </a:solidFill>
                          <a:effectLst/>
                          <a:latin typeface="+mn-lt"/>
                          <a:ea typeface="+mn-ea"/>
                          <a:cs typeface="+mn-cs"/>
                        </a:rPr>
                        <a:t>.</a:t>
                      </a:r>
                      <a:endParaRPr lang="fr-CA" sz="1600" b="1" kern="1200" dirty="0">
                        <a:solidFill>
                          <a:schemeClr val="tx1"/>
                        </a:solidFill>
                        <a:effectLst/>
                        <a:latin typeface="+mn-lt"/>
                        <a:ea typeface="+mn-ea"/>
                        <a:cs typeface="+mn-cs"/>
                      </a:endParaRPr>
                    </a:p>
                  </a:txBody>
                  <a:tcPr marL="0" marR="0" marT="0" marB="0">
                    <a:solidFill>
                      <a:srgbClr val="F3C10B"/>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3"/>
                        <a:tabLst/>
                        <a:defRPr/>
                      </a:pPr>
                      <a:r>
                        <a:rPr lang="fr-CA" sz="1600" b="1" kern="1200" dirty="0">
                          <a:solidFill>
                            <a:schemeClr val="tx1"/>
                          </a:solidFill>
                          <a:effectLst/>
                          <a:latin typeface="+mn-lt"/>
                          <a:ea typeface="+mn-ea"/>
                          <a:cs typeface="+mn-cs"/>
                        </a:rPr>
                        <a:t>Relâchez la pression avec les doigts et répétez ce mouvement jusqu’à ce que le lait coule.  </a:t>
                      </a:r>
                      <a:endParaRPr lang="fr-CA" sz="2200" b="0" dirty="0">
                        <a:solidFill>
                          <a:schemeClr val="tx1"/>
                        </a:solidFill>
                      </a:endParaRPr>
                    </a:p>
                  </a:txBody>
                  <a:tcPr marL="0" marR="0" marT="0" marB="0">
                    <a:solidFill>
                      <a:srgbClr val="F3C10B"/>
                    </a:solidFill>
                  </a:tcPr>
                </a:tc>
                <a:extLst>
                  <a:ext uri="{0D108BD9-81ED-4DB2-BD59-A6C34878D82A}">
                    <a16:rowId xmlns:a16="http://schemas.microsoft.com/office/drawing/2014/main" val="10000"/>
                  </a:ext>
                </a:extLst>
              </a:tr>
              <a:tr h="2320150">
                <a:tc>
                  <a:txBody>
                    <a:bodyPr/>
                    <a:lstStyle/>
                    <a:p>
                      <a:pPr algn="l" fontAlgn="t"/>
                      <a:endParaRPr lang="en-US" sz="1800" dirty="0">
                        <a:solidFill>
                          <a:srgbClr val="00549F"/>
                        </a:solidFill>
                      </a:endParaRPr>
                    </a:p>
                  </a:txBody>
                  <a:tcPr marL="0" marR="0" marT="0" marB="0">
                    <a:solidFill>
                      <a:srgbClr val="8EC2F2"/>
                    </a:solidFill>
                  </a:tcPr>
                </a:tc>
                <a:tc>
                  <a:txBody>
                    <a:bodyPr/>
                    <a:lstStyle/>
                    <a:p>
                      <a:pPr algn="l" fontAlgn="t"/>
                      <a:endParaRPr lang="en-US" sz="1800" dirty="0">
                        <a:solidFill>
                          <a:srgbClr val="00549F"/>
                        </a:solidFill>
                      </a:endParaRPr>
                    </a:p>
                  </a:txBody>
                  <a:tcPr marL="0" marR="0" marT="0" marB="0">
                    <a:solidFill>
                      <a:srgbClr val="8EC2F2"/>
                    </a:solidFill>
                  </a:tcPr>
                </a:tc>
                <a:tc>
                  <a:txBody>
                    <a:bodyPr/>
                    <a:lstStyle/>
                    <a:p>
                      <a:pPr algn="l" fontAlgn="t"/>
                      <a:endParaRPr lang="en-US" sz="1800" dirty="0">
                        <a:solidFill>
                          <a:srgbClr val="00549F"/>
                        </a:solidFill>
                      </a:endParaRPr>
                    </a:p>
                  </a:txBody>
                  <a:tcPr marL="0" marR="0" marT="0" marB="0">
                    <a:solidFill>
                      <a:srgbClr val="8EC2F2"/>
                    </a:solidFill>
                  </a:tcPr>
                </a:tc>
                <a:extLst>
                  <a:ext uri="{0D108BD9-81ED-4DB2-BD59-A6C34878D82A}">
                    <a16:rowId xmlns:a16="http://schemas.microsoft.com/office/drawing/2014/main" val="10001"/>
                  </a:ext>
                </a:extLst>
              </a:tr>
              <a:tr h="737571">
                <a:tc>
                  <a:txBody>
                    <a:bodyPr/>
                    <a:lstStyle/>
                    <a:p>
                      <a:pPr algn="ctr" fontAlgn="t"/>
                      <a:r>
                        <a:rPr lang="en-US" sz="2400" b="1" dirty="0" err="1">
                          <a:solidFill>
                            <a:srgbClr val="002060"/>
                          </a:solidFill>
                        </a:rPr>
                        <a:t>Poussez</a:t>
                      </a:r>
                      <a:endParaRPr lang="en-US" sz="2400" b="1" dirty="0">
                        <a:solidFill>
                          <a:srgbClr val="002060"/>
                        </a:solidFill>
                      </a:endParaRPr>
                    </a:p>
                  </a:txBody>
                  <a:tcPr marL="0" marR="0" marT="0" marB="0" anchor="ctr">
                    <a:solidFill>
                      <a:srgbClr val="C4DFF8"/>
                    </a:solidFill>
                  </a:tcPr>
                </a:tc>
                <a:tc>
                  <a:txBody>
                    <a:bodyPr/>
                    <a:lstStyle/>
                    <a:p>
                      <a:pPr algn="ctr" fontAlgn="t"/>
                      <a:r>
                        <a:rPr lang="en-US" sz="2400" b="1" dirty="0" err="1">
                          <a:solidFill>
                            <a:srgbClr val="002060"/>
                          </a:solidFill>
                        </a:rPr>
                        <a:t>Comprimez</a:t>
                      </a:r>
                      <a:endParaRPr lang="en-US" sz="2400" b="1" dirty="0">
                        <a:solidFill>
                          <a:srgbClr val="002060"/>
                        </a:solidFill>
                      </a:endParaRPr>
                    </a:p>
                  </a:txBody>
                  <a:tcPr marL="0" marR="0" marT="0" marB="0" anchor="ctr">
                    <a:solidFill>
                      <a:srgbClr val="C4DFF8"/>
                    </a:solidFill>
                  </a:tcPr>
                </a:tc>
                <a:tc>
                  <a:txBody>
                    <a:bodyPr/>
                    <a:lstStyle/>
                    <a:p>
                      <a:pPr algn="ctr" fontAlgn="t"/>
                      <a:r>
                        <a:rPr lang="en-US" sz="2400" b="1" dirty="0" err="1">
                          <a:solidFill>
                            <a:srgbClr val="002060"/>
                          </a:solidFill>
                        </a:rPr>
                        <a:t>Relâchez</a:t>
                      </a:r>
                      <a:endParaRPr lang="en-US" sz="2400" b="1" dirty="0">
                        <a:solidFill>
                          <a:srgbClr val="002060"/>
                        </a:solidFill>
                      </a:endParaRPr>
                    </a:p>
                  </a:txBody>
                  <a:tcPr marL="0" marR="0" marT="0" marB="0" anchor="ctr">
                    <a:solidFill>
                      <a:srgbClr val="C4DFF8"/>
                    </a:solidFill>
                  </a:tcPr>
                </a:tc>
                <a:extLst>
                  <a:ext uri="{0D108BD9-81ED-4DB2-BD59-A6C34878D82A}">
                    <a16:rowId xmlns:a16="http://schemas.microsoft.com/office/drawing/2014/main" val="10002"/>
                  </a:ext>
                </a:extLst>
              </a:tr>
            </a:tbl>
          </a:graphicData>
        </a:graphic>
      </p:graphicFrame>
      <p:pic>
        <p:nvPicPr>
          <p:cNvPr id="5" name="Picture 4">
            <a:extLst>
              <a:ext uri="{FF2B5EF4-FFF2-40B4-BE49-F238E27FC236}">
                <a16:creationId xmlns:a16="http://schemas.microsoft.com/office/drawing/2014/main" id="{6A91508F-0FEF-4D41-BE23-B67C19FD42A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7891"/>
          <a:stretch/>
        </p:blipFill>
        <p:spPr>
          <a:xfrm>
            <a:off x="3659734" y="2591095"/>
            <a:ext cx="1824532" cy="2398988"/>
          </a:xfrm>
          <a:prstGeom prst="rect">
            <a:avLst/>
          </a:prstGeom>
        </p:spPr>
      </p:pic>
      <p:pic>
        <p:nvPicPr>
          <p:cNvPr id="9" name="Picture 8">
            <a:extLst>
              <a:ext uri="{FF2B5EF4-FFF2-40B4-BE49-F238E27FC236}">
                <a16:creationId xmlns:a16="http://schemas.microsoft.com/office/drawing/2014/main" id="{DDED678F-9B6E-4207-9550-4C91A916095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9933" t="15216" r="8120" b="2618"/>
          <a:stretch/>
        </p:blipFill>
        <p:spPr>
          <a:xfrm>
            <a:off x="473242" y="2761889"/>
            <a:ext cx="2514600" cy="2057400"/>
          </a:xfrm>
          <a:prstGeom prst="rect">
            <a:avLst/>
          </a:prstGeom>
        </p:spPr>
      </p:pic>
      <p:pic>
        <p:nvPicPr>
          <p:cNvPr id="11" name="Picture 10">
            <a:extLst>
              <a:ext uri="{FF2B5EF4-FFF2-40B4-BE49-F238E27FC236}">
                <a16:creationId xmlns:a16="http://schemas.microsoft.com/office/drawing/2014/main" id="{141829CC-9060-4F66-B0C7-39957B2975A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7553" b="5873"/>
          <a:stretch/>
        </p:blipFill>
        <p:spPr>
          <a:xfrm>
            <a:off x="6666512" y="2635211"/>
            <a:ext cx="2004246" cy="2246588"/>
          </a:xfrm>
          <a:prstGeom prst="rect">
            <a:avLst/>
          </a:prstGeom>
        </p:spPr>
      </p:pic>
      <p:sp>
        <p:nvSpPr>
          <p:cNvPr id="14" name="Rectangle 13">
            <a:extLst>
              <a:ext uri="{FF2B5EF4-FFF2-40B4-BE49-F238E27FC236}">
                <a16:creationId xmlns:a16="http://schemas.microsoft.com/office/drawing/2014/main" id="{77553653-ABE7-4056-9122-BDF7925D3108}"/>
              </a:ext>
            </a:extLst>
          </p:cNvPr>
          <p:cNvSpPr/>
          <p:nvPr/>
        </p:nvSpPr>
        <p:spPr>
          <a:xfrm>
            <a:off x="204537" y="6550223"/>
            <a:ext cx="5410199" cy="27699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ヒラギノ角ゴ Pro W3" pitchFamily="48" charset="-128"/>
                <a:cs typeface="+mn-cs"/>
              </a:rPr>
              <a:t>Photos </a:t>
            </a:r>
            <a:r>
              <a:rPr kumimoji="0" lang="en-US" sz="1200" b="0" i="0" u="none" strike="noStrike" kern="1200" cap="none" spc="0" normalizeH="0" baseline="0" noProof="0" dirty="0" err="1">
                <a:ln>
                  <a:noFill/>
                </a:ln>
                <a:solidFill>
                  <a:srgbClr val="000000"/>
                </a:solidFill>
                <a:effectLst/>
                <a:uLnTx/>
                <a:uFillTx/>
                <a:latin typeface="Arial"/>
                <a:ea typeface="ヒラギノ角ゴ Pro W3" pitchFamily="48" charset="-128"/>
                <a:cs typeface="+mn-cs"/>
              </a:rPr>
              <a:t>utilisées</a:t>
            </a:r>
            <a:r>
              <a:rPr kumimoji="0" lang="en-US" sz="1200" b="0" i="0" u="none" strike="noStrike" kern="1200" cap="none" spc="0" normalizeH="0" baseline="0" noProof="0" dirty="0">
                <a:ln>
                  <a:noFill/>
                </a:ln>
                <a:solidFill>
                  <a:srgbClr val="000000"/>
                </a:solidFill>
                <a:effectLst/>
                <a:uLnTx/>
                <a:uFillTx/>
                <a:latin typeface="Arial"/>
                <a:ea typeface="ヒラギノ角ゴ Pro W3" pitchFamily="48" charset="-128"/>
                <a:cs typeface="+mn-cs"/>
              </a:rPr>
              <a:t> avec la permission de Meilleur depart par Nexus santé</a:t>
            </a:r>
            <a:endParaRPr kumimoji="0" lang="en-US" sz="4400" b="0" i="0" u="none" strike="noStrike" kern="1200" cap="none" spc="0" normalizeH="0" baseline="0" noProof="0" dirty="0">
              <a:ln>
                <a:noFill/>
              </a:ln>
              <a:solidFill>
                <a:srgbClr val="000000"/>
              </a:solidFill>
              <a:effectLst/>
              <a:uLnTx/>
              <a:uFillTx/>
              <a:latin typeface="Arial"/>
              <a:ea typeface="ヒラギノ角ゴ Pro W3" pitchFamily="48" charset="-128"/>
              <a:cs typeface="+mn-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55880-DD4C-4015-84A4-936E944741B4}"/>
              </a:ext>
            </a:extLst>
          </p:cNvPr>
          <p:cNvSpPr>
            <a:spLocks noGrp="1"/>
          </p:cNvSpPr>
          <p:nvPr>
            <p:ph type="title"/>
          </p:nvPr>
        </p:nvSpPr>
        <p:spPr>
          <a:xfrm>
            <a:off x="569913" y="328613"/>
            <a:ext cx="8116887" cy="814387"/>
          </a:xfrm>
        </p:spPr>
        <p:txBody>
          <a:bodyPr anchor="ctr"/>
          <a:lstStyle/>
          <a:p>
            <a:pPr algn="ctr">
              <a:defRPr/>
            </a:pPr>
            <a:r>
              <a:rPr lang="en-US" sz="4000" dirty="0"/>
              <a:t>Les tire-laits</a:t>
            </a:r>
          </a:p>
        </p:txBody>
      </p:sp>
      <p:sp>
        <p:nvSpPr>
          <p:cNvPr id="94211" name="Rectangle 3">
            <a:extLst>
              <a:ext uri="{FF2B5EF4-FFF2-40B4-BE49-F238E27FC236}">
                <a16:creationId xmlns:a16="http://schemas.microsoft.com/office/drawing/2014/main" id="{FE8E53F1-4525-4956-A32D-F5477E9D9E3A}"/>
              </a:ext>
            </a:extLst>
          </p:cNvPr>
          <p:cNvSpPr>
            <a:spLocks noChangeArrowheads="1"/>
          </p:cNvSpPr>
          <p:nvPr/>
        </p:nvSpPr>
        <p:spPr bwMode="auto">
          <a:xfrm>
            <a:off x="34925" y="6553200"/>
            <a:ext cx="68230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a:ea typeface="ヒラギノ角ゴ Pro W3" pitchFamily="48" charset="-128"/>
                <a:cs typeface="+mn-cs"/>
              </a:rPr>
              <a:t>Images </a:t>
            </a:r>
            <a:r>
              <a:rPr kumimoji="0" lang="en-US" altLang="en-US" sz="1200" b="0" i="0" u="none" strike="noStrike" kern="1200" cap="none" spc="0" normalizeH="0" baseline="0" noProof="0" dirty="0" err="1">
                <a:ln>
                  <a:noFill/>
                </a:ln>
                <a:solidFill>
                  <a:srgbClr val="000000"/>
                </a:solidFill>
                <a:effectLst/>
                <a:uLnTx/>
                <a:uFillTx/>
                <a:latin typeface="Arial"/>
                <a:ea typeface="ヒラギノ角ゴ Pro W3" pitchFamily="48" charset="-128"/>
                <a:cs typeface="+mn-cs"/>
              </a:rPr>
              <a:t>tirées</a:t>
            </a:r>
            <a:r>
              <a:rPr kumimoji="0" lang="en-US" altLang="en-US" sz="1200" b="0" i="0" u="none" strike="noStrike" kern="1200" cap="none" spc="0" normalizeH="0" baseline="0" noProof="0" dirty="0">
                <a:ln>
                  <a:noFill/>
                </a:ln>
                <a:solidFill>
                  <a:srgbClr val="000000"/>
                </a:solidFill>
                <a:effectLst/>
                <a:uLnTx/>
                <a:uFillTx/>
                <a:latin typeface="Arial"/>
                <a:ea typeface="ヒラギノ角ゴ Pro W3" pitchFamily="48" charset="-128"/>
                <a:cs typeface="+mn-cs"/>
              </a:rPr>
              <a:t> du site: https://www.fda.gov/ForConsumers/ConsumerUpdates/ucm335261.htm</a:t>
            </a:r>
          </a:p>
        </p:txBody>
      </p:sp>
      <p:pic>
        <p:nvPicPr>
          <p:cNvPr id="94212" name="Picture 4">
            <a:extLst>
              <a:ext uri="{FF2B5EF4-FFF2-40B4-BE49-F238E27FC236}">
                <a16:creationId xmlns:a16="http://schemas.microsoft.com/office/drawing/2014/main" id="{A545F585-6BC7-4357-A62A-C35C34E1F18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4598" y="1752600"/>
            <a:ext cx="466725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7">
            <a:extLst>
              <a:ext uri="{FF2B5EF4-FFF2-40B4-BE49-F238E27FC236}">
                <a16:creationId xmlns:a16="http://schemas.microsoft.com/office/drawing/2014/main" id="{7ADC0791-867B-4AFD-AD15-BFDE1A6F2AA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053013" y="1752600"/>
            <a:ext cx="409098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FA0CC850-597C-4F3A-ABB6-3FE69F639DBC}"/>
              </a:ext>
            </a:extLst>
          </p:cNvPr>
          <p:cNvSpPr txBox="1"/>
          <p:nvPr/>
        </p:nvSpPr>
        <p:spPr>
          <a:xfrm>
            <a:off x="385763" y="1700015"/>
            <a:ext cx="1976437" cy="830997"/>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fr-CA" b="1" dirty="0">
                <a:solidFill>
                  <a:srgbClr val="000000"/>
                </a:solidFill>
              </a:rPr>
              <a:t>Tire-lait m</a:t>
            </a:r>
            <a:r>
              <a:rPr kumimoji="0" lang="fr-CA" sz="2400" b="1"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48" charset="-128"/>
                <a:cs typeface="+mn-cs"/>
              </a:rPr>
              <a:t>anuel</a:t>
            </a:r>
            <a:endParaRPr kumimoji="0" lang="en-CA"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endParaRPr>
          </a:p>
        </p:txBody>
      </p:sp>
      <p:sp>
        <p:nvSpPr>
          <p:cNvPr id="7" name="TextBox 6">
            <a:extLst>
              <a:ext uri="{FF2B5EF4-FFF2-40B4-BE49-F238E27FC236}">
                <a16:creationId xmlns:a16="http://schemas.microsoft.com/office/drawing/2014/main" id="{1DE3AA48-10EF-469A-B3AA-32B3E7C077F6}"/>
              </a:ext>
            </a:extLst>
          </p:cNvPr>
          <p:cNvSpPr txBox="1"/>
          <p:nvPr/>
        </p:nvSpPr>
        <p:spPr>
          <a:xfrm>
            <a:off x="2758223" y="1644133"/>
            <a:ext cx="2277205" cy="830997"/>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Tire-lait                       à piles</a:t>
            </a:r>
            <a:endParaRPr kumimoji="0" lang="en-CA"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endParaRPr>
          </a:p>
        </p:txBody>
      </p:sp>
      <p:sp>
        <p:nvSpPr>
          <p:cNvPr id="8" name="TextBox 7">
            <a:extLst>
              <a:ext uri="{FF2B5EF4-FFF2-40B4-BE49-F238E27FC236}">
                <a16:creationId xmlns:a16="http://schemas.microsoft.com/office/drawing/2014/main" id="{E5A92709-9E9B-4A34-8A1F-989F466C1D2E}"/>
              </a:ext>
            </a:extLst>
          </p:cNvPr>
          <p:cNvSpPr txBox="1"/>
          <p:nvPr/>
        </p:nvSpPr>
        <p:spPr>
          <a:xfrm>
            <a:off x="5819776" y="1597967"/>
            <a:ext cx="3029423" cy="461665"/>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rPr>
              <a:t>Tire-lait  électrique</a:t>
            </a:r>
            <a:endParaRPr kumimoji="0" lang="en-CA"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48" charset="-128"/>
              <a:cs typeface="+mn-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E7FC3433-9A13-48A4-B3B0-75389CA446AD}"/>
              </a:ext>
            </a:extLst>
          </p:cNvPr>
          <p:cNvSpPr>
            <a:spLocks noGrp="1"/>
          </p:cNvSpPr>
          <p:nvPr>
            <p:ph type="title"/>
            <p:custDataLst>
              <p:tags r:id="rId1"/>
            </p:custDataLst>
          </p:nvPr>
        </p:nvSpPr>
        <p:spPr/>
        <p:txBody>
          <a:bodyPr/>
          <a:lstStyle/>
          <a:p>
            <a:pPr algn="ctr">
              <a:defRPr/>
            </a:pPr>
            <a:r>
              <a:rPr lang="fr-CA" sz="4000" dirty="0"/>
              <a:t>Banques de lait et don de lait</a:t>
            </a:r>
          </a:p>
        </p:txBody>
      </p:sp>
      <p:sp>
        <p:nvSpPr>
          <p:cNvPr id="3" name="Text Placeholder 2">
            <a:extLst>
              <a:ext uri="{FF2B5EF4-FFF2-40B4-BE49-F238E27FC236}">
                <a16:creationId xmlns:a16="http://schemas.microsoft.com/office/drawing/2014/main" id="{ACD31612-8B87-4124-B81D-47A52EBAE4DB}"/>
              </a:ext>
            </a:extLst>
          </p:cNvPr>
          <p:cNvSpPr>
            <a:spLocks noGrp="1"/>
          </p:cNvSpPr>
          <p:nvPr>
            <p:ph type="body" sz="half" idx="2"/>
            <p:custDataLst>
              <p:tags r:id="rId2"/>
            </p:custDataLst>
          </p:nvPr>
        </p:nvSpPr>
        <p:spPr>
          <a:xfrm>
            <a:off x="4789488" y="1150938"/>
            <a:ext cx="3962400" cy="2125662"/>
          </a:xfrm>
        </p:spPr>
        <p:txBody>
          <a:bodyPr/>
          <a:lstStyle/>
          <a:p>
            <a:pPr marL="0" indent="0">
              <a:buFontTx/>
              <a:buNone/>
              <a:defRPr/>
            </a:pPr>
            <a:endParaRPr lang="en-US" dirty="0"/>
          </a:p>
          <a:p>
            <a:pPr marL="0" indent="0">
              <a:buFontTx/>
              <a:buNone/>
              <a:defRPr/>
            </a:pPr>
            <a:endParaRPr lang="en-US" dirty="0"/>
          </a:p>
          <a:p>
            <a:pPr>
              <a:defRPr/>
            </a:pPr>
            <a:endParaRPr lang="en-US" dirty="0"/>
          </a:p>
        </p:txBody>
      </p:sp>
      <p:pic>
        <p:nvPicPr>
          <p:cNvPr id="14340" name="Picture 7">
            <a:extLst>
              <a:ext uri="{FF2B5EF4-FFF2-40B4-BE49-F238E27FC236}">
                <a16:creationId xmlns:a16="http://schemas.microsoft.com/office/drawing/2014/main" id="{60FE34CE-CEBC-43DB-9463-D189DBC751B4}"/>
              </a:ext>
            </a:extLst>
          </p:cNvPr>
          <p:cNvPicPr>
            <a:picLocks noGrp="1" noChangeAspect="1" noChangeArrowheads="1"/>
          </p:cNvPicPr>
          <p:nvPr>
            <p:ph sz="half" idx="1"/>
            <p:custDataLst>
              <p:tags r:id="rId3"/>
            </p:custDataLst>
          </p:nvPr>
        </p:nvPicPr>
        <p:blipFill>
          <a:blip r:embed="rId7" cstate="screen">
            <a:extLst>
              <a:ext uri="{28A0092B-C50C-407E-A947-70E740481C1C}">
                <a14:useLocalDpi xmlns:a14="http://schemas.microsoft.com/office/drawing/2010/main"/>
              </a:ext>
            </a:extLst>
          </a:blip>
          <a:srcRect/>
          <a:stretch>
            <a:fillRect/>
          </a:stretch>
        </p:blipFill>
        <p:spPr>
          <a:xfrm>
            <a:off x="223872" y="1401825"/>
            <a:ext cx="3146115" cy="3146115"/>
          </a:xfrm>
          <a:noFill/>
        </p:spPr>
      </p:pic>
      <p:sp>
        <p:nvSpPr>
          <p:cNvPr id="4" name="Rectangle 3">
            <a:extLst>
              <a:ext uri="{FF2B5EF4-FFF2-40B4-BE49-F238E27FC236}">
                <a16:creationId xmlns:a16="http://schemas.microsoft.com/office/drawing/2014/main" id="{FB7F6024-E03B-4A64-A048-8B464526278D}"/>
              </a:ext>
            </a:extLst>
          </p:cNvPr>
          <p:cNvSpPr/>
          <p:nvPr>
            <p:custDataLst>
              <p:tags r:id="rId4"/>
            </p:custDataLst>
          </p:nvPr>
        </p:nvSpPr>
        <p:spPr>
          <a:xfrm>
            <a:off x="3538227" y="1736411"/>
            <a:ext cx="5381901" cy="2400657"/>
          </a:xfrm>
          <a:prstGeom prst="rect">
            <a:avLst/>
          </a:prstGeom>
        </p:spPr>
        <p:txBody>
          <a:bodyPr wrap="square">
            <a:spAutoFit/>
          </a:bodyPr>
          <a:lstStyle/>
          <a:p>
            <a:pPr algn="ctr">
              <a:defRPr/>
            </a:pPr>
            <a:endParaRPr lang="en-CA" sz="600" dirty="0">
              <a:solidFill>
                <a:srgbClr val="002060"/>
              </a:solidFill>
            </a:endParaRPr>
          </a:p>
          <a:p>
            <a:pPr>
              <a:defRPr/>
            </a:pPr>
            <a:r>
              <a:rPr lang="fr-CA" i="1" dirty="0"/>
              <a:t>« La meilleure solution de remplacement pour un bébé qui ne peut pas être allaité au sein est le lait exprimé de la mère, ou du lait provenant d’une nourrice en bonne santé » </a:t>
            </a:r>
            <a:r>
              <a:rPr lang="fr-CA" dirty="0"/>
              <a:t>– </a:t>
            </a:r>
            <a:r>
              <a:rPr lang="fr-CA" sz="1600" dirty="0"/>
              <a:t>Organisation mondiale de la santé (OMS)</a:t>
            </a:r>
            <a:r>
              <a:rPr lang="fr-CA" sz="1200" dirty="0">
                <a:solidFill>
                  <a:srgbClr val="002060"/>
                </a:solidFill>
              </a:rPr>
              <a:t> </a:t>
            </a:r>
            <a:endParaRPr lang="fr-CA" sz="1800" dirty="0">
              <a:solidFill>
                <a:srgbClr val="002060"/>
              </a:solidFill>
            </a:endParaRPr>
          </a:p>
        </p:txBody>
      </p:sp>
      <p:sp>
        <p:nvSpPr>
          <p:cNvPr id="6" name="Rectangle 5">
            <a:extLst>
              <a:ext uri="{FF2B5EF4-FFF2-40B4-BE49-F238E27FC236}">
                <a16:creationId xmlns:a16="http://schemas.microsoft.com/office/drawing/2014/main" id="{DC13F40E-261C-4DB7-AFB0-C38D3DC65524}"/>
              </a:ext>
            </a:extLst>
          </p:cNvPr>
          <p:cNvSpPr/>
          <p:nvPr/>
        </p:nvSpPr>
        <p:spPr>
          <a:xfrm>
            <a:off x="1523999" y="4890823"/>
            <a:ext cx="6629399" cy="830997"/>
          </a:xfrm>
          <a:prstGeom prst="rect">
            <a:avLst/>
          </a:prstGeom>
        </p:spPr>
        <p:txBody>
          <a:bodyPr wrap="square">
            <a:spAutoFit/>
          </a:bodyPr>
          <a:lstStyle/>
          <a:p>
            <a:pPr algn="ctr"/>
            <a:r>
              <a:rPr lang="fr-CA" dirty="0"/>
              <a:t>Le partage de lait non réglementé n’est pas recommandé et peut être dangereux.</a:t>
            </a:r>
          </a:p>
        </p:txBody>
      </p:sp>
      <p:pic>
        <p:nvPicPr>
          <p:cNvPr id="75780" name="Picture 4" descr="200+ Free Alert &amp; Warning Illustrations - Pixabay">
            <a:extLst>
              <a:ext uri="{FF2B5EF4-FFF2-40B4-BE49-F238E27FC236}">
                <a16:creationId xmlns:a16="http://schemas.microsoft.com/office/drawing/2014/main" id="{69CF7545-360C-4D51-B822-F7777E53E4AC}"/>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153456" y="4997537"/>
            <a:ext cx="741085" cy="6175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791CE-F90A-4F21-B1B7-26D726DFBDFA}"/>
              </a:ext>
            </a:extLst>
          </p:cNvPr>
          <p:cNvSpPr>
            <a:spLocks noGrp="1"/>
          </p:cNvSpPr>
          <p:nvPr>
            <p:ph type="title"/>
            <p:custDataLst>
              <p:tags r:id="rId1"/>
            </p:custDataLst>
          </p:nvPr>
        </p:nvSpPr>
        <p:spPr>
          <a:xfrm>
            <a:off x="417513" y="176213"/>
            <a:ext cx="8116887" cy="814387"/>
          </a:xfrm>
        </p:spPr>
        <p:txBody>
          <a:bodyPr anchor="ctr"/>
          <a:lstStyle/>
          <a:p>
            <a:pPr algn="ctr">
              <a:defRPr/>
            </a:pPr>
            <a:r>
              <a:rPr lang="fr-CA" dirty="0"/>
              <a:t>Comment conserver le lait maternel </a:t>
            </a:r>
          </a:p>
        </p:txBody>
      </p:sp>
      <p:graphicFrame>
        <p:nvGraphicFramePr>
          <p:cNvPr id="4" name="Table 3">
            <a:extLst>
              <a:ext uri="{FF2B5EF4-FFF2-40B4-BE49-F238E27FC236}">
                <a16:creationId xmlns:a16="http://schemas.microsoft.com/office/drawing/2014/main" id="{FDCE48D2-8B01-4FC8-917A-86D9B4A00A0C}"/>
              </a:ext>
            </a:extLst>
          </p:cNvPr>
          <p:cNvGraphicFramePr>
            <a:graphicFrameLocks noGrp="1"/>
          </p:cNvGraphicFramePr>
          <p:nvPr>
            <p:custDataLst>
              <p:tags r:id="rId2"/>
            </p:custDataLst>
            <p:extLst>
              <p:ext uri="{D42A27DB-BD31-4B8C-83A1-F6EECF244321}">
                <p14:modId xmlns:p14="http://schemas.microsoft.com/office/powerpoint/2010/main" val="1191482591"/>
              </p:ext>
            </p:extLst>
          </p:nvPr>
        </p:nvGraphicFramePr>
        <p:xfrm>
          <a:off x="37807" y="1067636"/>
          <a:ext cx="9029993" cy="4420357"/>
        </p:xfrm>
        <a:graphic>
          <a:graphicData uri="http://schemas.openxmlformats.org/drawingml/2006/table">
            <a:tbl>
              <a:tblPr firstRow="1" bandRow="1">
                <a:effectLst>
                  <a:outerShdw blurRad="38100" dist="50800" dir="5400000" algn="ctr" rotWithShape="0">
                    <a:srgbClr val="000000">
                      <a:alpha val="43137"/>
                    </a:srgbClr>
                  </a:outerShdw>
                </a:effectLst>
                <a:tableStyleId>{5C22544A-7EE6-4342-B048-85BDC9FD1C3A}</a:tableStyleId>
              </a:tblPr>
              <a:tblGrid>
                <a:gridCol w="3235747">
                  <a:extLst>
                    <a:ext uri="{9D8B030D-6E8A-4147-A177-3AD203B41FA5}">
                      <a16:colId xmlns:a16="http://schemas.microsoft.com/office/drawing/2014/main" val="20000"/>
                    </a:ext>
                  </a:extLst>
                </a:gridCol>
                <a:gridCol w="3235747">
                  <a:extLst>
                    <a:ext uri="{9D8B030D-6E8A-4147-A177-3AD203B41FA5}">
                      <a16:colId xmlns:a16="http://schemas.microsoft.com/office/drawing/2014/main" val="20001"/>
                    </a:ext>
                  </a:extLst>
                </a:gridCol>
                <a:gridCol w="2558499">
                  <a:extLst>
                    <a:ext uri="{9D8B030D-6E8A-4147-A177-3AD203B41FA5}">
                      <a16:colId xmlns:a16="http://schemas.microsoft.com/office/drawing/2014/main" val="20002"/>
                    </a:ext>
                  </a:extLst>
                </a:gridCol>
              </a:tblGrid>
              <a:tr h="2831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2200" b="1" dirty="0">
                          <a:solidFill>
                            <a:schemeClr val="tx1"/>
                          </a:solidFill>
                          <a:latin typeface="+mn-lt"/>
                          <a:ea typeface="+mn-ea"/>
                          <a:cs typeface="+mn-cs"/>
                        </a:rPr>
                        <a:t>Réfrigérateur à une porte: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dirty="0">
                          <a:solidFill>
                            <a:schemeClr val="tx1"/>
                          </a:solidFill>
                          <a:latin typeface="+mn-lt"/>
                          <a:ea typeface="+mn-ea"/>
                          <a:cs typeface="+mn-cs"/>
                        </a:rPr>
                        <a:t>Congélateur</a:t>
                      </a:r>
                      <a:r>
                        <a:rPr lang="fr-CA" sz="2000" b="0" dirty="0">
                          <a:solidFill>
                            <a:schemeClr val="tx1"/>
                          </a:solidFill>
                          <a:latin typeface="+mn-lt"/>
                          <a:ea typeface="+mn-ea"/>
                          <a:cs typeface="+mn-cs"/>
                        </a:rPr>
                        <a:t> : </a:t>
                      </a:r>
                      <a:r>
                        <a:rPr lang="fr-CA" sz="2000" b="0" i="0" dirty="0">
                          <a:solidFill>
                            <a:schemeClr val="tx1"/>
                          </a:solidFill>
                          <a:latin typeface="+mn-lt"/>
                          <a:ea typeface="+mn-ea"/>
                          <a:cs typeface="+mn-cs"/>
                        </a:rPr>
                        <a:t>2 semaines</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dirty="0">
                          <a:solidFill>
                            <a:schemeClr val="tx1"/>
                          </a:solidFill>
                          <a:latin typeface="+mn-lt"/>
                          <a:ea typeface="+mn-ea"/>
                          <a:cs typeface="+mn-cs"/>
                        </a:rPr>
                        <a:t>Réfrigérateur</a:t>
                      </a:r>
                      <a:r>
                        <a:rPr lang="fr-CA" sz="2000" b="0" dirty="0">
                          <a:solidFill>
                            <a:schemeClr val="tx1"/>
                          </a:solidFill>
                          <a:latin typeface="+mn-lt"/>
                          <a:ea typeface="+mn-ea"/>
                          <a:cs typeface="+mn-cs"/>
                        </a:rPr>
                        <a:t> : 5 jours</a:t>
                      </a:r>
                      <a:endParaRPr lang="fr-CA" sz="2200" b="0" dirty="0">
                        <a:solidFill>
                          <a:schemeClr val="tx1"/>
                        </a:solidFill>
                        <a:latin typeface="+mn-lt"/>
                        <a:ea typeface="+mn-ea"/>
                        <a:cs typeface="+mn-cs"/>
                      </a:endParaRPr>
                    </a:p>
                  </a:txBody>
                  <a:tcPr marT="45719" marB="45719" anchor="ctr">
                    <a:solidFill>
                      <a:srgbClr val="F3C10B"/>
                    </a:solidFill>
                  </a:tcPr>
                </a:tc>
                <a:tc>
                  <a:txBody>
                    <a:bodyPr/>
                    <a:lstStyle/>
                    <a:p>
                      <a:pPr algn="ctr"/>
                      <a:r>
                        <a:rPr lang="fr-CA" sz="2200" b="1" dirty="0">
                          <a:solidFill>
                            <a:schemeClr val="tx1"/>
                          </a:solidFill>
                          <a:latin typeface="+mn-lt"/>
                          <a:ea typeface="+mn-ea"/>
                          <a:cs typeface="+mn-cs"/>
                        </a:rPr>
                        <a:t>Réfrigérateur à deux portes :</a:t>
                      </a:r>
                    </a:p>
                    <a:p>
                      <a:pPr algn="l"/>
                      <a:r>
                        <a:rPr lang="fr-CA" sz="2000" b="1" dirty="0">
                          <a:solidFill>
                            <a:schemeClr val="tx1"/>
                          </a:solidFill>
                          <a:latin typeface="+mn-lt"/>
                          <a:ea typeface="+mn-ea"/>
                          <a:cs typeface="+mn-cs"/>
                        </a:rPr>
                        <a:t>Congélateu</a:t>
                      </a:r>
                      <a:r>
                        <a:rPr lang="fr-CA" sz="2000" b="0" dirty="0">
                          <a:solidFill>
                            <a:schemeClr val="tx1"/>
                          </a:solidFill>
                          <a:latin typeface="+mn-lt"/>
                          <a:ea typeface="+mn-ea"/>
                          <a:cs typeface="+mn-cs"/>
                        </a:rPr>
                        <a:t>r: 3 à 6 mois</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dirty="0">
                          <a:solidFill>
                            <a:schemeClr val="tx1"/>
                          </a:solidFill>
                          <a:latin typeface="+mn-lt"/>
                          <a:ea typeface="+mn-ea"/>
                          <a:cs typeface="+mn-cs"/>
                        </a:rPr>
                        <a:t>Réfrigérateur</a:t>
                      </a:r>
                      <a:r>
                        <a:rPr lang="fr-CA" sz="2000" b="0" dirty="0">
                          <a:solidFill>
                            <a:schemeClr val="tx1"/>
                          </a:solidFill>
                          <a:latin typeface="+mn-lt"/>
                          <a:ea typeface="+mn-ea"/>
                          <a:cs typeface="+mn-cs"/>
                        </a:rPr>
                        <a:t> : 5 jours</a:t>
                      </a:r>
                      <a:endParaRPr lang="fr-CA" sz="2200" b="0" dirty="0">
                        <a:solidFill>
                          <a:schemeClr val="tx1"/>
                        </a:solidFill>
                        <a:latin typeface="+mn-lt"/>
                        <a:ea typeface="+mn-ea"/>
                        <a:cs typeface="+mn-cs"/>
                      </a:endParaRPr>
                    </a:p>
                  </a:txBody>
                  <a:tcPr marT="45719" marB="45719">
                    <a:solidFill>
                      <a:srgbClr val="F3C10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2200" b="1" dirty="0">
                          <a:solidFill>
                            <a:schemeClr val="tx1"/>
                          </a:solidFill>
                          <a:latin typeface="+mn-lt"/>
                          <a:ea typeface="+mn-ea"/>
                          <a:cs typeface="+mn-cs"/>
                        </a:rPr>
                        <a:t>Congélateur autoportant:          </a:t>
                      </a:r>
                      <a:r>
                        <a:rPr lang="fr-CA" sz="1600" b="0" dirty="0">
                          <a:solidFill>
                            <a:schemeClr val="tx1"/>
                          </a:solidFill>
                          <a:latin typeface="+mn-lt"/>
                          <a:ea typeface="+mn-ea"/>
                          <a:cs typeface="+mn-cs"/>
                        </a:rPr>
                        <a:t>(-20 </a:t>
                      </a:r>
                      <a:r>
                        <a:rPr lang="fr-CA" sz="1600" b="0" baseline="30000" dirty="0" err="1">
                          <a:solidFill>
                            <a:schemeClr val="tx1"/>
                          </a:solidFill>
                          <a:latin typeface="+mn-lt"/>
                          <a:ea typeface="+mn-ea"/>
                          <a:cs typeface="+mn-cs"/>
                        </a:rPr>
                        <a:t>o</a:t>
                      </a:r>
                      <a:r>
                        <a:rPr lang="fr-CA" sz="1600" b="0" dirty="0" err="1">
                          <a:solidFill>
                            <a:schemeClr val="tx1"/>
                          </a:solidFill>
                          <a:latin typeface="+mn-lt"/>
                          <a:ea typeface="+mn-ea"/>
                          <a:cs typeface="+mn-cs"/>
                        </a:rPr>
                        <a:t>C</a:t>
                      </a:r>
                      <a:r>
                        <a:rPr lang="fr-CA" sz="1600" b="0" dirty="0">
                          <a:solidFill>
                            <a:schemeClr val="tx1"/>
                          </a:solidFill>
                          <a:latin typeface="+mn-lt"/>
                          <a:ea typeface="+mn-ea"/>
                          <a:cs typeface="+mn-cs"/>
                        </a:rPr>
                        <a:t>)</a:t>
                      </a:r>
                      <a:endParaRPr lang="fr-CA" sz="2200" b="0" dirty="0">
                        <a:solidFill>
                          <a:schemeClr val="tx1"/>
                        </a:solidFill>
                        <a:latin typeface="+mn-lt"/>
                        <a:ea typeface="+mn-ea"/>
                        <a:cs typeface="+mn-cs"/>
                      </a:endParaRPr>
                    </a:p>
                    <a:p>
                      <a:pPr algn="ctr"/>
                      <a:r>
                        <a:rPr lang="fr-CA" sz="2200" b="1" dirty="0">
                          <a:solidFill>
                            <a:schemeClr val="tx1"/>
                          </a:solidFill>
                          <a:latin typeface="+mn-lt"/>
                          <a:ea typeface="+mn-ea"/>
                          <a:cs typeface="+mn-cs"/>
                        </a:rPr>
                        <a:t> </a:t>
                      </a:r>
                      <a:r>
                        <a:rPr lang="fr-CA" sz="2000" b="0" dirty="0">
                          <a:solidFill>
                            <a:schemeClr val="tx1"/>
                          </a:solidFill>
                          <a:latin typeface="+mn-lt"/>
                          <a:ea typeface="+mn-ea"/>
                          <a:cs typeface="+mn-cs"/>
                        </a:rPr>
                        <a:t>6 à 12 mois </a:t>
                      </a:r>
                      <a:endParaRPr lang="fr-CA" sz="2200" b="0" dirty="0">
                        <a:solidFill>
                          <a:schemeClr val="tx1"/>
                        </a:solidFill>
                        <a:latin typeface="+mn-lt"/>
                        <a:ea typeface="+mn-ea"/>
                        <a:cs typeface="+mn-cs"/>
                      </a:endParaRPr>
                    </a:p>
                  </a:txBody>
                  <a:tcPr marT="45719" marB="45719">
                    <a:solidFill>
                      <a:srgbClr val="F3C10B"/>
                    </a:solidFill>
                  </a:tcPr>
                </a:tc>
                <a:extLst>
                  <a:ext uri="{0D108BD9-81ED-4DB2-BD59-A6C34878D82A}">
                    <a16:rowId xmlns:a16="http://schemas.microsoft.com/office/drawing/2014/main" val="10000"/>
                  </a:ext>
                </a:extLst>
              </a:tr>
              <a:tr h="2056566">
                <a:tc>
                  <a:txBody>
                    <a:bodyPr/>
                    <a:lstStyle/>
                    <a:p>
                      <a:endParaRPr lang="en-US" sz="1800" dirty="0"/>
                    </a:p>
                  </a:txBody>
                  <a:tcPr marT="45719" marB="45719">
                    <a:solidFill>
                      <a:srgbClr val="8EC2F2"/>
                    </a:solidFill>
                  </a:tcPr>
                </a:tc>
                <a:tc>
                  <a:txBody>
                    <a:bodyPr/>
                    <a:lstStyle/>
                    <a:p>
                      <a:endParaRPr lang="en-US" sz="1800" dirty="0"/>
                    </a:p>
                  </a:txBody>
                  <a:tcPr marT="45719" marB="45719">
                    <a:solidFill>
                      <a:srgbClr val="8EC2F2"/>
                    </a:solidFill>
                  </a:tcPr>
                </a:tc>
                <a:tc>
                  <a:txBody>
                    <a:bodyPr/>
                    <a:lstStyle/>
                    <a:p>
                      <a:endParaRPr lang="en-US" sz="1800" dirty="0"/>
                    </a:p>
                  </a:txBody>
                  <a:tcPr marT="45719" marB="45719">
                    <a:solidFill>
                      <a:srgbClr val="8EC2F2"/>
                    </a:solidFill>
                  </a:tcPr>
                </a:tc>
                <a:extLst>
                  <a:ext uri="{0D108BD9-81ED-4DB2-BD59-A6C34878D82A}">
                    <a16:rowId xmlns:a16="http://schemas.microsoft.com/office/drawing/2014/main" val="10001"/>
                  </a:ext>
                </a:extLst>
              </a:tr>
              <a:tr h="992193">
                <a:tc gridSpan="3">
                  <a:txBody>
                    <a:bodyPr/>
                    <a:lstStyle/>
                    <a:p>
                      <a:pPr algn="ctr"/>
                      <a:r>
                        <a:rPr lang="fr-CA" sz="1900" b="1" dirty="0">
                          <a:solidFill>
                            <a:schemeClr val="tx1">
                              <a:lumMod val="85000"/>
                              <a:lumOff val="15000"/>
                            </a:schemeClr>
                          </a:solidFill>
                          <a:latin typeface="+mn-lt"/>
                          <a:ea typeface="+mn-ea"/>
                          <a:cs typeface="+mn-cs"/>
                        </a:rPr>
                        <a:t>Conservez le lait maternel au fond du réfrigérateur ou du congélateur, là où la température est la plus basse. </a:t>
                      </a:r>
                    </a:p>
                    <a:p>
                      <a:pPr algn="ctr"/>
                      <a:r>
                        <a:rPr lang="fr-CA" sz="1900" b="1" dirty="0">
                          <a:solidFill>
                            <a:schemeClr val="tx1">
                              <a:lumMod val="85000"/>
                              <a:lumOff val="15000"/>
                            </a:schemeClr>
                          </a:solidFill>
                          <a:latin typeface="+mn-lt"/>
                          <a:ea typeface="+mn-ea"/>
                          <a:cs typeface="+mn-cs"/>
                        </a:rPr>
                        <a:t>Jetez le lait dont la durée de conservation recommandée est dépassée!</a:t>
                      </a:r>
                    </a:p>
                  </a:txBody>
                  <a:tcPr marT="45719" marB="45719" anchor="ctr">
                    <a:solidFill>
                      <a:srgbClr val="C4DFF8"/>
                    </a:solidFill>
                  </a:tcPr>
                </a:tc>
                <a:tc hMerge="1">
                  <a:txBody>
                    <a:bodyPr/>
                    <a:lstStyle/>
                    <a:p>
                      <a:endParaRPr lang="en-US" dirty="0"/>
                    </a:p>
                  </a:txBody>
                  <a:tcPr>
                    <a:solidFill>
                      <a:srgbClr val="C4DFF8"/>
                    </a:solidFill>
                  </a:tcPr>
                </a:tc>
                <a:tc hMerge="1">
                  <a:txBody>
                    <a:bodyPr/>
                    <a:lstStyle/>
                    <a:p>
                      <a:endParaRPr lang="en-US" dirty="0"/>
                    </a:p>
                  </a:txBody>
                  <a:tcPr>
                    <a:solidFill>
                      <a:srgbClr val="C4DFF8"/>
                    </a:solidFill>
                  </a:tcPr>
                </a:tc>
                <a:extLst>
                  <a:ext uri="{0D108BD9-81ED-4DB2-BD59-A6C34878D82A}">
                    <a16:rowId xmlns:a16="http://schemas.microsoft.com/office/drawing/2014/main" val="10002"/>
                  </a:ext>
                </a:extLst>
              </a:tr>
            </a:tbl>
          </a:graphicData>
        </a:graphic>
      </p:graphicFrame>
      <p:pic>
        <p:nvPicPr>
          <p:cNvPr id="96278" name="Picture 2">
            <a:extLst>
              <a:ext uri="{FF2B5EF4-FFF2-40B4-BE49-F238E27FC236}">
                <a16:creationId xmlns:a16="http://schemas.microsoft.com/office/drawing/2014/main" id="{DD1427EE-87DD-401E-B01C-8C37FAD01F6B}"/>
              </a:ext>
            </a:extLst>
          </p:cNvPr>
          <p:cNvPicPr>
            <a:picLocks noChangeAspect="1"/>
          </p:cNvPicPr>
          <p:nvPr>
            <p:custDataLst>
              <p:tags r:id="rId3"/>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760795" y="24003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79" name="Picture 27" descr="C:\Users\MariChF2\AppData\Local\Microsoft\Windows\INetCache\IE\A1M2SZKC\refrigerator-1129919_960_720[1].png">
            <a:extLst>
              <a:ext uri="{FF2B5EF4-FFF2-40B4-BE49-F238E27FC236}">
                <a16:creationId xmlns:a16="http://schemas.microsoft.com/office/drawing/2014/main" id="{A7118301-3D14-4367-B73D-03F5602743C7}"/>
              </a:ext>
            </a:extLst>
          </p:cNvPr>
          <p:cNvPicPr>
            <a:picLocks noChangeAspect="1" noChangeArrowheads="1"/>
          </p:cNvPicPr>
          <p:nvPr>
            <p:custDataLst>
              <p:tags r:id="rId4"/>
            </p:custDataLst>
          </p:nvPr>
        </p:nvPicPr>
        <p:blipFill>
          <a:blip r:embed="rId9" cstate="screen">
            <a:extLst>
              <a:ext uri="{28A0092B-C50C-407E-A947-70E740481C1C}">
                <a14:useLocalDpi xmlns:a14="http://schemas.microsoft.com/office/drawing/2010/main"/>
              </a:ext>
            </a:extLst>
          </a:blip>
          <a:srcRect/>
          <a:stretch>
            <a:fillRect/>
          </a:stretch>
        </p:blipFill>
        <p:spPr bwMode="auto">
          <a:xfrm>
            <a:off x="4475956" y="2563176"/>
            <a:ext cx="915987"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80" name="Picture 9">
            <a:extLst>
              <a:ext uri="{FF2B5EF4-FFF2-40B4-BE49-F238E27FC236}">
                <a16:creationId xmlns:a16="http://schemas.microsoft.com/office/drawing/2014/main" id="{8F70EE78-F1E9-434D-89AF-16B28B0B5D5F}"/>
              </a:ext>
            </a:extLst>
          </p:cNvPr>
          <p:cNvPicPr>
            <a:picLocks noChangeAspect="1"/>
          </p:cNvPicPr>
          <p:nvPr>
            <p:custDataLst>
              <p:tags r:id="rId5"/>
            </p:custDataLst>
          </p:nvPr>
        </p:nvPicPr>
        <p:blipFill>
          <a:blip r:embed="rId10" cstate="screen">
            <a:extLst>
              <a:ext uri="{28A0092B-C50C-407E-A947-70E740481C1C}">
                <a14:useLocalDpi xmlns:a14="http://schemas.microsoft.com/office/drawing/2010/main"/>
              </a:ext>
            </a:extLst>
          </a:blip>
          <a:srcRect/>
          <a:stretch>
            <a:fillRect/>
          </a:stretch>
        </p:blipFill>
        <p:spPr bwMode="auto">
          <a:xfrm>
            <a:off x="7145337" y="2658426"/>
            <a:ext cx="1389063"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hlinkClick r:id="rId11"/>
            <a:extLst>
              <a:ext uri="{FF2B5EF4-FFF2-40B4-BE49-F238E27FC236}">
                <a16:creationId xmlns:a16="http://schemas.microsoft.com/office/drawing/2014/main" id="{1328563A-67DF-43B1-81EE-B5973B920D22}"/>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rot="20329065">
            <a:off x="515521" y="5599798"/>
            <a:ext cx="1524287" cy="953677"/>
          </a:xfrm>
          <a:prstGeom prst="rect">
            <a:avLst/>
          </a:prstGeom>
          <a:effectLst>
            <a:outerShdw blurRad="38100" dist="50800" dir="5400000" algn="ctr" rotWithShape="0">
              <a:srgbClr val="000000">
                <a:alpha val="43137"/>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EAC07-05CC-411D-927A-1AF073CC036A}"/>
              </a:ext>
            </a:extLst>
          </p:cNvPr>
          <p:cNvSpPr>
            <a:spLocks noGrp="1"/>
          </p:cNvSpPr>
          <p:nvPr>
            <p:ph type="title"/>
            <p:custDataLst>
              <p:tags r:id="rId1"/>
            </p:custDataLst>
          </p:nvPr>
        </p:nvSpPr>
        <p:spPr>
          <a:xfrm>
            <a:off x="397586" y="324131"/>
            <a:ext cx="4860213" cy="1143000"/>
          </a:xfrm>
        </p:spPr>
        <p:txBody>
          <a:bodyPr/>
          <a:lstStyle/>
          <a:p>
            <a:pPr algn="ctr">
              <a:defRPr/>
            </a:pPr>
            <a:r>
              <a:rPr lang="fr-CA" sz="4000"/>
              <a:t>La vie au quotidien</a:t>
            </a:r>
            <a:endParaRPr lang="fr-CA" sz="4000" dirty="0"/>
          </a:p>
        </p:txBody>
      </p:sp>
      <p:pic>
        <p:nvPicPr>
          <p:cNvPr id="98308" name="Picture 2">
            <a:extLst>
              <a:ext uri="{FF2B5EF4-FFF2-40B4-BE49-F238E27FC236}">
                <a16:creationId xmlns:a16="http://schemas.microsoft.com/office/drawing/2014/main" id="{DE8A04B9-FEBC-4A5B-9B73-5300C48DFD9C}"/>
              </a:ext>
            </a:extLst>
          </p:cNvPr>
          <p:cNvPicPr>
            <a:picLocks noChangeAspect="1"/>
          </p:cNvPicPr>
          <p:nvPr>
            <p:custDataLst>
              <p:tags r:id="rId2"/>
            </p:custDataLst>
          </p:nvPr>
        </p:nvPicPr>
        <p:blipFill>
          <a:blip r:embed="rId10" cstate="screen">
            <a:extLst>
              <a:ext uri="{28A0092B-C50C-407E-A947-70E740481C1C}">
                <a14:useLocalDpi xmlns:a14="http://schemas.microsoft.com/office/drawing/2010/main"/>
              </a:ext>
            </a:extLst>
          </a:blip>
          <a:srcRect/>
          <a:stretch>
            <a:fillRect/>
          </a:stretch>
        </p:blipFill>
        <p:spPr bwMode="auto">
          <a:xfrm>
            <a:off x="5867400" y="4027296"/>
            <a:ext cx="2913063" cy="1852613"/>
          </a:xfrm>
          <a:prstGeom prst="rect">
            <a:avLst/>
          </a:prstGeom>
          <a:noFill/>
          <a:ln>
            <a:noFill/>
          </a:ln>
          <a:effectLst>
            <a:outerShdw blurRad="381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Rectangle 3">
            <a:extLst>
              <a:ext uri="{FF2B5EF4-FFF2-40B4-BE49-F238E27FC236}">
                <a16:creationId xmlns:a16="http://schemas.microsoft.com/office/drawing/2014/main" id="{DF182512-A33F-47A4-A0F7-10B14F69843E}"/>
              </a:ext>
            </a:extLst>
          </p:cNvPr>
          <p:cNvSpPr>
            <a:spLocks noChangeArrowheads="1"/>
          </p:cNvSpPr>
          <p:nvPr>
            <p:custDataLst>
              <p:tags r:id="rId3"/>
            </p:custDataLst>
          </p:nvPr>
        </p:nvSpPr>
        <p:spPr bwMode="auto">
          <a:xfrm>
            <a:off x="2834724" y="1821343"/>
            <a:ext cx="2745892" cy="830997"/>
          </a:xfrm>
          <a:prstGeom prst="rect">
            <a:avLst/>
          </a:prstGeom>
          <a:solidFill>
            <a:srgbClr val="F3C10B"/>
          </a:solidFill>
          <a:ln>
            <a:noFill/>
          </a:ln>
          <a:effectLst>
            <a:outerShdw blurRad="38100" dist="50800" dir="5400000" algn="ctr" rotWithShape="0">
              <a:srgbClr val="000000">
                <a:alpha val="4313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algn="ctr">
              <a:spcBef>
                <a:spcPct val="0"/>
              </a:spcBef>
              <a:buFontTx/>
              <a:buNone/>
            </a:pPr>
            <a:r>
              <a:rPr lang="fr-CA" sz="2400" b="1" dirty="0">
                <a:solidFill>
                  <a:schemeClr val="tx1"/>
                </a:solidFill>
              </a:rPr>
              <a:t>Contraception et </a:t>
            </a:r>
          </a:p>
          <a:p>
            <a:pPr algn="ctr">
              <a:spcBef>
                <a:spcPct val="0"/>
              </a:spcBef>
              <a:buFontTx/>
              <a:buNone/>
            </a:pPr>
            <a:r>
              <a:rPr lang="fr-CA" sz="2400" b="1" dirty="0">
                <a:solidFill>
                  <a:schemeClr val="tx1"/>
                </a:solidFill>
              </a:rPr>
              <a:t>médicaments</a:t>
            </a:r>
          </a:p>
        </p:txBody>
      </p:sp>
      <p:sp>
        <p:nvSpPr>
          <p:cNvPr id="98310" name="TextBox 4">
            <a:extLst>
              <a:ext uri="{FF2B5EF4-FFF2-40B4-BE49-F238E27FC236}">
                <a16:creationId xmlns:a16="http://schemas.microsoft.com/office/drawing/2014/main" id="{D762FC78-A898-4255-8ECA-D17275FCCAEA}"/>
              </a:ext>
            </a:extLst>
          </p:cNvPr>
          <p:cNvSpPr txBox="1">
            <a:spLocks noChangeArrowheads="1"/>
          </p:cNvSpPr>
          <p:nvPr>
            <p:custDataLst>
              <p:tags r:id="rId4"/>
            </p:custDataLst>
          </p:nvPr>
        </p:nvSpPr>
        <p:spPr bwMode="auto">
          <a:xfrm>
            <a:off x="6204985" y="433668"/>
            <a:ext cx="2219136" cy="461963"/>
          </a:xfrm>
          <a:prstGeom prst="rect">
            <a:avLst/>
          </a:prstGeom>
          <a:solidFill>
            <a:srgbClr val="F3C10B"/>
          </a:solidFill>
          <a:ln>
            <a:noFill/>
          </a:ln>
          <a:effectLst>
            <a:outerShdw blurRad="38100" dist="50800" dir="5400000" algn="ctr" rotWithShape="0">
              <a:srgbClr val="000000">
                <a:alpha val="4313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algn="ctr">
              <a:spcBef>
                <a:spcPct val="0"/>
              </a:spcBef>
              <a:buFontTx/>
              <a:buNone/>
            </a:pPr>
            <a:r>
              <a:rPr lang="fr-CA" sz="2400" b="1" dirty="0">
                <a:solidFill>
                  <a:schemeClr val="tx1"/>
                </a:solidFill>
              </a:rPr>
              <a:t>Sorties</a:t>
            </a:r>
          </a:p>
        </p:txBody>
      </p:sp>
      <p:sp>
        <p:nvSpPr>
          <p:cNvPr id="98311" name="TextBox 5">
            <a:extLst>
              <a:ext uri="{FF2B5EF4-FFF2-40B4-BE49-F238E27FC236}">
                <a16:creationId xmlns:a16="http://schemas.microsoft.com/office/drawing/2014/main" id="{20C13957-97C7-4DB7-BE58-0A7A502CAEEC}"/>
              </a:ext>
            </a:extLst>
          </p:cNvPr>
          <p:cNvSpPr txBox="1">
            <a:spLocks noChangeArrowheads="1"/>
          </p:cNvSpPr>
          <p:nvPr>
            <p:custDataLst>
              <p:tags r:id="rId5"/>
            </p:custDataLst>
          </p:nvPr>
        </p:nvSpPr>
        <p:spPr bwMode="auto">
          <a:xfrm>
            <a:off x="609600" y="2005861"/>
            <a:ext cx="1828800" cy="461963"/>
          </a:xfrm>
          <a:prstGeom prst="rect">
            <a:avLst/>
          </a:prstGeom>
          <a:solidFill>
            <a:srgbClr val="F3C10B"/>
          </a:solidFill>
          <a:ln>
            <a:noFill/>
          </a:ln>
          <a:effectLst>
            <a:outerShdw blurRad="38100" dist="50800" dir="5400000" algn="ctr" rotWithShape="0">
              <a:srgbClr val="000000">
                <a:alpha val="4313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algn="ctr">
              <a:spcBef>
                <a:spcPct val="0"/>
              </a:spcBef>
              <a:buFontTx/>
              <a:buNone/>
            </a:pPr>
            <a:r>
              <a:rPr lang="fr-CA" sz="2400" b="1">
                <a:solidFill>
                  <a:schemeClr val="tx1"/>
                </a:solidFill>
              </a:rPr>
              <a:t>Nutrition</a:t>
            </a:r>
            <a:endParaRPr lang="fr-CA" sz="2400" b="1" dirty="0">
              <a:solidFill>
                <a:schemeClr val="tx1"/>
              </a:solidFill>
            </a:endParaRPr>
          </a:p>
        </p:txBody>
      </p:sp>
      <p:pic>
        <p:nvPicPr>
          <p:cNvPr id="98312" name="Picture 10" descr="C:\Users\MariChF2\AppData\Local\Microsoft\Windows\INetCache\IE\NBAURSAF\sexuality-education-contraception[1].jpg">
            <a:extLst>
              <a:ext uri="{FF2B5EF4-FFF2-40B4-BE49-F238E27FC236}">
                <a16:creationId xmlns:a16="http://schemas.microsoft.com/office/drawing/2014/main" id="{C1ECC3D7-12F8-44B9-B8D2-B21F7EFC15CF}"/>
              </a:ext>
            </a:extLst>
          </p:cNvPr>
          <p:cNvPicPr>
            <a:picLocks noChangeAspect="1" noChangeArrowheads="1"/>
          </p:cNvPicPr>
          <p:nvPr>
            <p:custDataLst>
              <p:tags r:id="rId6"/>
            </p:custDataLst>
          </p:nvPr>
        </p:nvPicPr>
        <p:blipFill>
          <a:blip r:embed="rId11" cstate="screen">
            <a:extLst>
              <a:ext uri="{28A0092B-C50C-407E-A947-70E740481C1C}">
                <a14:useLocalDpi xmlns:a14="http://schemas.microsoft.com/office/drawing/2010/main"/>
              </a:ext>
            </a:extLst>
          </a:blip>
          <a:srcRect/>
          <a:stretch>
            <a:fillRect/>
          </a:stretch>
        </p:blipFill>
        <p:spPr bwMode="auto">
          <a:xfrm>
            <a:off x="2900248" y="3006552"/>
            <a:ext cx="2632075" cy="1755775"/>
          </a:xfrm>
          <a:prstGeom prst="rect">
            <a:avLst/>
          </a:prstGeom>
          <a:noFill/>
          <a:ln>
            <a:noFill/>
          </a:ln>
          <a:effectLst>
            <a:outerShdw blurRad="381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4" name="Picture 2">
            <a:extLst>
              <a:ext uri="{FF2B5EF4-FFF2-40B4-BE49-F238E27FC236}">
                <a16:creationId xmlns:a16="http://schemas.microsoft.com/office/drawing/2014/main" id="{459316B7-9010-4137-8C5F-6383A4006452}"/>
              </a:ext>
            </a:extLst>
          </p:cNvPr>
          <p:cNvPicPr>
            <a:picLocks noChangeAspect="1"/>
          </p:cNvPicPr>
          <p:nvPr>
            <p:custDataLst>
              <p:tags r:id="rId7"/>
            </p:custDataLst>
          </p:nvPr>
        </p:nvPicPr>
        <p:blipFill>
          <a:blip r:embed="rId12" cstate="screen">
            <a:extLst>
              <a:ext uri="{28A0092B-C50C-407E-A947-70E740481C1C}">
                <a14:useLocalDpi xmlns:a14="http://schemas.microsoft.com/office/drawing/2010/main"/>
              </a:ext>
            </a:extLst>
          </a:blip>
          <a:srcRect/>
          <a:stretch>
            <a:fillRect/>
          </a:stretch>
        </p:blipFill>
        <p:spPr bwMode="auto">
          <a:xfrm>
            <a:off x="593725" y="2724943"/>
            <a:ext cx="1844675" cy="2392363"/>
          </a:xfrm>
          <a:prstGeom prst="rect">
            <a:avLst/>
          </a:prstGeom>
          <a:noFill/>
          <a:ln>
            <a:noFill/>
          </a:ln>
          <a:effectLst>
            <a:outerShdw blurRad="381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89949EF6-7913-4748-8A66-E0E9FA0C63AF}"/>
              </a:ext>
            </a:extLst>
          </p:cNvPr>
          <p:cNvPicPr>
            <a:picLocks noChangeAspect="1"/>
          </p:cNvPicPr>
          <p:nvPr/>
        </p:nvPicPr>
        <p:blipFill>
          <a:blip r:embed="rId13"/>
          <a:stretch>
            <a:fillRect/>
          </a:stretch>
        </p:blipFill>
        <p:spPr>
          <a:xfrm>
            <a:off x="6214363" y="978091"/>
            <a:ext cx="2219136" cy="2956816"/>
          </a:xfrm>
          <a:prstGeom prst="rect">
            <a:avLst/>
          </a:prstGeom>
          <a:effectLst>
            <a:outerShdw blurRad="38100" dist="50800" dir="5400000" algn="ctr" rotWithShape="0">
              <a:srgbClr val="000000">
                <a:alpha val="43137"/>
              </a:srgbClr>
            </a:outerShdw>
          </a:effectLst>
        </p:spPr>
      </p:pic>
      <p:sp>
        <p:nvSpPr>
          <p:cNvPr id="3" name="TextBox 2">
            <a:extLst>
              <a:ext uri="{FF2B5EF4-FFF2-40B4-BE49-F238E27FC236}">
                <a16:creationId xmlns:a16="http://schemas.microsoft.com/office/drawing/2014/main" id="{7452F020-1A6B-49A7-BA1E-98E3DD556683}"/>
              </a:ext>
            </a:extLst>
          </p:cNvPr>
          <p:cNvSpPr txBox="1"/>
          <p:nvPr/>
        </p:nvSpPr>
        <p:spPr>
          <a:xfrm>
            <a:off x="363537" y="5317629"/>
            <a:ext cx="2632075" cy="307777"/>
          </a:xfrm>
          <a:prstGeom prst="rect">
            <a:avLst/>
          </a:prstGeom>
          <a:noFill/>
        </p:spPr>
        <p:txBody>
          <a:bodyPr wrap="square" rtlCol="0">
            <a:spAutoFit/>
          </a:bodyPr>
          <a:lstStyle/>
          <a:p>
            <a:r>
              <a:rPr lang="en-US" sz="1400" dirty="0">
                <a:hlinkClick r:id="rId14"/>
              </a:rPr>
              <a:t>Guide </a:t>
            </a:r>
            <a:r>
              <a:rPr lang="en-US" sz="1400" dirty="0" err="1">
                <a:hlinkClick r:id="rId14"/>
              </a:rPr>
              <a:t>alimentaire</a:t>
            </a:r>
            <a:r>
              <a:rPr lang="en-US" sz="1400" dirty="0">
                <a:hlinkClick r:id="rId14"/>
              </a:rPr>
              <a:t> </a:t>
            </a:r>
            <a:r>
              <a:rPr lang="en-US" sz="1400" dirty="0" err="1">
                <a:hlinkClick r:id="rId14"/>
              </a:rPr>
              <a:t>canadien</a:t>
            </a:r>
            <a:endParaRPr lang="en-CA" sz="1400" dirty="0"/>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a:extLst>
              <a:ext uri="{FF2B5EF4-FFF2-40B4-BE49-F238E27FC236}">
                <a16:creationId xmlns:a16="http://schemas.microsoft.com/office/drawing/2014/main" id="{E399C206-B48D-474E-95D7-F6A8835BF8C4}"/>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8000"/>
                    </a14:imgEffect>
                  </a14:imgLayer>
                </a14:imgProps>
              </a:ext>
              <a:ext uri="{28A0092B-C50C-407E-A947-70E740481C1C}">
                <a14:useLocalDpi xmlns:a14="http://schemas.microsoft.com/office/drawing/2010/main"/>
              </a:ext>
            </a:extLst>
          </a:blip>
          <a:srcRect t="374" b="374"/>
          <a:stretch/>
        </p:blipFill>
        <p:spPr bwMode="auto">
          <a:xfrm>
            <a:off x="6019800" y="1261115"/>
            <a:ext cx="2889020" cy="2166765"/>
          </a:xfrm>
          <a:prstGeom prst="rect">
            <a:avLst/>
          </a:prstGeom>
          <a:noFill/>
          <a:ln>
            <a:noFill/>
          </a:ln>
          <a:effectLst>
            <a:outerShdw blurRad="381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ontent Placeholder 3">
            <a:extLst>
              <a:ext uri="{FF2B5EF4-FFF2-40B4-BE49-F238E27FC236}">
                <a16:creationId xmlns:a16="http://schemas.microsoft.com/office/drawing/2014/main" id="{AB15841F-9AED-4208-938D-3EBEF464B65C}"/>
              </a:ext>
            </a:extLst>
          </p:cNvPr>
          <p:cNvPicPr>
            <a:picLocks noGrp="1" noChangeAspect="1" noChangeArrowheads="1"/>
          </p:cNvPicPr>
          <p:nvPr>
            <p:ph idx="1"/>
          </p:nvPr>
        </p:nvPicPr>
        <p:blipFill>
          <a:blip r:embed="rId7" cstate="screen">
            <a:extLst>
              <a:ext uri="{28A0092B-C50C-407E-A947-70E740481C1C}">
                <a14:useLocalDpi xmlns:a14="http://schemas.microsoft.com/office/drawing/2010/main"/>
              </a:ext>
            </a:extLst>
          </a:blip>
          <a:srcRect/>
          <a:stretch>
            <a:fillRect/>
          </a:stretch>
        </p:blipFill>
        <p:spPr>
          <a:xfrm>
            <a:off x="6033274" y="3575356"/>
            <a:ext cx="2805926" cy="1758644"/>
          </a:xfrm>
          <a:effectLst>
            <a:outerShdw blurRad="38100" dist="50800" dir="5400000" algn="ctr" rotWithShape="0">
              <a:srgbClr val="000000">
                <a:alpha val="43137"/>
              </a:srgbClr>
            </a:outerShdw>
          </a:effectLst>
        </p:spPr>
      </p:pic>
      <p:sp>
        <p:nvSpPr>
          <p:cNvPr id="2" name="Title 1">
            <a:extLst>
              <a:ext uri="{FF2B5EF4-FFF2-40B4-BE49-F238E27FC236}">
                <a16:creationId xmlns:a16="http://schemas.microsoft.com/office/drawing/2014/main" id="{9D986015-C260-4D7E-9556-D67205FCE604}"/>
              </a:ext>
            </a:extLst>
          </p:cNvPr>
          <p:cNvSpPr>
            <a:spLocks noGrp="1"/>
          </p:cNvSpPr>
          <p:nvPr>
            <p:ph type="title"/>
            <p:custDataLst>
              <p:tags r:id="rId1"/>
            </p:custDataLst>
          </p:nvPr>
        </p:nvSpPr>
        <p:spPr>
          <a:xfrm>
            <a:off x="722313" y="228600"/>
            <a:ext cx="8116887" cy="814388"/>
          </a:xfrm>
        </p:spPr>
        <p:txBody>
          <a:bodyPr/>
          <a:lstStyle/>
          <a:p>
            <a:pPr algn="ctr">
              <a:defRPr/>
            </a:pPr>
            <a:r>
              <a:rPr lang="fr-CA" dirty="0"/>
              <a:t>L’allaitement est naturel</a:t>
            </a:r>
          </a:p>
        </p:txBody>
      </p:sp>
      <p:pic>
        <p:nvPicPr>
          <p:cNvPr id="16392" name="Picture 9">
            <a:extLst>
              <a:ext uri="{FF2B5EF4-FFF2-40B4-BE49-F238E27FC236}">
                <a16:creationId xmlns:a16="http://schemas.microsoft.com/office/drawing/2014/main" id="{1DFD2A9E-0DF0-4A04-9DC9-FDAACED10B37}"/>
              </a:ext>
            </a:extLst>
          </p:cNvPr>
          <p:cNvPicPr>
            <a:picLocks noChangeAspect="1"/>
          </p:cNvPicPr>
          <p:nvPr>
            <p:custDataLst>
              <p:tags r:id="rId2"/>
            </p:custDataLst>
          </p:nvPr>
        </p:nvPicPr>
        <p:blipFill>
          <a:blip r:embed="rId8" cstate="screen">
            <a:extLst>
              <a:ext uri="{BEBA8EAE-BF5A-486C-A8C5-ECC9F3942E4B}">
                <a14:imgProps xmlns:a14="http://schemas.microsoft.com/office/drawing/2010/main">
                  <a14:imgLayer r:embed="rId9">
                    <a14:imgEffect>
                      <a14:brightnessContrast bright="24000"/>
                    </a14:imgEffect>
                  </a14:imgLayer>
                </a14:imgProps>
              </a:ext>
              <a:ext uri="{28A0092B-C50C-407E-A947-70E740481C1C}">
                <a14:useLocalDpi xmlns:a14="http://schemas.microsoft.com/office/drawing/2010/main"/>
              </a:ext>
            </a:extLst>
          </a:blip>
          <a:srcRect/>
          <a:stretch>
            <a:fillRect/>
          </a:stretch>
        </p:blipFill>
        <p:spPr bwMode="auto">
          <a:xfrm>
            <a:off x="3082654" y="1261115"/>
            <a:ext cx="2805926" cy="4210604"/>
          </a:xfrm>
          <a:prstGeom prst="rect">
            <a:avLst/>
          </a:prstGeom>
          <a:noFill/>
          <a:ln>
            <a:noFill/>
          </a:ln>
          <a:effectLst>
            <a:outerShdw blurRad="381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AB0ECF8B-F39C-4AB5-8331-528E85F55B9B}"/>
              </a:ext>
            </a:extLst>
          </p:cNvPr>
          <p:cNvPicPr>
            <a:picLocks noChangeAspect="1"/>
          </p:cNvPicPr>
          <p:nvPr/>
        </p:nvPicPr>
        <p:blipFill>
          <a:blip r:embed="rId10" cstate="screen">
            <a:extLst>
              <a:ext uri="{BEBA8EAE-BF5A-486C-A8C5-ECC9F3942E4B}">
                <a14:imgProps xmlns:a14="http://schemas.microsoft.com/office/drawing/2010/main">
                  <a14:imgLayer r:embed="rId11">
                    <a14:imgEffect>
                      <a14:brightnessContrast bright="6000"/>
                    </a14:imgEffect>
                  </a14:imgLayer>
                </a14:imgProps>
              </a:ext>
              <a:ext uri="{28A0092B-C50C-407E-A947-70E740481C1C}">
                <a14:useLocalDpi xmlns:a14="http://schemas.microsoft.com/office/drawing/2010/main"/>
              </a:ext>
            </a:extLst>
          </a:blip>
          <a:srcRect/>
          <a:stretch>
            <a:fillRect/>
          </a:stretch>
        </p:blipFill>
        <p:spPr bwMode="auto">
          <a:xfrm>
            <a:off x="272430" y="1243723"/>
            <a:ext cx="2685873" cy="2057959"/>
          </a:xfrm>
          <a:prstGeom prst="rect">
            <a:avLst/>
          </a:prstGeom>
          <a:noFill/>
          <a:ln>
            <a:noFill/>
          </a:ln>
          <a:effectLst>
            <a:outerShdw blurRad="381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E8D794C5-70E2-4B64-87B4-D67F198D8FC4}"/>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72430" y="3429000"/>
            <a:ext cx="2683507" cy="2057959"/>
          </a:xfrm>
          <a:prstGeom prst="rect">
            <a:avLst/>
          </a:prstGeom>
          <a:noFill/>
          <a:ln>
            <a:noFill/>
          </a:ln>
          <a:effectLst>
            <a:outerShdw blurRad="381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AED69-54D6-4F6C-B44E-79C10CF060C7}"/>
              </a:ext>
            </a:extLst>
          </p:cNvPr>
          <p:cNvSpPr>
            <a:spLocks noGrp="1"/>
          </p:cNvSpPr>
          <p:nvPr>
            <p:ph type="title"/>
            <p:custDataLst>
              <p:tags r:id="rId1"/>
            </p:custDataLst>
          </p:nvPr>
        </p:nvSpPr>
        <p:spPr>
          <a:xfrm>
            <a:off x="513556" y="274320"/>
            <a:ext cx="8116887" cy="814388"/>
          </a:xfrm>
        </p:spPr>
        <p:txBody>
          <a:bodyPr anchor="ctr"/>
          <a:lstStyle/>
          <a:p>
            <a:pPr algn="ctr">
              <a:defRPr/>
            </a:pPr>
            <a:r>
              <a:rPr lang="fr-CA" sz="4000" dirty="0"/>
              <a:t>L’alcool</a:t>
            </a:r>
          </a:p>
        </p:txBody>
      </p:sp>
      <p:sp>
        <p:nvSpPr>
          <p:cNvPr id="100355" name="Rectangle 16">
            <a:extLst>
              <a:ext uri="{FF2B5EF4-FFF2-40B4-BE49-F238E27FC236}">
                <a16:creationId xmlns:a16="http://schemas.microsoft.com/office/drawing/2014/main" id="{F8728034-26B8-497E-93FF-337B9F23B092}"/>
              </a:ext>
            </a:extLst>
          </p:cNvPr>
          <p:cNvSpPr>
            <a:spLocks noChangeArrowheads="1"/>
          </p:cNvSpPr>
          <p:nvPr>
            <p:custDataLst>
              <p:tags r:id="rId2"/>
            </p:custDataLst>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a:spcBef>
                <a:spcPct val="0"/>
              </a:spcBef>
              <a:buFontTx/>
              <a:buNone/>
            </a:pPr>
            <a:endParaRPr lang="en-US" altLang="en-US" sz="2400" dirty="0">
              <a:solidFill>
                <a:schemeClr val="tx1"/>
              </a:solidFill>
            </a:endParaRPr>
          </a:p>
        </p:txBody>
      </p:sp>
      <p:sp>
        <p:nvSpPr>
          <p:cNvPr id="100364" name="TextBox 3">
            <a:extLst>
              <a:ext uri="{FF2B5EF4-FFF2-40B4-BE49-F238E27FC236}">
                <a16:creationId xmlns:a16="http://schemas.microsoft.com/office/drawing/2014/main" id="{4ECAD66B-13B4-4191-B121-0CD5C126EC40}"/>
              </a:ext>
            </a:extLst>
          </p:cNvPr>
          <p:cNvSpPr txBox="1">
            <a:spLocks noChangeArrowheads="1"/>
          </p:cNvSpPr>
          <p:nvPr>
            <p:custDataLst>
              <p:tags r:id="rId3"/>
            </p:custDataLst>
          </p:nvPr>
        </p:nvSpPr>
        <p:spPr bwMode="auto">
          <a:xfrm>
            <a:off x="1394464" y="1157582"/>
            <a:ext cx="6355072" cy="461665"/>
          </a:xfrm>
          <a:prstGeom prst="rect">
            <a:avLst/>
          </a:prstGeom>
          <a:solidFill>
            <a:srgbClr val="F3C10B"/>
          </a:solidFill>
          <a:ln>
            <a:noFill/>
          </a:ln>
          <a:effectLst>
            <a:outerShdw blurRad="38100" dist="50800" dir="5400000" algn="ctr" rotWithShape="0">
              <a:srgbClr val="000000">
                <a:alpha val="4313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a:spcBef>
                <a:spcPct val="0"/>
              </a:spcBef>
              <a:buFontTx/>
              <a:buNone/>
            </a:pPr>
            <a:r>
              <a:rPr lang="fr-CA" sz="2400" b="1" dirty="0">
                <a:solidFill>
                  <a:schemeClr val="tx1"/>
                </a:solidFill>
              </a:rPr>
              <a:t>L’alcool présent dans le lait maternel peut: </a:t>
            </a:r>
          </a:p>
        </p:txBody>
      </p:sp>
      <p:sp>
        <p:nvSpPr>
          <p:cNvPr id="3" name="Rectangle 2">
            <a:extLst>
              <a:ext uri="{FF2B5EF4-FFF2-40B4-BE49-F238E27FC236}">
                <a16:creationId xmlns:a16="http://schemas.microsoft.com/office/drawing/2014/main" id="{04AD4760-E90D-41E5-A802-636244C17CCC}"/>
              </a:ext>
            </a:extLst>
          </p:cNvPr>
          <p:cNvSpPr/>
          <p:nvPr/>
        </p:nvSpPr>
        <p:spPr>
          <a:xfrm>
            <a:off x="762000" y="2096211"/>
            <a:ext cx="8116886" cy="3570208"/>
          </a:xfrm>
          <a:prstGeom prst="rect">
            <a:avLst/>
          </a:prstGeom>
        </p:spPr>
        <p:txBody>
          <a:bodyPr wrap="square">
            <a:spAutoFit/>
          </a:bodyPr>
          <a:lstStyle/>
          <a:p>
            <a:pPr marL="342900" indent="-342900">
              <a:spcAft>
                <a:spcPts val="1200"/>
              </a:spcAft>
              <a:buClr>
                <a:srgbClr val="0070C0"/>
              </a:buClr>
              <a:buFont typeface="Arial" panose="020B0604020202020204" pitchFamily="34" charset="0"/>
              <a:buChar char="•"/>
            </a:pPr>
            <a:r>
              <a:rPr lang="fr-FR" sz="2200" dirty="0"/>
              <a:t>Affecter la croissance et le développement de votre bébé</a:t>
            </a:r>
          </a:p>
          <a:p>
            <a:pPr marL="342900" indent="-342900">
              <a:spcAft>
                <a:spcPts val="1200"/>
              </a:spcAft>
              <a:buClr>
                <a:srgbClr val="0070C0"/>
              </a:buClr>
              <a:buFont typeface="Arial" panose="020B0604020202020204" pitchFamily="34" charset="0"/>
              <a:buChar char="•"/>
            </a:pPr>
            <a:r>
              <a:rPr lang="fr-FR" sz="2200" dirty="0"/>
              <a:t>Perturber les habitudes de sommeil de votre bébé</a:t>
            </a:r>
          </a:p>
          <a:p>
            <a:pPr marL="342900" indent="-342900">
              <a:spcAft>
                <a:spcPts val="1200"/>
              </a:spcAft>
              <a:buClr>
                <a:srgbClr val="0070C0"/>
              </a:buClr>
              <a:buFont typeface="Arial" panose="020B0604020202020204" pitchFamily="34" charset="0"/>
              <a:buChar char="•"/>
            </a:pPr>
            <a:r>
              <a:rPr lang="fr-FR" sz="2200" dirty="0"/>
              <a:t>Diminuer le taux de sucre dans le sang de votre bébé</a:t>
            </a:r>
          </a:p>
          <a:p>
            <a:pPr marL="342900" indent="-342900">
              <a:spcAft>
                <a:spcPts val="1200"/>
              </a:spcAft>
              <a:buClr>
                <a:srgbClr val="0070C0"/>
              </a:buClr>
              <a:buFont typeface="Arial" panose="020B0604020202020204" pitchFamily="34" charset="0"/>
              <a:buChar char="•"/>
            </a:pPr>
            <a:r>
              <a:rPr lang="fr-FR" sz="2200" dirty="0"/>
              <a:t>Diminuer votre réflexe d’éjection de lait, ce qui peut faire en sorte que votre bébé reçoive moins de lait durant ses boires</a:t>
            </a:r>
          </a:p>
          <a:p>
            <a:pPr marL="342900" indent="-342900">
              <a:spcAft>
                <a:spcPts val="1200"/>
              </a:spcAft>
              <a:buClr>
                <a:srgbClr val="0070C0"/>
              </a:buClr>
              <a:buFont typeface="Arial" panose="020B0604020202020204" pitchFamily="34" charset="0"/>
              <a:buChar char="•"/>
            </a:pPr>
            <a:r>
              <a:rPr lang="fr-FR" sz="2200" dirty="0"/>
              <a:t>Diminuer votre production de lait</a:t>
            </a:r>
          </a:p>
          <a:p>
            <a:pPr marL="342900" indent="-342900">
              <a:spcAft>
                <a:spcPts val="1200"/>
              </a:spcAft>
              <a:buClr>
                <a:srgbClr val="0070C0"/>
              </a:buClr>
              <a:buFont typeface="Arial" panose="020B0604020202020204" pitchFamily="34" charset="0"/>
              <a:buChar char="•"/>
            </a:pPr>
            <a:r>
              <a:rPr lang="fr-FR" sz="2200" dirty="0"/>
              <a:t>Affecter vos compétences parentales, votre jugement, et votre niveau de vigilance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AED69-54D6-4F6C-B44E-79C10CF060C7}"/>
              </a:ext>
            </a:extLst>
          </p:cNvPr>
          <p:cNvSpPr>
            <a:spLocks noGrp="1"/>
          </p:cNvSpPr>
          <p:nvPr>
            <p:ph type="title"/>
            <p:custDataLst>
              <p:tags r:id="rId1"/>
            </p:custDataLst>
          </p:nvPr>
        </p:nvSpPr>
        <p:spPr>
          <a:xfrm>
            <a:off x="513556" y="253317"/>
            <a:ext cx="8116887" cy="814388"/>
          </a:xfrm>
        </p:spPr>
        <p:txBody>
          <a:bodyPr anchor="ctr"/>
          <a:lstStyle/>
          <a:p>
            <a:pPr algn="ctr">
              <a:defRPr/>
            </a:pPr>
            <a:r>
              <a:rPr lang="fr-CA" sz="4000" dirty="0"/>
              <a:t>L’alcool</a:t>
            </a:r>
          </a:p>
        </p:txBody>
      </p:sp>
      <p:sp>
        <p:nvSpPr>
          <p:cNvPr id="100355" name="Rectangle 16">
            <a:extLst>
              <a:ext uri="{FF2B5EF4-FFF2-40B4-BE49-F238E27FC236}">
                <a16:creationId xmlns:a16="http://schemas.microsoft.com/office/drawing/2014/main" id="{F8728034-26B8-497E-93FF-337B9F23B092}"/>
              </a:ext>
            </a:extLst>
          </p:cNvPr>
          <p:cNvSpPr>
            <a:spLocks noChangeArrowheads="1"/>
          </p:cNvSpPr>
          <p:nvPr>
            <p:custDataLst>
              <p:tags r:id="rId2"/>
            </p:custDataLst>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a:spcBef>
                <a:spcPct val="0"/>
              </a:spcBef>
              <a:buFontTx/>
              <a:buNone/>
            </a:pPr>
            <a:endParaRPr lang="en-US" altLang="en-US" sz="2400" dirty="0">
              <a:solidFill>
                <a:schemeClr val="tx1"/>
              </a:solidFill>
            </a:endParaRPr>
          </a:p>
        </p:txBody>
      </p:sp>
      <p:sp>
        <p:nvSpPr>
          <p:cNvPr id="19" name="Rectangle 18">
            <a:extLst>
              <a:ext uri="{FF2B5EF4-FFF2-40B4-BE49-F238E27FC236}">
                <a16:creationId xmlns:a16="http://schemas.microsoft.com/office/drawing/2014/main" id="{30446530-E0D9-4E9A-B310-FFF813B15662}"/>
              </a:ext>
            </a:extLst>
          </p:cNvPr>
          <p:cNvSpPr/>
          <p:nvPr>
            <p:custDataLst>
              <p:tags r:id="rId3"/>
            </p:custDataLst>
          </p:nvPr>
        </p:nvSpPr>
        <p:spPr>
          <a:xfrm>
            <a:off x="483077" y="1745267"/>
            <a:ext cx="5119210" cy="3862596"/>
          </a:xfrm>
          <a:prstGeom prst="rect">
            <a:avLst/>
          </a:prstGeom>
        </p:spPr>
        <p:txBody>
          <a:bodyPr wrap="square">
            <a:spAutoFit/>
          </a:bodyPr>
          <a:lstStyle/>
          <a:p>
            <a:pPr marL="342900" indent="-342900">
              <a:spcAft>
                <a:spcPts val="1000"/>
              </a:spcAft>
              <a:buClr>
                <a:srgbClr val="00549F"/>
              </a:buClr>
              <a:buFont typeface="Arial" panose="020B0604020202020204" pitchFamily="34" charset="0"/>
              <a:buChar char="•"/>
              <a:defRPr/>
            </a:pPr>
            <a:r>
              <a:rPr lang="fr-CA" sz="2200" dirty="0">
                <a:latin typeface="Arial" charset="0"/>
              </a:rPr>
              <a:t>Pompez et rangez votre lait avant de boire de l’alcool</a:t>
            </a:r>
          </a:p>
          <a:p>
            <a:pPr marL="342900" indent="-342900">
              <a:spcAft>
                <a:spcPts val="1000"/>
              </a:spcAft>
              <a:buClr>
                <a:srgbClr val="00549F"/>
              </a:buClr>
              <a:buFont typeface="Arial" panose="020B0604020202020204" pitchFamily="34" charset="0"/>
              <a:buChar char="•"/>
              <a:defRPr/>
            </a:pPr>
            <a:r>
              <a:rPr lang="fr-CA" sz="2200" dirty="0">
                <a:latin typeface="Arial" charset="0"/>
              </a:rPr>
              <a:t>Limitez votre consommation d’alcool à 1 ou 2 verres par occasion</a:t>
            </a:r>
          </a:p>
          <a:p>
            <a:pPr marL="342900" indent="-342900">
              <a:spcAft>
                <a:spcPts val="1000"/>
              </a:spcAft>
              <a:buClr>
                <a:srgbClr val="00549F"/>
              </a:buClr>
              <a:buFont typeface="Arial" panose="020B0604020202020204" pitchFamily="34" charset="0"/>
              <a:buChar char="•"/>
              <a:defRPr/>
            </a:pPr>
            <a:r>
              <a:rPr lang="fr-FR" sz="2200" dirty="0"/>
              <a:t>Buvez de l’alcool après l’allaitement, et non avant l’allaitement</a:t>
            </a:r>
            <a:endParaRPr lang="fr-CA" sz="2200" dirty="0">
              <a:latin typeface="Arial" charset="0"/>
            </a:endParaRPr>
          </a:p>
          <a:p>
            <a:pPr marL="342900" indent="-342900">
              <a:spcAft>
                <a:spcPts val="1000"/>
              </a:spcAft>
              <a:buClr>
                <a:srgbClr val="0070C0"/>
              </a:buClr>
              <a:buFont typeface="Arial" panose="020B0604020202020204" pitchFamily="34" charset="0"/>
              <a:buChar char="•"/>
              <a:defRPr/>
            </a:pPr>
            <a:r>
              <a:rPr lang="fr-FR" sz="2200" dirty="0"/>
              <a:t>Laissez assez de temps entre la consommation d’alcool et la tétée pour que l’alcool soit éliminé de votre corps</a:t>
            </a:r>
          </a:p>
        </p:txBody>
      </p:sp>
      <p:sp>
        <p:nvSpPr>
          <p:cNvPr id="100365" name="TextBox 4">
            <a:extLst>
              <a:ext uri="{FF2B5EF4-FFF2-40B4-BE49-F238E27FC236}">
                <a16:creationId xmlns:a16="http://schemas.microsoft.com/office/drawing/2014/main" id="{BAFABFD4-10ED-42EF-A162-B7378A98C4A3}"/>
              </a:ext>
            </a:extLst>
          </p:cNvPr>
          <p:cNvSpPr txBox="1">
            <a:spLocks noChangeArrowheads="1"/>
          </p:cNvSpPr>
          <p:nvPr>
            <p:custDataLst>
              <p:tags r:id="rId4"/>
            </p:custDataLst>
          </p:nvPr>
        </p:nvSpPr>
        <p:spPr bwMode="auto">
          <a:xfrm>
            <a:off x="569913" y="1067705"/>
            <a:ext cx="3356392" cy="461665"/>
          </a:xfrm>
          <a:prstGeom prst="rect">
            <a:avLst/>
          </a:prstGeom>
          <a:solidFill>
            <a:srgbClr val="F3C10B"/>
          </a:solidFill>
          <a:ln>
            <a:noFill/>
          </a:ln>
          <a:effectLst>
            <a:outerShdw blurRad="38100" dist="50800" dir="5400000" algn="ctr" rotWithShape="0">
              <a:srgbClr val="000000">
                <a:alpha val="4313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a:spcBef>
                <a:spcPct val="0"/>
              </a:spcBef>
              <a:buFontTx/>
              <a:buNone/>
            </a:pPr>
            <a:r>
              <a:rPr lang="fr-CA" sz="2400" b="1" dirty="0">
                <a:solidFill>
                  <a:schemeClr val="tx1"/>
                </a:solidFill>
              </a:rPr>
              <a:t>Réduisez les risques:</a:t>
            </a:r>
          </a:p>
        </p:txBody>
      </p:sp>
      <p:sp>
        <p:nvSpPr>
          <p:cNvPr id="3" name="TextBox 2">
            <a:extLst>
              <a:ext uri="{FF2B5EF4-FFF2-40B4-BE49-F238E27FC236}">
                <a16:creationId xmlns:a16="http://schemas.microsoft.com/office/drawing/2014/main" id="{2E7AA0DB-B692-46BE-9AB5-3FCBD3900F9E}"/>
              </a:ext>
            </a:extLst>
          </p:cNvPr>
          <p:cNvSpPr txBox="1"/>
          <p:nvPr>
            <p:custDataLst>
              <p:tags r:id="rId5"/>
            </p:custDataLst>
          </p:nvPr>
        </p:nvSpPr>
        <p:spPr>
          <a:xfrm>
            <a:off x="5689123" y="3167533"/>
            <a:ext cx="2971800" cy="1538883"/>
          </a:xfrm>
          <a:prstGeom prst="rect">
            <a:avLst/>
          </a:prstGeom>
          <a:solidFill>
            <a:srgbClr val="F3C10B"/>
          </a:solidFill>
          <a:ln>
            <a:solidFill>
              <a:schemeClr val="tx1"/>
            </a:solidFill>
            <a:headEnd type="none" w="med" len="med"/>
            <a:tailEnd type="none" w="med" len="med"/>
          </a:ln>
          <a:effectLst>
            <a:outerShdw blurRad="381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buFont typeface="Arial" panose="020B0604020202020204" pitchFamily="34" charset="0"/>
              <a:buNone/>
              <a:defRPr/>
            </a:pPr>
            <a:r>
              <a:rPr lang="fr-CA" sz="2000" b="1" dirty="0">
                <a:solidFill>
                  <a:schemeClr val="tx1"/>
                </a:solidFill>
                <a:latin typeface="Arial Narrow" pitchFamily="34" charset="0"/>
                <a:cs typeface="Arial" charset="0"/>
              </a:rPr>
              <a:t>À quoi correspond une consommation standard?</a:t>
            </a:r>
          </a:p>
          <a:p>
            <a:pPr>
              <a:buFont typeface="Arial" panose="020B0604020202020204" pitchFamily="34" charset="0"/>
              <a:buNone/>
              <a:defRPr/>
            </a:pPr>
            <a:r>
              <a:rPr lang="fr-CA" sz="1800" dirty="0">
                <a:solidFill>
                  <a:schemeClr val="tx1"/>
                </a:solidFill>
                <a:latin typeface="Arial Narrow" pitchFamily="34" charset="0"/>
                <a:cs typeface="Arial" charset="0"/>
              </a:rPr>
              <a:t>Bière (5 %) : 341 ml (12 oz)</a:t>
            </a:r>
          </a:p>
          <a:p>
            <a:pPr>
              <a:buFont typeface="Arial" panose="020B0604020202020204" pitchFamily="34" charset="0"/>
              <a:buNone/>
              <a:defRPr/>
            </a:pPr>
            <a:r>
              <a:rPr lang="fr-CA" sz="1800" dirty="0">
                <a:solidFill>
                  <a:schemeClr val="tx1"/>
                </a:solidFill>
                <a:latin typeface="Arial Narrow" pitchFamily="34" charset="0"/>
                <a:cs typeface="Arial" charset="0"/>
              </a:rPr>
              <a:t>Vin (12 %) : 142 ml (5 oz)</a:t>
            </a:r>
          </a:p>
          <a:p>
            <a:pPr>
              <a:buFont typeface="Arial" panose="020B0604020202020204" pitchFamily="34" charset="0"/>
              <a:buNone/>
              <a:defRPr/>
            </a:pPr>
            <a:r>
              <a:rPr lang="fr-CA" sz="1800" dirty="0">
                <a:solidFill>
                  <a:schemeClr val="tx1"/>
                </a:solidFill>
                <a:latin typeface="Arial Narrow" pitchFamily="34" charset="0"/>
                <a:cs typeface="Arial" charset="0"/>
              </a:rPr>
              <a:t>Spiritueux (40 %) : 43 ml (1,5 oz</a:t>
            </a:r>
            <a:r>
              <a:rPr lang="fr-CA" sz="1100" dirty="0">
                <a:solidFill>
                  <a:schemeClr val="tx1"/>
                </a:solidFill>
                <a:latin typeface="Arial Narrow" pitchFamily="34" charset="0"/>
                <a:cs typeface="Arial" charset="0"/>
              </a:rPr>
              <a:t>)</a:t>
            </a:r>
          </a:p>
        </p:txBody>
      </p:sp>
      <p:pic>
        <p:nvPicPr>
          <p:cNvPr id="10" name="Picture 9">
            <a:extLst>
              <a:ext uri="{FF2B5EF4-FFF2-40B4-BE49-F238E27FC236}">
                <a16:creationId xmlns:a16="http://schemas.microsoft.com/office/drawing/2014/main" id="{F81E5C9D-6358-4122-ADB8-9A096F68D3D1}"/>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787365" y="1740870"/>
            <a:ext cx="775316" cy="1400383"/>
          </a:xfrm>
          <a:prstGeom prst="rect">
            <a:avLst/>
          </a:prstGeom>
        </p:spPr>
      </p:pic>
      <p:pic>
        <p:nvPicPr>
          <p:cNvPr id="11" name="Picture 10">
            <a:extLst>
              <a:ext uri="{FF2B5EF4-FFF2-40B4-BE49-F238E27FC236}">
                <a16:creationId xmlns:a16="http://schemas.microsoft.com/office/drawing/2014/main" id="{8E83B92E-64F6-4E20-BB34-7A76FC8E0FE3}"/>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994407" y="1711277"/>
            <a:ext cx="639305" cy="1400383"/>
          </a:xfrm>
          <a:prstGeom prst="rect">
            <a:avLst/>
          </a:prstGeom>
        </p:spPr>
      </p:pic>
      <p:pic>
        <p:nvPicPr>
          <p:cNvPr id="14" name="Picture 13">
            <a:extLst>
              <a:ext uri="{FF2B5EF4-FFF2-40B4-BE49-F238E27FC236}">
                <a16:creationId xmlns:a16="http://schemas.microsoft.com/office/drawing/2014/main" id="{0F6C28C0-610C-4AFE-B8A5-17E784E38B0C}"/>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7716334" y="2159568"/>
            <a:ext cx="580175" cy="886682"/>
          </a:xfrm>
          <a:prstGeom prst="rect">
            <a:avLst/>
          </a:prstGeom>
        </p:spPr>
      </p:pic>
    </p:spTree>
    <p:extLst>
      <p:ext uri="{BB962C8B-B14F-4D97-AF65-F5344CB8AC3E}">
        <p14:creationId xmlns:p14="http://schemas.microsoft.com/office/powerpoint/2010/main" val="42560145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0DB76-B623-479D-99BC-CC9F9AC04C0C}"/>
              </a:ext>
            </a:extLst>
          </p:cNvPr>
          <p:cNvSpPr>
            <a:spLocks noGrp="1"/>
          </p:cNvSpPr>
          <p:nvPr>
            <p:ph type="title"/>
            <p:custDataLst>
              <p:tags r:id="rId1"/>
            </p:custDataLst>
          </p:nvPr>
        </p:nvSpPr>
        <p:spPr>
          <a:xfrm>
            <a:off x="417513" y="304800"/>
            <a:ext cx="8116887" cy="814387"/>
          </a:xfrm>
        </p:spPr>
        <p:txBody>
          <a:bodyPr anchor="ctr"/>
          <a:lstStyle/>
          <a:p>
            <a:pPr algn="ctr">
              <a:defRPr/>
            </a:pPr>
            <a:r>
              <a:rPr lang="fr-CA" sz="4000" dirty="0"/>
              <a:t>Tabac et vapotage</a:t>
            </a:r>
          </a:p>
        </p:txBody>
      </p:sp>
      <p:sp>
        <p:nvSpPr>
          <p:cNvPr id="102407" name="Rectangle 8">
            <a:extLst>
              <a:ext uri="{FF2B5EF4-FFF2-40B4-BE49-F238E27FC236}">
                <a16:creationId xmlns:a16="http://schemas.microsoft.com/office/drawing/2014/main" id="{5E7B668B-86F4-4933-8CF2-03DD5E4B32A8}"/>
              </a:ext>
            </a:extLst>
          </p:cNvPr>
          <p:cNvSpPr>
            <a:spLocks noChangeArrowheads="1"/>
          </p:cNvSpPr>
          <p:nvPr>
            <p:custDataLst>
              <p:tags r:id="rId2"/>
            </p:custDataLst>
          </p:nvPr>
        </p:nvSpPr>
        <p:spPr bwMode="auto">
          <a:xfrm>
            <a:off x="3962400" y="2109846"/>
            <a:ext cx="4800600" cy="4227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a:spcBef>
                <a:spcPct val="0"/>
              </a:spcBef>
              <a:spcAft>
                <a:spcPts val="1000"/>
              </a:spcAft>
              <a:buClr>
                <a:srgbClr val="00549F"/>
              </a:buClr>
            </a:pPr>
            <a:r>
              <a:rPr lang="fr-CA" sz="2000" dirty="0">
                <a:solidFill>
                  <a:schemeClr val="tx1"/>
                </a:solidFill>
              </a:rPr>
              <a:t>Cessez de fumer </a:t>
            </a:r>
          </a:p>
          <a:p>
            <a:pPr>
              <a:spcBef>
                <a:spcPct val="0"/>
              </a:spcBef>
              <a:spcAft>
                <a:spcPts val="1000"/>
              </a:spcAft>
              <a:buClr>
                <a:srgbClr val="00549F"/>
              </a:buClr>
            </a:pPr>
            <a:r>
              <a:rPr lang="fr-CA" sz="2000" dirty="0">
                <a:solidFill>
                  <a:schemeClr val="tx1"/>
                </a:solidFill>
              </a:rPr>
              <a:t>Réduisez le nombre de cigarettes fumées</a:t>
            </a:r>
          </a:p>
          <a:p>
            <a:pPr>
              <a:spcBef>
                <a:spcPct val="0"/>
              </a:spcBef>
              <a:spcAft>
                <a:spcPts val="1000"/>
              </a:spcAft>
              <a:buClr>
                <a:srgbClr val="00549F"/>
              </a:buClr>
            </a:pPr>
            <a:r>
              <a:rPr lang="fr-CA" sz="2000" dirty="0">
                <a:solidFill>
                  <a:schemeClr val="tx1"/>
                </a:solidFill>
              </a:rPr>
              <a:t>Fumez juste après avoir allaité</a:t>
            </a:r>
          </a:p>
          <a:p>
            <a:pPr>
              <a:spcBef>
                <a:spcPct val="0"/>
              </a:spcBef>
              <a:spcAft>
                <a:spcPts val="1000"/>
              </a:spcAft>
              <a:buClr>
                <a:srgbClr val="00549F"/>
              </a:buClr>
            </a:pPr>
            <a:r>
              <a:rPr lang="fr-CA" sz="2000" dirty="0">
                <a:solidFill>
                  <a:schemeClr val="tx1"/>
                </a:solidFill>
              </a:rPr>
              <a:t>Fumez à l’extérieur </a:t>
            </a:r>
          </a:p>
          <a:p>
            <a:pPr>
              <a:spcBef>
                <a:spcPct val="0"/>
              </a:spcBef>
              <a:spcAft>
                <a:spcPts val="1000"/>
              </a:spcAft>
              <a:buClr>
                <a:srgbClr val="00549F"/>
              </a:buClr>
            </a:pPr>
            <a:r>
              <a:rPr lang="fr-CA" sz="2000" dirty="0">
                <a:solidFill>
                  <a:schemeClr val="tx1"/>
                </a:solidFill>
              </a:rPr>
              <a:t>Lavez vos mains</a:t>
            </a:r>
          </a:p>
          <a:p>
            <a:pPr>
              <a:spcBef>
                <a:spcPct val="0"/>
              </a:spcBef>
              <a:spcAft>
                <a:spcPts val="1000"/>
              </a:spcAft>
              <a:buClr>
                <a:srgbClr val="00549F"/>
              </a:buClr>
            </a:pPr>
            <a:r>
              <a:rPr lang="fr-CA" sz="2000" dirty="0">
                <a:solidFill>
                  <a:schemeClr val="tx1"/>
                </a:solidFill>
              </a:rPr>
              <a:t>Changez vos vêtements</a:t>
            </a:r>
          </a:p>
          <a:p>
            <a:pPr marL="0" lvl="0" indent="0">
              <a:spcBef>
                <a:spcPct val="30000"/>
              </a:spcBef>
              <a:buNone/>
            </a:pPr>
            <a:endParaRPr lang="fr-CA" sz="1200" dirty="0">
              <a:solidFill>
                <a:prstClr val="black"/>
              </a:solidFill>
              <a:latin typeface="Calibri"/>
              <a:ea typeface="+mn-ea"/>
            </a:endParaRPr>
          </a:p>
          <a:p>
            <a:pPr marL="0" lvl="0" indent="0">
              <a:spcBef>
                <a:spcPct val="30000"/>
              </a:spcBef>
              <a:buNone/>
            </a:pPr>
            <a:r>
              <a:rPr lang="fr-CA" sz="1600" dirty="0">
                <a:solidFill>
                  <a:srgbClr val="0070C0"/>
                </a:solidFill>
                <a:latin typeface="Calibri"/>
                <a:ea typeface="+mn-ea"/>
              </a:rPr>
              <a:t> </a:t>
            </a:r>
            <a:r>
              <a:rPr lang="fr-CA" sz="1600" dirty="0">
                <a:solidFill>
                  <a:srgbClr val="0070C0"/>
                </a:solidFill>
                <a:latin typeface="Calibri"/>
                <a:ea typeface="+mn-ea"/>
                <a:hlinkClick r:id="rId6">
                  <a:extLst>
                    <a:ext uri="{A12FA001-AC4F-418D-AE19-62706E023703}">
                      <ahyp:hlinkClr xmlns:ahyp="http://schemas.microsoft.com/office/drawing/2018/hyperlinkcolor" val="tx"/>
                    </a:ext>
                  </a:extLst>
                </a:hlinkClick>
              </a:rPr>
              <a:t>Sante-canada : tabagisme et  le risque de syndrome de mort subite du nourrisson</a:t>
            </a:r>
          </a:p>
          <a:p>
            <a:pPr>
              <a:lnSpc>
                <a:spcPct val="150000"/>
              </a:lnSpc>
              <a:spcBef>
                <a:spcPct val="0"/>
              </a:spcBef>
              <a:buClr>
                <a:srgbClr val="00549F"/>
              </a:buClr>
              <a:buFont typeface="Wingdings" pitchFamily="2" charset="2"/>
              <a:buChar char="Ø"/>
            </a:pPr>
            <a:endParaRPr lang="en-CA" altLang="en-US" sz="2000" dirty="0">
              <a:solidFill>
                <a:schemeClr val="tx1"/>
              </a:solidFill>
            </a:endParaRPr>
          </a:p>
        </p:txBody>
      </p:sp>
      <p:sp>
        <p:nvSpPr>
          <p:cNvPr id="102408" name="TextBox 2">
            <a:extLst>
              <a:ext uri="{FF2B5EF4-FFF2-40B4-BE49-F238E27FC236}">
                <a16:creationId xmlns:a16="http://schemas.microsoft.com/office/drawing/2014/main" id="{4DC061C7-3C00-43C0-BB15-030E47FEE3BE}"/>
              </a:ext>
            </a:extLst>
          </p:cNvPr>
          <p:cNvSpPr txBox="1">
            <a:spLocks noChangeArrowheads="1"/>
          </p:cNvSpPr>
          <p:nvPr>
            <p:custDataLst>
              <p:tags r:id="rId3"/>
            </p:custDataLst>
          </p:nvPr>
        </p:nvSpPr>
        <p:spPr bwMode="auto">
          <a:xfrm>
            <a:off x="3983502" y="1313442"/>
            <a:ext cx="4800600" cy="769441"/>
          </a:xfrm>
          <a:prstGeom prst="rect">
            <a:avLst/>
          </a:prstGeom>
          <a:solidFill>
            <a:srgbClr val="F3C10B"/>
          </a:solidFill>
          <a:ln>
            <a:noFill/>
          </a:ln>
          <a:effectLst>
            <a:outerShdw blurRad="38100" dist="50800" dir="5400000" algn="ctr" rotWithShape="0">
              <a:srgbClr val="000000">
                <a:alpha val="4313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algn="ctr">
              <a:spcBef>
                <a:spcPct val="0"/>
              </a:spcBef>
              <a:buFontTx/>
              <a:buNone/>
            </a:pPr>
            <a:r>
              <a:rPr lang="fr-CA" sz="2200" b="1" dirty="0">
                <a:solidFill>
                  <a:schemeClr val="tx1"/>
                </a:solidFill>
              </a:rPr>
              <a:t>Réduisez les risques pour                     votre bébé</a:t>
            </a:r>
          </a:p>
        </p:txBody>
      </p:sp>
      <p:pic>
        <p:nvPicPr>
          <p:cNvPr id="4" name="Picture 3">
            <a:extLst>
              <a:ext uri="{FF2B5EF4-FFF2-40B4-BE49-F238E27FC236}">
                <a16:creationId xmlns:a16="http://schemas.microsoft.com/office/drawing/2014/main" id="{9ED2DFBF-697C-4B6D-8A9B-EBE579365509}"/>
              </a:ext>
            </a:extLst>
          </p:cNvPr>
          <p:cNvPicPr>
            <a:picLocks noChangeAspect="1"/>
          </p:cNvPicPr>
          <p:nvPr/>
        </p:nvPicPr>
        <p:blipFill>
          <a:blip r:embed="rId7"/>
          <a:stretch>
            <a:fillRect/>
          </a:stretch>
        </p:blipFill>
        <p:spPr>
          <a:xfrm>
            <a:off x="178090" y="1313442"/>
            <a:ext cx="3578662" cy="2389839"/>
          </a:xfrm>
          <a:prstGeom prst="rect">
            <a:avLst/>
          </a:prstGeom>
          <a:effectLst>
            <a:outerShdw blurRad="38100" dist="50800" dir="5400000" algn="ctr" rotWithShape="0">
              <a:srgbClr val="000000">
                <a:alpha val="43137"/>
              </a:srgbClr>
            </a:outerShdw>
          </a:effectLst>
        </p:spPr>
      </p:pic>
      <p:sp>
        <p:nvSpPr>
          <p:cNvPr id="6" name="TextBox 5">
            <a:extLst>
              <a:ext uri="{FF2B5EF4-FFF2-40B4-BE49-F238E27FC236}">
                <a16:creationId xmlns:a16="http://schemas.microsoft.com/office/drawing/2014/main" id="{C01571F9-8A0B-4757-B27B-D02F555CB5A4}"/>
              </a:ext>
            </a:extLst>
          </p:cNvPr>
          <p:cNvSpPr txBox="1"/>
          <p:nvPr/>
        </p:nvSpPr>
        <p:spPr>
          <a:xfrm>
            <a:off x="685800" y="4895850"/>
            <a:ext cx="2859087" cy="400110"/>
          </a:xfrm>
          <a:prstGeom prst="rect">
            <a:avLst/>
          </a:prstGeom>
          <a:noFill/>
        </p:spPr>
        <p:txBody>
          <a:bodyPr wrap="square" rtlCol="0">
            <a:spAutoFit/>
          </a:bodyPr>
          <a:lstStyle/>
          <a:p>
            <a:pPr algn="ctr"/>
            <a:r>
              <a:rPr lang="en-US" sz="2000" dirty="0"/>
              <a:t>Merci de ne pas </a:t>
            </a:r>
            <a:r>
              <a:rPr lang="en-US" sz="2000" dirty="0" err="1"/>
              <a:t>fumer</a:t>
            </a:r>
            <a:r>
              <a:rPr lang="en-US" sz="2000" dirty="0"/>
              <a:t> !</a:t>
            </a:r>
            <a:endParaRPr lang="en-CA" sz="2000" dirty="0"/>
          </a:p>
        </p:txBody>
      </p:sp>
      <p:pic>
        <p:nvPicPr>
          <p:cNvPr id="76802" name="Picture 2" descr="Cigarette Images - Téléchargez des images gratuites - Pixabay">
            <a:extLst>
              <a:ext uri="{FF2B5EF4-FFF2-40B4-BE49-F238E27FC236}">
                <a16:creationId xmlns:a16="http://schemas.microsoft.com/office/drawing/2014/main" id="{BAFDD579-DB2A-4050-A458-C9352227BC88}"/>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078990" y="3124200"/>
            <a:ext cx="1776861" cy="1771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C52C6-6795-4E88-A317-3C42DAEADB47}"/>
              </a:ext>
            </a:extLst>
          </p:cNvPr>
          <p:cNvSpPr>
            <a:spLocks noGrp="1"/>
          </p:cNvSpPr>
          <p:nvPr>
            <p:ph type="title"/>
            <p:custDataLst>
              <p:tags r:id="rId1"/>
            </p:custDataLst>
          </p:nvPr>
        </p:nvSpPr>
        <p:spPr>
          <a:xfrm>
            <a:off x="2590800" y="346169"/>
            <a:ext cx="6025389" cy="1152892"/>
          </a:xfrm>
        </p:spPr>
        <p:txBody>
          <a:bodyPr anchor="ctr"/>
          <a:lstStyle/>
          <a:p>
            <a:pPr algn="ctr">
              <a:defRPr/>
            </a:pPr>
            <a:r>
              <a:rPr lang="fr-CA" sz="4000" dirty="0"/>
              <a:t>Le Cannabis sur toutes ses formes</a:t>
            </a:r>
          </a:p>
        </p:txBody>
      </p:sp>
      <p:pic>
        <p:nvPicPr>
          <p:cNvPr id="104452" name="Picture 10">
            <a:extLst>
              <a:ext uri="{FF2B5EF4-FFF2-40B4-BE49-F238E27FC236}">
                <a16:creationId xmlns:a16="http://schemas.microsoft.com/office/drawing/2014/main" id="{E984B69C-19A3-44F2-88FE-4E6A43F25676}"/>
              </a:ext>
            </a:extLst>
          </p:cNvPr>
          <p:cNvPicPr>
            <a:picLocks noChangeAspect="1"/>
          </p:cNvPicPr>
          <p:nvPr>
            <p:custDataLst>
              <p:tags r:id="rId2"/>
            </p:custDataLst>
          </p:nvPr>
        </p:nvPicPr>
        <p:blipFill>
          <a:blip r:embed="rId8" cstate="screen">
            <a:extLst>
              <a:ext uri="{28A0092B-C50C-407E-A947-70E740481C1C}">
                <a14:useLocalDpi xmlns:a14="http://schemas.microsoft.com/office/drawing/2010/main"/>
              </a:ext>
            </a:extLst>
          </a:blip>
          <a:srcRect/>
          <a:stretch>
            <a:fillRect/>
          </a:stretch>
        </p:blipFill>
        <p:spPr bwMode="auto">
          <a:xfrm rot="4506864">
            <a:off x="207810" y="827313"/>
            <a:ext cx="3267965" cy="2447527"/>
          </a:xfrm>
          <a:prstGeom prst="rect">
            <a:avLst/>
          </a:prstGeom>
          <a:noFill/>
          <a:ln>
            <a:noFill/>
          </a:ln>
          <a:effectLst>
            <a:outerShdw blurRad="381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TextBox 6">
            <a:extLst>
              <a:ext uri="{FF2B5EF4-FFF2-40B4-BE49-F238E27FC236}">
                <a16:creationId xmlns:a16="http://schemas.microsoft.com/office/drawing/2014/main" id="{7FB58F62-5F17-4C7E-9D7A-8A4B458A2C16}"/>
              </a:ext>
            </a:extLst>
          </p:cNvPr>
          <p:cNvSpPr txBox="1">
            <a:spLocks noChangeArrowheads="1"/>
          </p:cNvSpPr>
          <p:nvPr>
            <p:custDataLst>
              <p:tags r:id="rId3"/>
            </p:custDataLst>
          </p:nvPr>
        </p:nvSpPr>
        <p:spPr bwMode="auto">
          <a:xfrm>
            <a:off x="441157" y="4851013"/>
            <a:ext cx="838199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a:spcBef>
                <a:spcPts val="600"/>
              </a:spcBef>
              <a:buClr>
                <a:srgbClr val="00549F"/>
              </a:buClr>
            </a:pPr>
            <a:r>
              <a:rPr lang="fr-CA" sz="2000" dirty="0">
                <a:solidFill>
                  <a:schemeClr val="tx1"/>
                </a:solidFill>
              </a:rPr>
              <a:t>Difficultés d’apprentissage, de comportement et de santé mentale</a:t>
            </a:r>
          </a:p>
          <a:p>
            <a:pPr>
              <a:spcBef>
                <a:spcPts val="600"/>
              </a:spcBef>
              <a:buClr>
                <a:srgbClr val="00549F"/>
              </a:buClr>
            </a:pPr>
            <a:r>
              <a:rPr lang="fr-CA" sz="2000" dirty="0">
                <a:solidFill>
                  <a:schemeClr val="tx1"/>
                </a:solidFill>
              </a:rPr>
              <a:t>Difficulté à se calmer</a:t>
            </a:r>
          </a:p>
          <a:p>
            <a:pPr>
              <a:spcBef>
                <a:spcPts val="600"/>
              </a:spcBef>
              <a:buClr>
                <a:srgbClr val="00549F"/>
              </a:buClr>
            </a:pPr>
            <a:r>
              <a:rPr lang="fr-CA" sz="2000" dirty="0">
                <a:solidFill>
                  <a:schemeClr val="tx1"/>
                </a:solidFill>
              </a:rPr>
              <a:t>Problèmes de sommeil</a:t>
            </a:r>
          </a:p>
        </p:txBody>
      </p:sp>
      <p:sp>
        <p:nvSpPr>
          <p:cNvPr id="104455" name="TextBox 7">
            <a:extLst>
              <a:ext uri="{FF2B5EF4-FFF2-40B4-BE49-F238E27FC236}">
                <a16:creationId xmlns:a16="http://schemas.microsoft.com/office/drawing/2014/main" id="{B10C3B31-5026-4957-934C-34A8A393639B}"/>
              </a:ext>
            </a:extLst>
          </p:cNvPr>
          <p:cNvSpPr txBox="1">
            <a:spLocks noChangeArrowheads="1"/>
          </p:cNvSpPr>
          <p:nvPr>
            <p:custDataLst>
              <p:tags r:id="rId4"/>
            </p:custDataLst>
          </p:nvPr>
        </p:nvSpPr>
        <p:spPr bwMode="auto">
          <a:xfrm>
            <a:off x="3812896" y="1575327"/>
            <a:ext cx="5351265" cy="247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a:spcBef>
                <a:spcPts val="600"/>
              </a:spcBef>
              <a:buClr>
                <a:srgbClr val="00549F"/>
              </a:buClr>
            </a:pPr>
            <a:r>
              <a:rPr lang="fr-CA" sz="2000" dirty="0">
                <a:solidFill>
                  <a:schemeClr val="tx1"/>
                </a:solidFill>
                <a:latin typeface="+mn-lt"/>
              </a:rPr>
              <a:t>Aucune quantité n’est sécuritaire</a:t>
            </a:r>
          </a:p>
          <a:p>
            <a:pPr>
              <a:spcBef>
                <a:spcPts val="600"/>
              </a:spcBef>
              <a:buClr>
                <a:srgbClr val="00549F"/>
              </a:buClr>
            </a:pPr>
            <a:r>
              <a:rPr lang="fr-FR" sz="2000" dirty="0">
                <a:solidFill>
                  <a:schemeClr val="tx1"/>
                </a:solidFill>
                <a:latin typeface="+mn-lt"/>
              </a:rPr>
              <a:t>Il se dépose dans le lait maternel</a:t>
            </a:r>
          </a:p>
          <a:p>
            <a:pPr>
              <a:spcBef>
                <a:spcPts val="600"/>
              </a:spcBef>
              <a:buClr>
                <a:srgbClr val="00549F"/>
              </a:buClr>
            </a:pPr>
            <a:r>
              <a:rPr lang="fr-FR" sz="2000" dirty="0">
                <a:solidFill>
                  <a:schemeClr val="tx1"/>
                </a:solidFill>
                <a:latin typeface="+mn-lt"/>
              </a:rPr>
              <a:t>Il peut se retrouver présent dans les cellules grasses et le cerveau de votre bébé pendant plusieurs semaines </a:t>
            </a:r>
          </a:p>
          <a:p>
            <a:pPr>
              <a:spcBef>
                <a:spcPts val="600"/>
              </a:spcBef>
              <a:buClr>
                <a:srgbClr val="00549F"/>
              </a:buClr>
            </a:pPr>
            <a:r>
              <a:rPr lang="fr-CA" sz="2000" dirty="0">
                <a:solidFill>
                  <a:schemeClr val="tx1"/>
                </a:solidFill>
                <a:latin typeface="+mn-lt"/>
              </a:rPr>
              <a:t>Il peut altérer vos compétences parentales, votre jugement, et vigilance</a:t>
            </a:r>
          </a:p>
        </p:txBody>
      </p:sp>
      <p:sp>
        <p:nvSpPr>
          <p:cNvPr id="104457" name="TextBox 2">
            <a:extLst>
              <a:ext uri="{FF2B5EF4-FFF2-40B4-BE49-F238E27FC236}">
                <a16:creationId xmlns:a16="http://schemas.microsoft.com/office/drawing/2014/main" id="{B7563DD8-CEC2-4BA3-8C00-4EF222F7FD08}"/>
              </a:ext>
            </a:extLst>
          </p:cNvPr>
          <p:cNvSpPr txBox="1">
            <a:spLocks noChangeArrowheads="1"/>
          </p:cNvSpPr>
          <p:nvPr>
            <p:custDataLst>
              <p:tags r:id="rId5"/>
            </p:custDataLst>
          </p:nvPr>
        </p:nvSpPr>
        <p:spPr bwMode="auto">
          <a:xfrm>
            <a:off x="582477" y="4326727"/>
            <a:ext cx="7979045" cy="461665"/>
          </a:xfrm>
          <a:prstGeom prst="rect">
            <a:avLst/>
          </a:prstGeom>
          <a:solidFill>
            <a:srgbClr val="F3C10B"/>
          </a:solidFill>
          <a:ln>
            <a:noFill/>
          </a:ln>
          <a:effectLst>
            <a:outerShdw blurRad="38100" dist="50800" dir="5400000" algn="ctr" rotWithShape="0">
              <a:srgbClr val="000000">
                <a:alpha val="4313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algn="ctr">
              <a:spcBef>
                <a:spcPct val="0"/>
              </a:spcBef>
              <a:buFontTx/>
              <a:buNone/>
            </a:pPr>
            <a:r>
              <a:rPr lang="fr-CA" sz="2400" b="1" dirty="0">
                <a:solidFill>
                  <a:schemeClr val="tx1"/>
                </a:solidFill>
              </a:rPr>
              <a:t>Effets à long terme sur les enfants</a:t>
            </a:r>
          </a:p>
        </p:txBody>
      </p:sp>
      <p:pic>
        <p:nvPicPr>
          <p:cNvPr id="77828" name="Picture 4" descr="Sign, Cone, Symbol, Traffic, Warning, Construction">
            <a:extLst>
              <a:ext uri="{FF2B5EF4-FFF2-40B4-BE49-F238E27FC236}">
                <a16:creationId xmlns:a16="http://schemas.microsoft.com/office/drawing/2014/main" id="{3F69B0D7-4CB7-4C44-A7A2-22777F2DB1A4}"/>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1600200" y="3240143"/>
            <a:ext cx="1905000" cy="704453"/>
          </a:xfrm>
          <a:prstGeom prst="rect">
            <a:avLst/>
          </a:prstGeom>
          <a:noFill/>
          <a:effectLst>
            <a:outerShdw blurRad="381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9835CC6-8D39-4FC2-8717-C54474914FEC}"/>
              </a:ext>
            </a:extLst>
          </p:cNvPr>
          <p:cNvSpPr txBox="1"/>
          <p:nvPr/>
        </p:nvSpPr>
        <p:spPr>
          <a:xfrm>
            <a:off x="2057400" y="3343471"/>
            <a:ext cx="1371600" cy="461665"/>
          </a:xfrm>
          <a:prstGeom prst="rect">
            <a:avLst/>
          </a:prstGeom>
          <a:solidFill>
            <a:srgbClr val="FAC533"/>
          </a:solidFill>
        </p:spPr>
        <p:txBody>
          <a:bodyPr wrap="square" rtlCol="0">
            <a:spAutoFit/>
          </a:bodyPr>
          <a:lstStyle/>
          <a:p>
            <a:pPr algn="ctr"/>
            <a:r>
              <a:rPr lang="en-US" sz="1200" b="1" dirty="0"/>
              <a:t>EN </a:t>
            </a:r>
          </a:p>
          <a:p>
            <a:pPr algn="ctr"/>
            <a:r>
              <a:rPr lang="en-US" sz="1200" b="1" dirty="0"/>
              <a:t>construction</a:t>
            </a:r>
            <a:endParaRPr lang="en-CA" sz="1200" b="1" dirty="0"/>
          </a:p>
        </p:txBody>
      </p:sp>
      <p:sp>
        <p:nvSpPr>
          <p:cNvPr id="4" name="Rectangle 3">
            <a:extLst>
              <a:ext uri="{FF2B5EF4-FFF2-40B4-BE49-F238E27FC236}">
                <a16:creationId xmlns:a16="http://schemas.microsoft.com/office/drawing/2014/main" id="{CD59B2D4-0847-4F31-8902-6CFF453B3AC2}"/>
              </a:ext>
            </a:extLst>
          </p:cNvPr>
          <p:cNvSpPr/>
          <p:nvPr/>
        </p:nvSpPr>
        <p:spPr>
          <a:xfrm>
            <a:off x="762000" y="6095740"/>
            <a:ext cx="6650891" cy="523220"/>
          </a:xfrm>
          <a:prstGeom prst="rect">
            <a:avLst/>
          </a:prstGeom>
        </p:spPr>
        <p:txBody>
          <a:bodyPr wrap="square">
            <a:spAutoFit/>
          </a:bodyPr>
          <a:lstStyle/>
          <a:p>
            <a:r>
              <a:rPr lang="fr-CA" sz="1400" dirty="0">
                <a:cs typeface="Arial" panose="020B0604020202020204" pitchFamily="34" charset="0"/>
                <a:hlinkClick r:id="rId10"/>
              </a:rPr>
              <a:t>Les risques du cannabis sur la fertilité, la grossesse, l’allaitement et le rôle parental</a:t>
            </a:r>
            <a:endParaRPr lang="en-CA" sz="14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6DA9-7B45-4F24-B8B6-4615A4836A9D}"/>
              </a:ext>
            </a:extLst>
          </p:cNvPr>
          <p:cNvSpPr>
            <a:spLocks noGrp="1"/>
          </p:cNvSpPr>
          <p:nvPr>
            <p:ph type="title"/>
            <p:custDataLst>
              <p:tags r:id="rId1"/>
            </p:custDataLst>
          </p:nvPr>
        </p:nvSpPr>
        <p:spPr/>
        <p:txBody>
          <a:bodyPr/>
          <a:lstStyle/>
          <a:p>
            <a:pPr algn="ctr"/>
            <a:r>
              <a:rPr lang="fr-CA" sz="4000" dirty="0"/>
              <a:t>Problèmes courants:</a:t>
            </a:r>
            <a:br>
              <a:rPr lang="fr-CA" sz="4000" dirty="0"/>
            </a:br>
            <a:r>
              <a:rPr lang="fr-CA" sz="3600" dirty="0">
                <a:solidFill>
                  <a:schemeClr val="tx1"/>
                </a:solidFill>
              </a:rPr>
              <a:t>Mamelons douloureux</a:t>
            </a:r>
          </a:p>
        </p:txBody>
      </p:sp>
      <p:sp>
        <p:nvSpPr>
          <p:cNvPr id="3" name="Content Placeholder 2">
            <a:extLst>
              <a:ext uri="{FF2B5EF4-FFF2-40B4-BE49-F238E27FC236}">
                <a16:creationId xmlns:a16="http://schemas.microsoft.com/office/drawing/2014/main" id="{95BD047D-BC52-4FF1-96D8-4C4B9668694B}"/>
              </a:ext>
            </a:extLst>
          </p:cNvPr>
          <p:cNvSpPr>
            <a:spLocks noGrp="1"/>
          </p:cNvSpPr>
          <p:nvPr>
            <p:ph sz="half" idx="2"/>
            <p:custDataLst>
              <p:tags r:id="rId2"/>
            </p:custDataLst>
          </p:nvPr>
        </p:nvSpPr>
        <p:spPr>
          <a:xfrm>
            <a:off x="247069" y="1417638"/>
            <a:ext cx="2894386" cy="2793371"/>
          </a:xfrm>
          <a:ln>
            <a:solidFill>
              <a:srgbClr val="FAC533"/>
            </a:solidFill>
          </a:ln>
        </p:spPr>
        <p:txBody>
          <a:bodyPr/>
          <a:lstStyle/>
          <a:p>
            <a:pPr marL="0" indent="0">
              <a:spcBef>
                <a:spcPts val="0"/>
              </a:spcBef>
              <a:spcAft>
                <a:spcPts val="600"/>
              </a:spcAft>
              <a:buClr>
                <a:srgbClr val="00549F"/>
              </a:buClr>
              <a:buNone/>
            </a:pPr>
            <a:r>
              <a:rPr lang="fr-CA" sz="2000" b="1" dirty="0">
                <a:solidFill>
                  <a:schemeClr val="tx1"/>
                </a:solidFill>
              </a:rPr>
              <a:t>À surveiller:</a:t>
            </a:r>
          </a:p>
          <a:p>
            <a:pPr>
              <a:spcBef>
                <a:spcPts val="0"/>
              </a:spcBef>
              <a:spcAft>
                <a:spcPts val="600"/>
              </a:spcAft>
              <a:buClr>
                <a:srgbClr val="00549F"/>
              </a:buClr>
            </a:pPr>
            <a:r>
              <a:rPr lang="fr-CA" sz="2000" dirty="0">
                <a:solidFill>
                  <a:schemeClr val="tx1"/>
                </a:solidFill>
              </a:rPr>
              <a:t>Les mamelons peuvent être pincés ou déformés après les tétées</a:t>
            </a:r>
          </a:p>
          <a:p>
            <a:pPr>
              <a:spcBef>
                <a:spcPts val="0"/>
              </a:spcBef>
              <a:spcAft>
                <a:spcPts val="600"/>
              </a:spcAft>
              <a:buClr>
                <a:srgbClr val="00549F"/>
              </a:buClr>
            </a:pPr>
            <a:r>
              <a:rPr lang="fr-CA" sz="2000" dirty="0">
                <a:solidFill>
                  <a:schemeClr val="tx1"/>
                </a:solidFill>
              </a:rPr>
              <a:t>Les mamelons peuvent être blessés ou saigner</a:t>
            </a:r>
          </a:p>
          <a:p>
            <a:endParaRPr lang="en-CA" dirty="0"/>
          </a:p>
        </p:txBody>
      </p:sp>
      <p:sp>
        <p:nvSpPr>
          <p:cNvPr id="7" name="Content Placeholder 6">
            <a:extLst>
              <a:ext uri="{FF2B5EF4-FFF2-40B4-BE49-F238E27FC236}">
                <a16:creationId xmlns:a16="http://schemas.microsoft.com/office/drawing/2014/main" id="{1E5FF0C1-1BAC-184D-8605-883B9A6D718D}"/>
              </a:ext>
            </a:extLst>
          </p:cNvPr>
          <p:cNvSpPr>
            <a:spLocks noGrp="1"/>
          </p:cNvSpPr>
          <p:nvPr>
            <p:ph sz="quarter" idx="4"/>
            <p:custDataLst>
              <p:tags r:id="rId3"/>
            </p:custDataLst>
          </p:nvPr>
        </p:nvSpPr>
        <p:spPr>
          <a:xfrm>
            <a:off x="3456253" y="1417638"/>
            <a:ext cx="5483973" cy="4164972"/>
          </a:xfrm>
          <a:ln>
            <a:solidFill>
              <a:srgbClr val="FAC533"/>
            </a:solidFill>
          </a:ln>
        </p:spPr>
        <p:txBody>
          <a:bodyPr/>
          <a:lstStyle/>
          <a:p>
            <a:pPr marL="0" indent="0">
              <a:spcBef>
                <a:spcPts val="600"/>
              </a:spcBef>
              <a:spcAft>
                <a:spcPts val="600"/>
              </a:spcAft>
              <a:buClr>
                <a:srgbClr val="00549F"/>
              </a:buClr>
              <a:buNone/>
            </a:pPr>
            <a:r>
              <a:rPr lang="fr-CA" sz="2000" b="1" dirty="0">
                <a:solidFill>
                  <a:schemeClr val="tx1"/>
                </a:solidFill>
              </a:rPr>
              <a:t>À essayer:</a:t>
            </a:r>
          </a:p>
          <a:p>
            <a:pPr>
              <a:spcBef>
                <a:spcPts val="0"/>
              </a:spcBef>
              <a:spcAft>
                <a:spcPts val="600"/>
              </a:spcAft>
              <a:buClr>
                <a:srgbClr val="00549F"/>
              </a:buClr>
            </a:pPr>
            <a:r>
              <a:rPr lang="fr-CA" sz="2000" dirty="0">
                <a:solidFill>
                  <a:schemeClr val="tx1"/>
                </a:solidFill>
              </a:rPr>
              <a:t>Assurez-vous que la prise du sein est bonne</a:t>
            </a:r>
          </a:p>
          <a:p>
            <a:pPr>
              <a:spcBef>
                <a:spcPts val="0"/>
              </a:spcBef>
              <a:spcAft>
                <a:spcPts val="600"/>
              </a:spcAft>
              <a:buClr>
                <a:srgbClr val="00549F"/>
              </a:buClr>
            </a:pPr>
            <a:r>
              <a:rPr lang="fr-CA" sz="2000" dirty="0">
                <a:solidFill>
                  <a:schemeClr val="tx1"/>
                </a:solidFill>
              </a:rPr>
              <a:t>Exprimez du lait maternel, appliquez-en sur les mamelons après la tétée et laissez sécher à l’air libre</a:t>
            </a:r>
          </a:p>
          <a:p>
            <a:pPr>
              <a:spcBef>
                <a:spcPts val="0"/>
              </a:spcBef>
              <a:spcAft>
                <a:spcPts val="600"/>
              </a:spcAft>
              <a:buClr>
                <a:srgbClr val="00549F"/>
              </a:buClr>
            </a:pPr>
            <a:r>
              <a:rPr lang="fr-CA" sz="2000" dirty="0">
                <a:solidFill>
                  <a:schemeClr val="tx1"/>
                </a:solidFill>
              </a:rPr>
              <a:t>Changez vos compresses d’allaitement si elles sont humides</a:t>
            </a:r>
          </a:p>
          <a:p>
            <a:pPr>
              <a:spcBef>
                <a:spcPts val="0"/>
              </a:spcBef>
              <a:spcAft>
                <a:spcPts val="600"/>
              </a:spcAft>
              <a:buClr>
                <a:srgbClr val="00549F"/>
              </a:buClr>
            </a:pPr>
            <a:r>
              <a:rPr lang="fr-CA" sz="2000" dirty="0">
                <a:solidFill>
                  <a:schemeClr val="tx1"/>
                </a:solidFill>
              </a:rPr>
              <a:t>Essayez d’autres positions d’allaitement</a:t>
            </a:r>
          </a:p>
          <a:p>
            <a:pPr>
              <a:spcBef>
                <a:spcPts val="0"/>
              </a:spcBef>
              <a:spcAft>
                <a:spcPts val="600"/>
              </a:spcAft>
              <a:buClr>
                <a:srgbClr val="00549F"/>
              </a:buClr>
            </a:pPr>
            <a:r>
              <a:rPr lang="fr-CA" sz="2000" dirty="0">
                <a:solidFill>
                  <a:schemeClr val="tx1"/>
                </a:solidFill>
              </a:rPr>
              <a:t>Commencez  à allaiter du côté le moins douloureux</a:t>
            </a:r>
          </a:p>
          <a:p>
            <a:pPr>
              <a:spcBef>
                <a:spcPts val="0"/>
              </a:spcBef>
              <a:spcAft>
                <a:spcPts val="600"/>
              </a:spcAft>
              <a:buClr>
                <a:srgbClr val="00549F"/>
              </a:buClr>
            </a:pPr>
            <a:r>
              <a:rPr lang="fr-CA" sz="2000" dirty="0">
                <a:solidFill>
                  <a:schemeClr val="tx1"/>
                </a:solidFill>
              </a:rPr>
              <a:t>Tenez votre sein dans votre main  pendant la tétée</a:t>
            </a:r>
          </a:p>
          <a:p>
            <a:endParaRPr lang="en-CA" dirty="0"/>
          </a:p>
        </p:txBody>
      </p:sp>
      <p:sp>
        <p:nvSpPr>
          <p:cNvPr id="5" name="TextBox 4">
            <a:extLst>
              <a:ext uri="{FF2B5EF4-FFF2-40B4-BE49-F238E27FC236}">
                <a16:creationId xmlns:a16="http://schemas.microsoft.com/office/drawing/2014/main" id="{30E60D41-EDA0-4C3B-AC4E-7B8BE319E22E}"/>
              </a:ext>
            </a:extLst>
          </p:cNvPr>
          <p:cNvSpPr txBox="1"/>
          <p:nvPr/>
        </p:nvSpPr>
        <p:spPr>
          <a:xfrm>
            <a:off x="247069" y="4505392"/>
            <a:ext cx="2894386" cy="1077218"/>
          </a:xfrm>
          <a:prstGeom prst="rect">
            <a:avLst/>
          </a:prstGeom>
          <a:solidFill>
            <a:srgbClr val="8EC2F2"/>
          </a:solidFill>
        </p:spPr>
        <p:txBody>
          <a:bodyPr wrap="square" rtlCol="0">
            <a:spAutoFit/>
          </a:bodyPr>
          <a:lstStyle/>
          <a:p>
            <a:pPr algn="ctr"/>
            <a:r>
              <a:rPr lang="fr-CA" sz="1600" b="1" dirty="0"/>
              <a:t>Si la douleur ne disparaît pas rapidement, demandez de l’aide pour éviter d’autres problèmes.</a:t>
            </a:r>
          </a:p>
        </p:txBody>
      </p:sp>
    </p:spTree>
    <p:extLst>
      <p:ext uri="{BB962C8B-B14F-4D97-AF65-F5344CB8AC3E}">
        <p14:creationId xmlns:p14="http://schemas.microsoft.com/office/powerpoint/2010/main" val="12321377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54A08-9D0A-4B13-9F3C-49FC90C044C8}"/>
              </a:ext>
            </a:extLst>
          </p:cNvPr>
          <p:cNvSpPr>
            <a:spLocks noGrp="1"/>
          </p:cNvSpPr>
          <p:nvPr>
            <p:ph type="title"/>
            <p:custDataLst>
              <p:tags r:id="rId1"/>
            </p:custDataLst>
          </p:nvPr>
        </p:nvSpPr>
        <p:spPr>
          <a:xfrm>
            <a:off x="0" y="274638"/>
            <a:ext cx="9144000" cy="1143000"/>
          </a:xfrm>
        </p:spPr>
        <p:txBody>
          <a:bodyPr/>
          <a:lstStyle/>
          <a:p>
            <a:r>
              <a:rPr lang="fr-CA" sz="4000" dirty="0"/>
              <a:t>Problèmes courants</a:t>
            </a:r>
            <a:r>
              <a:rPr lang="fr-CA" dirty="0"/>
              <a:t> :</a:t>
            </a:r>
            <a:r>
              <a:rPr lang="fr-CA" sz="4000" dirty="0"/>
              <a:t> </a:t>
            </a:r>
            <a:br>
              <a:rPr lang="fr-CA" sz="4000" dirty="0"/>
            </a:br>
            <a:r>
              <a:rPr lang="fr-CA" sz="3600" dirty="0">
                <a:solidFill>
                  <a:schemeClr val="tx1"/>
                </a:solidFill>
              </a:rPr>
              <a:t>Engorgement</a:t>
            </a:r>
          </a:p>
        </p:txBody>
      </p:sp>
      <p:sp>
        <p:nvSpPr>
          <p:cNvPr id="3" name="Content Placeholder 2">
            <a:extLst>
              <a:ext uri="{FF2B5EF4-FFF2-40B4-BE49-F238E27FC236}">
                <a16:creationId xmlns:a16="http://schemas.microsoft.com/office/drawing/2014/main" id="{70FCAF4F-A84C-452A-9F26-5CEBAF791CFC}"/>
              </a:ext>
            </a:extLst>
          </p:cNvPr>
          <p:cNvSpPr>
            <a:spLocks noGrp="1"/>
          </p:cNvSpPr>
          <p:nvPr>
            <p:ph sz="half" idx="2"/>
            <p:custDataLst>
              <p:tags r:id="rId2"/>
            </p:custDataLst>
          </p:nvPr>
        </p:nvSpPr>
        <p:spPr>
          <a:xfrm>
            <a:off x="533400" y="1676400"/>
            <a:ext cx="2994275" cy="3103346"/>
          </a:xfrm>
          <a:ln>
            <a:solidFill>
              <a:srgbClr val="FAC533"/>
            </a:solidFill>
          </a:ln>
        </p:spPr>
        <p:txBody>
          <a:bodyPr/>
          <a:lstStyle/>
          <a:p>
            <a:pPr marL="0" indent="0">
              <a:spcBef>
                <a:spcPts val="0"/>
              </a:spcBef>
              <a:spcAft>
                <a:spcPts val="600"/>
              </a:spcAft>
              <a:buClr>
                <a:srgbClr val="00549F"/>
              </a:buClr>
              <a:buNone/>
            </a:pPr>
            <a:r>
              <a:rPr lang="fr-CA" sz="2200" b="1" dirty="0">
                <a:solidFill>
                  <a:schemeClr val="tx1"/>
                </a:solidFill>
              </a:rPr>
              <a:t>À surveiller:</a:t>
            </a:r>
          </a:p>
          <a:p>
            <a:pPr>
              <a:spcBef>
                <a:spcPts val="0"/>
              </a:spcBef>
              <a:spcAft>
                <a:spcPts val="600"/>
              </a:spcAft>
              <a:buClr>
                <a:srgbClr val="00549F"/>
              </a:buClr>
            </a:pPr>
            <a:r>
              <a:rPr lang="fr-CA" sz="2200" dirty="0">
                <a:solidFill>
                  <a:schemeClr val="tx1"/>
                </a:solidFill>
              </a:rPr>
              <a:t>Seins lourds, volumineux et durs</a:t>
            </a:r>
          </a:p>
          <a:p>
            <a:pPr>
              <a:spcBef>
                <a:spcPts val="0"/>
              </a:spcBef>
              <a:spcAft>
                <a:spcPts val="600"/>
              </a:spcAft>
              <a:buClr>
                <a:srgbClr val="00549F"/>
              </a:buClr>
            </a:pPr>
            <a:r>
              <a:rPr lang="fr-CA" sz="2200" dirty="0">
                <a:solidFill>
                  <a:schemeClr val="tx1"/>
                </a:solidFill>
              </a:rPr>
              <a:t>Douleur généralisée</a:t>
            </a:r>
          </a:p>
          <a:p>
            <a:pPr>
              <a:spcBef>
                <a:spcPts val="0"/>
              </a:spcBef>
              <a:spcAft>
                <a:spcPts val="600"/>
              </a:spcAft>
              <a:buClr>
                <a:srgbClr val="00549F"/>
              </a:buClr>
            </a:pPr>
            <a:r>
              <a:rPr lang="fr-CA" sz="2200" dirty="0">
                <a:solidFill>
                  <a:schemeClr val="tx1"/>
                </a:solidFill>
              </a:rPr>
              <a:t>Rougeur partout sur le ou les seins</a:t>
            </a:r>
          </a:p>
          <a:p>
            <a:pPr>
              <a:spcBef>
                <a:spcPts val="0"/>
              </a:spcBef>
              <a:spcAft>
                <a:spcPts val="600"/>
              </a:spcAft>
              <a:buClr>
                <a:srgbClr val="00549F"/>
              </a:buClr>
            </a:pPr>
            <a:r>
              <a:rPr lang="fr-CA" sz="2200" dirty="0">
                <a:solidFill>
                  <a:schemeClr val="tx1"/>
                </a:solidFill>
              </a:rPr>
              <a:t>Légère fièvre</a:t>
            </a:r>
          </a:p>
          <a:p>
            <a:endParaRPr lang="en-CA" dirty="0"/>
          </a:p>
        </p:txBody>
      </p:sp>
      <p:sp>
        <p:nvSpPr>
          <p:cNvPr id="6" name="Content Placeholder 5">
            <a:extLst>
              <a:ext uri="{FF2B5EF4-FFF2-40B4-BE49-F238E27FC236}">
                <a16:creationId xmlns:a16="http://schemas.microsoft.com/office/drawing/2014/main" id="{C343E0DA-7155-CF4A-839C-0F33A6173D77}"/>
              </a:ext>
            </a:extLst>
          </p:cNvPr>
          <p:cNvSpPr>
            <a:spLocks noGrp="1"/>
          </p:cNvSpPr>
          <p:nvPr>
            <p:ph sz="quarter" idx="4"/>
            <p:custDataLst>
              <p:tags r:id="rId3"/>
            </p:custDataLst>
          </p:nvPr>
        </p:nvSpPr>
        <p:spPr>
          <a:xfrm>
            <a:off x="3733800" y="1676400"/>
            <a:ext cx="4876800" cy="3906253"/>
          </a:xfrm>
          <a:ln>
            <a:solidFill>
              <a:srgbClr val="FAC533"/>
            </a:solidFill>
          </a:ln>
        </p:spPr>
        <p:txBody>
          <a:bodyPr/>
          <a:lstStyle/>
          <a:p>
            <a:pPr marL="0" indent="0">
              <a:spcBef>
                <a:spcPts val="0"/>
              </a:spcBef>
              <a:spcAft>
                <a:spcPts val="600"/>
              </a:spcAft>
              <a:buClr>
                <a:srgbClr val="00549F"/>
              </a:buClr>
              <a:buNone/>
            </a:pPr>
            <a:r>
              <a:rPr lang="fr-CA" sz="2200" b="1" dirty="0">
                <a:solidFill>
                  <a:schemeClr val="tx1"/>
                </a:solidFill>
              </a:rPr>
              <a:t>À essayer:</a:t>
            </a:r>
          </a:p>
          <a:p>
            <a:pPr>
              <a:spcBef>
                <a:spcPts val="0"/>
              </a:spcBef>
              <a:spcAft>
                <a:spcPts val="600"/>
              </a:spcAft>
              <a:buClr>
                <a:srgbClr val="00549F"/>
              </a:buClr>
            </a:pPr>
            <a:r>
              <a:rPr lang="fr-CA" sz="2200" dirty="0">
                <a:solidFill>
                  <a:schemeClr val="tx1"/>
                </a:solidFill>
              </a:rPr>
              <a:t>Allaitez souvent</a:t>
            </a:r>
          </a:p>
          <a:p>
            <a:pPr>
              <a:spcBef>
                <a:spcPts val="0"/>
              </a:spcBef>
              <a:spcAft>
                <a:spcPts val="600"/>
              </a:spcAft>
              <a:buClr>
                <a:srgbClr val="00549F"/>
              </a:buClr>
            </a:pPr>
            <a:r>
              <a:rPr lang="fr-CA" sz="2200" dirty="0">
                <a:solidFill>
                  <a:schemeClr val="tx1"/>
                </a:solidFill>
              </a:rPr>
              <a:t>Offrez les deux seins à chaque tétée</a:t>
            </a:r>
          </a:p>
          <a:p>
            <a:pPr>
              <a:spcBef>
                <a:spcPts val="0"/>
              </a:spcBef>
              <a:spcAft>
                <a:spcPts val="600"/>
              </a:spcAft>
              <a:buClr>
                <a:srgbClr val="00549F"/>
              </a:buClr>
            </a:pPr>
            <a:r>
              <a:rPr lang="fr-CA" sz="2200" dirty="0">
                <a:solidFill>
                  <a:schemeClr val="tx1"/>
                </a:solidFill>
              </a:rPr>
              <a:t>Assurez vous que votre bébé prend bien le sein</a:t>
            </a:r>
          </a:p>
          <a:p>
            <a:pPr>
              <a:spcBef>
                <a:spcPts val="0"/>
              </a:spcBef>
              <a:spcAft>
                <a:spcPts val="600"/>
              </a:spcAft>
              <a:buClr>
                <a:srgbClr val="00549F"/>
              </a:buClr>
            </a:pPr>
            <a:r>
              <a:rPr lang="fr-CA" sz="2200" dirty="0">
                <a:solidFill>
                  <a:schemeClr val="tx1"/>
                </a:solidFill>
              </a:rPr>
              <a:t>Offrez le sein dès les premiers signes de faim</a:t>
            </a:r>
          </a:p>
          <a:p>
            <a:pPr>
              <a:spcBef>
                <a:spcPts val="0"/>
              </a:spcBef>
              <a:spcAft>
                <a:spcPts val="600"/>
              </a:spcAft>
              <a:buClr>
                <a:srgbClr val="00549F"/>
              </a:buClr>
            </a:pPr>
            <a:r>
              <a:rPr lang="fr-CA" sz="2200" dirty="0">
                <a:solidFill>
                  <a:schemeClr val="tx1"/>
                </a:solidFill>
              </a:rPr>
              <a:t>Allaitez votre  bébé avant que vos seins ne deviennent trop pleins</a:t>
            </a:r>
          </a:p>
          <a:p>
            <a:endParaRPr lang="en-CA" dirty="0"/>
          </a:p>
        </p:txBody>
      </p:sp>
    </p:spTree>
    <p:extLst>
      <p:ext uri="{BB962C8B-B14F-4D97-AF65-F5344CB8AC3E}">
        <p14:creationId xmlns:p14="http://schemas.microsoft.com/office/powerpoint/2010/main" val="32301658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63CCF-1FDE-4750-A323-7E990983CF6A}"/>
              </a:ext>
            </a:extLst>
          </p:cNvPr>
          <p:cNvSpPr>
            <a:spLocks noGrp="1"/>
          </p:cNvSpPr>
          <p:nvPr>
            <p:ph type="title"/>
            <p:custDataLst>
              <p:tags r:id="rId1"/>
            </p:custDataLst>
          </p:nvPr>
        </p:nvSpPr>
        <p:spPr/>
        <p:txBody>
          <a:bodyPr/>
          <a:lstStyle/>
          <a:p>
            <a:pPr algn="ctr"/>
            <a:r>
              <a:rPr lang="fr-CA" sz="4000" dirty="0"/>
              <a:t>Problèmes courants</a:t>
            </a:r>
            <a:r>
              <a:rPr lang="fr-CA" dirty="0"/>
              <a:t> :</a:t>
            </a:r>
            <a:br>
              <a:rPr lang="fr-CA" sz="4000" dirty="0"/>
            </a:br>
            <a:r>
              <a:rPr lang="fr-CA" sz="3600" dirty="0">
                <a:solidFill>
                  <a:schemeClr val="tx1"/>
                </a:solidFill>
              </a:rPr>
              <a:t>Canaux lactifères obstrués</a:t>
            </a:r>
          </a:p>
        </p:txBody>
      </p:sp>
      <p:sp>
        <p:nvSpPr>
          <p:cNvPr id="3" name="Content Placeholder 2">
            <a:extLst>
              <a:ext uri="{FF2B5EF4-FFF2-40B4-BE49-F238E27FC236}">
                <a16:creationId xmlns:a16="http://schemas.microsoft.com/office/drawing/2014/main" id="{147F4380-0EB6-4C29-BFEF-E34423E4809A}"/>
              </a:ext>
            </a:extLst>
          </p:cNvPr>
          <p:cNvSpPr>
            <a:spLocks noGrp="1"/>
          </p:cNvSpPr>
          <p:nvPr>
            <p:ph sz="half" idx="2"/>
            <p:custDataLst>
              <p:tags r:id="rId2"/>
            </p:custDataLst>
          </p:nvPr>
        </p:nvSpPr>
        <p:spPr>
          <a:xfrm>
            <a:off x="360948" y="1524000"/>
            <a:ext cx="3144252" cy="4191000"/>
          </a:xfrm>
          <a:ln>
            <a:solidFill>
              <a:srgbClr val="FAC533"/>
            </a:solidFill>
          </a:ln>
        </p:spPr>
        <p:txBody>
          <a:bodyPr/>
          <a:lstStyle/>
          <a:p>
            <a:pPr marL="0" indent="0">
              <a:spcBef>
                <a:spcPts val="0"/>
              </a:spcBef>
              <a:spcAft>
                <a:spcPts val="600"/>
              </a:spcAft>
              <a:buClr>
                <a:srgbClr val="00549F"/>
              </a:buClr>
              <a:buNone/>
            </a:pPr>
            <a:r>
              <a:rPr lang="fr-CA" sz="2000" b="1" dirty="0">
                <a:solidFill>
                  <a:schemeClr val="tx1"/>
                </a:solidFill>
              </a:rPr>
              <a:t>À surveiller: </a:t>
            </a:r>
          </a:p>
          <a:p>
            <a:pPr>
              <a:spcBef>
                <a:spcPts val="0"/>
              </a:spcBef>
              <a:spcAft>
                <a:spcPts val="600"/>
              </a:spcAft>
              <a:buClr>
                <a:srgbClr val="00549F"/>
              </a:buClr>
            </a:pPr>
            <a:r>
              <a:rPr lang="fr-CA" sz="2000" dirty="0">
                <a:solidFill>
                  <a:schemeClr val="tx1"/>
                </a:solidFill>
              </a:rPr>
              <a:t>Bosse ou gonflement sur une zone de votre sein</a:t>
            </a:r>
          </a:p>
          <a:p>
            <a:pPr>
              <a:spcBef>
                <a:spcPts val="0"/>
              </a:spcBef>
              <a:spcAft>
                <a:spcPts val="600"/>
              </a:spcAft>
              <a:buClr>
                <a:srgbClr val="00549F"/>
              </a:buClr>
            </a:pPr>
            <a:r>
              <a:rPr lang="fr-CA" sz="2000" dirty="0">
                <a:solidFill>
                  <a:schemeClr val="tx1"/>
                </a:solidFill>
              </a:rPr>
              <a:t>Sensibilité, chaleur et rougeur</a:t>
            </a:r>
          </a:p>
          <a:p>
            <a:pPr>
              <a:spcBef>
                <a:spcPts val="0"/>
              </a:spcBef>
              <a:spcAft>
                <a:spcPts val="600"/>
              </a:spcAft>
              <a:buClr>
                <a:srgbClr val="00549F"/>
              </a:buClr>
            </a:pPr>
            <a:r>
              <a:rPr lang="fr-CA" sz="2000" dirty="0">
                <a:solidFill>
                  <a:schemeClr val="tx1"/>
                </a:solidFill>
              </a:rPr>
              <a:t>Point blanc ou ampoule au bout de votre mamelon</a:t>
            </a:r>
          </a:p>
          <a:p>
            <a:pPr>
              <a:spcBef>
                <a:spcPts val="0"/>
              </a:spcBef>
              <a:spcAft>
                <a:spcPts val="600"/>
              </a:spcAft>
              <a:buClr>
                <a:srgbClr val="00549F"/>
              </a:buClr>
            </a:pPr>
            <a:r>
              <a:rPr lang="fr-CA" sz="2000" dirty="0">
                <a:solidFill>
                  <a:schemeClr val="tx1"/>
                </a:solidFill>
              </a:rPr>
              <a:t>Légère fièvre                       </a:t>
            </a:r>
            <a:r>
              <a:rPr lang="fr-CA" sz="1600" dirty="0">
                <a:solidFill>
                  <a:schemeClr val="tx1"/>
                </a:solidFill>
              </a:rPr>
              <a:t>(moins de 38.5 </a:t>
            </a:r>
            <a:r>
              <a:rPr lang="fr-CA" sz="1600" baseline="30000" dirty="0" err="1">
                <a:solidFill>
                  <a:schemeClr val="tx1"/>
                </a:solidFill>
              </a:rPr>
              <a:t>o</a:t>
            </a:r>
            <a:r>
              <a:rPr lang="fr-CA" sz="1600" dirty="0" err="1">
                <a:solidFill>
                  <a:schemeClr val="tx1"/>
                </a:solidFill>
              </a:rPr>
              <a:t>C</a:t>
            </a:r>
            <a:r>
              <a:rPr lang="fr-CA" sz="1600" dirty="0">
                <a:solidFill>
                  <a:schemeClr val="tx1"/>
                </a:solidFill>
              </a:rPr>
              <a:t> ou 101</a:t>
            </a:r>
            <a:r>
              <a:rPr lang="fr-CA" sz="1600" baseline="30000" dirty="0">
                <a:solidFill>
                  <a:schemeClr val="tx1"/>
                </a:solidFill>
              </a:rPr>
              <a:t>o</a:t>
            </a:r>
            <a:r>
              <a:rPr lang="fr-CA" sz="1600" dirty="0">
                <a:solidFill>
                  <a:schemeClr val="tx1"/>
                </a:solidFill>
              </a:rPr>
              <a:t>F)</a:t>
            </a:r>
            <a:endParaRPr lang="fr-CA" sz="2000" dirty="0">
              <a:solidFill>
                <a:schemeClr val="tx1"/>
              </a:solidFill>
            </a:endParaRPr>
          </a:p>
          <a:p>
            <a:pPr>
              <a:spcBef>
                <a:spcPts val="0"/>
              </a:spcBef>
              <a:spcAft>
                <a:spcPts val="600"/>
              </a:spcAft>
              <a:buClr>
                <a:srgbClr val="00549F"/>
              </a:buClr>
            </a:pPr>
            <a:r>
              <a:rPr lang="fr-CA" sz="2000" dirty="0">
                <a:solidFill>
                  <a:schemeClr val="tx1"/>
                </a:solidFill>
              </a:rPr>
              <a:t>Signes de mastite</a:t>
            </a:r>
          </a:p>
          <a:p>
            <a:endParaRPr lang="en-CA" dirty="0"/>
          </a:p>
        </p:txBody>
      </p:sp>
      <p:sp>
        <p:nvSpPr>
          <p:cNvPr id="6" name="Content Placeholder 5">
            <a:extLst>
              <a:ext uri="{FF2B5EF4-FFF2-40B4-BE49-F238E27FC236}">
                <a16:creationId xmlns:a16="http://schemas.microsoft.com/office/drawing/2014/main" id="{1F53976F-3260-7F4A-991E-8785CE2DC7CE}"/>
              </a:ext>
            </a:extLst>
          </p:cNvPr>
          <p:cNvSpPr>
            <a:spLocks noGrp="1"/>
          </p:cNvSpPr>
          <p:nvPr>
            <p:ph sz="quarter" idx="4"/>
            <p:custDataLst>
              <p:tags r:id="rId3"/>
            </p:custDataLst>
          </p:nvPr>
        </p:nvSpPr>
        <p:spPr>
          <a:xfrm>
            <a:off x="3733800" y="1524001"/>
            <a:ext cx="5049252" cy="4190999"/>
          </a:xfrm>
          <a:ln>
            <a:solidFill>
              <a:srgbClr val="FAC533"/>
            </a:solidFill>
          </a:ln>
        </p:spPr>
        <p:txBody>
          <a:bodyPr/>
          <a:lstStyle/>
          <a:p>
            <a:pPr marL="0" indent="0">
              <a:spcBef>
                <a:spcPts val="0"/>
              </a:spcBef>
              <a:spcAft>
                <a:spcPts val="600"/>
              </a:spcAft>
              <a:buClr>
                <a:srgbClr val="00549F"/>
              </a:buClr>
              <a:buNone/>
            </a:pPr>
            <a:r>
              <a:rPr lang="fr-CA" sz="2000" b="1" dirty="0">
                <a:solidFill>
                  <a:schemeClr val="tx1"/>
                </a:solidFill>
              </a:rPr>
              <a:t>À Essayer: </a:t>
            </a:r>
          </a:p>
          <a:p>
            <a:pPr>
              <a:spcAft>
                <a:spcPts val="600"/>
              </a:spcAft>
              <a:buClr>
                <a:srgbClr val="0070C0"/>
              </a:buClr>
            </a:pPr>
            <a:r>
              <a:rPr lang="fr-FR" sz="2000" dirty="0">
                <a:solidFill>
                  <a:schemeClr val="tx1"/>
                </a:solidFill>
              </a:rPr>
              <a:t>Commencez chaque séance d’allaitement par le sein qui est obstrué</a:t>
            </a:r>
            <a:endParaRPr lang="fr-CA" sz="2000" dirty="0">
              <a:solidFill>
                <a:schemeClr val="tx1"/>
              </a:solidFill>
            </a:endParaRPr>
          </a:p>
          <a:p>
            <a:pPr>
              <a:spcBef>
                <a:spcPts val="0"/>
              </a:spcBef>
              <a:spcAft>
                <a:spcPts val="600"/>
              </a:spcAft>
              <a:buClr>
                <a:srgbClr val="00549F"/>
              </a:buClr>
            </a:pPr>
            <a:r>
              <a:rPr lang="fr-FR" sz="2000" dirty="0">
                <a:solidFill>
                  <a:schemeClr val="tx1"/>
                </a:solidFill>
              </a:rPr>
              <a:t>Essayez d’autres positions d’allaitement</a:t>
            </a:r>
            <a:endParaRPr lang="fr-CA" sz="2000" dirty="0">
              <a:solidFill>
                <a:schemeClr val="tx1"/>
              </a:solidFill>
            </a:endParaRPr>
          </a:p>
          <a:p>
            <a:pPr>
              <a:spcBef>
                <a:spcPts val="0"/>
              </a:spcBef>
              <a:spcAft>
                <a:spcPts val="600"/>
              </a:spcAft>
              <a:buClr>
                <a:srgbClr val="00549F"/>
              </a:buClr>
            </a:pPr>
            <a:r>
              <a:rPr lang="fr-CA" sz="2000" dirty="0">
                <a:solidFill>
                  <a:schemeClr val="tx1"/>
                </a:solidFill>
              </a:rPr>
              <a:t>Massez doucement</a:t>
            </a:r>
          </a:p>
          <a:p>
            <a:pPr>
              <a:spcBef>
                <a:spcPts val="0"/>
              </a:spcBef>
              <a:spcAft>
                <a:spcPts val="600"/>
              </a:spcAft>
              <a:buClr>
                <a:srgbClr val="00549F"/>
              </a:buClr>
            </a:pPr>
            <a:r>
              <a:rPr lang="fr-CA" sz="2000" dirty="0">
                <a:solidFill>
                  <a:schemeClr val="tx1"/>
                </a:solidFill>
              </a:rPr>
              <a:t>Assurez-vous que la prise du sein est bonne</a:t>
            </a:r>
          </a:p>
          <a:p>
            <a:pPr>
              <a:spcBef>
                <a:spcPts val="0"/>
              </a:spcBef>
              <a:spcAft>
                <a:spcPts val="600"/>
              </a:spcAft>
              <a:buClr>
                <a:srgbClr val="00549F"/>
              </a:buClr>
            </a:pPr>
            <a:r>
              <a:rPr lang="fr-FR" sz="2000" dirty="0">
                <a:solidFill>
                  <a:schemeClr val="tx1"/>
                </a:solidFill>
              </a:rPr>
              <a:t>Appliquez de la chaleur humide sur votre sein avant l’allaitement</a:t>
            </a:r>
          </a:p>
          <a:p>
            <a:pPr>
              <a:spcBef>
                <a:spcPts val="0"/>
              </a:spcBef>
              <a:spcAft>
                <a:spcPts val="600"/>
              </a:spcAft>
              <a:buClr>
                <a:srgbClr val="00549F"/>
              </a:buClr>
            </a:pPr>
            <a:r>
              <a:rPr lang="fr-FR" sz="2000" dirty="0">
                <a:solidFill>
                  <a:schemeClr val="tx1"/>
                </a:solidFill>
              </a:rPr>
              <a:t>Prenez une douche ou un bain chaud</a:t>
            </a:r>
            <a:endParaRPr lang="fr-CA" sz="2000" dirty="0">
              <a:solidFill>
                <a:schemeClr val="tx1"/>
              </a:solidFill>
            </a:endParaRPr>
          </a:p>
          <a:p>
            <a:pPr>
              <a:spcBef>
                <a:spcPts val="0"/>
              </a:spcBef>
              <a:spcAft>
                <a:spcPts val="600"/>
              </a:spcAft>
              <a:buClr>
                <a:srgbClr val="00549F"/>
              </a:buClr>
            </a:pPr>
            <a:r>
              <a:rPr lang="fr-CA" sz="2000" dirty="0">
                <a:solidFill>
                  <a:schemeClr val="tx1"/>
                </a:solidFill>
              </a:rPr>
              <a:t>Allaitez souvent (y compris la nuit).</a:t>
            </a:r>
          </a:p>
        </p:txBody>
      </p:sp>
    </p:spTree>
    <p:extLst>
      <p:ext uri="{BB962C8B-B14F-4D97-AF65-F5344CB8AC3E}">
        <p14:creationId xmlns:p14="http://schemas.microsoft.com/office/powerpoint/2010/main" val="6342626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95189-885F-49EE-942F-8290BE48646C}"/>
              </a:ext>
            </a:extLst>
          </p:cNvPr>
          <p:cNvSpPr>
            <a:spLocks noGrp="1"/>
          </p:cNvSpPr>
          <p:nvPr>
            <p:ph type="title"/>
            <p:custDataLst>
              <p:tags r:id="rId1"/>
            </p:custDataLst>
          </p:nvPr>
        </p:nvSpPr>
        <p:spPr/>
        <p:txBody>
          <a:bodyPr/>
          <a:lstStyle/>
          <a:p>
            <a:pPr algn="ctr"/>
            <a:r>
              <a:rPr lang="fr-CA" sz="4000" dirty="0"/>
              <a:t>Problèmes courants</a:t>
            </a:r>
            <a:r>
              <a:rPr lang="fr-CA" dirty="0"/>
              <a:t> :</a:t>
            </a:r>
            <a:r>
              <a:rPr lang="fr-CA" sz="4000" dirty="0"/>
              <a:t> </a:t>
            </a:r>
            <a:br>
              <a:rPr lang="fr-CA" sz="4000" dirty="0"/>
            </a:br>
            <a:r>
              <a:rPr lang="fr-CA" sz="3600" dirty="0">
                <a:solidFill>
                  <a:schemeClr val="tx1"/>
                </a:solidFill>
              </a:rPr>
              <a:t>Mastite</a:t>
            </a:r>
          </a:p>
        </p:txBody>
      </p:sp>
      <p:sp>
        <p:nvSpPr>
          <p:cNvPr id="3" name="Content Placeholder 2">
            <a:extLst>
              <a:ext uri="{FF2B5EF4-FFF2-40B4-BE49-F238E27FC236}">
                <a16:creationId xmlns:a16="http://schemas.microsoft.com/office/drawing/2014/main" id="{A73E491D-A345-4A57-A6C1-85AD6880B70E}"/>
              </a:ext>
            </a:extLst>
          </p:cNvPr>
          <p:cNvSpPr>
            <a:spLocks noGrp="1"/>
          </p:cNvSpPr>
          <p:nvPr>
            <p:ph sz="half" idx="2"/>
            <p:custDataLst>
              <p:tags r:id="rId2"/>
            </p:custDataLst>
          </p:nvPr>
        </p:nvSpPr>
        <p:spPr>
          <a:xfrm>
            <a:off x="228600" y="1417638"/>
            <a:ext cx="3200400" cy="4191000"/>
          </a:xfrm>
          <a:ln>
            <a:solidFill>
              <a:srgbClr val="FAC533"/>
            </a:solidFill>
          </a:ln>
        </p:spPr>
        <p:txBody>
          <a:bodyPr/>
          <a:lstStyle/>
          <a:p>
            <a:pPr marL="0" indent="0">
              <a:spcBef>
                <a:spcPts val="0"/>
              </a:spcBef>
              <a:spcAft>
                <a:spcPts val="600"/>
              </a:spcAft>
              <a:buClr>
                <a:srgbClr val="00549F"/>
              </a:buClr>
              <a:buNone/>
            </a:pPr>
            <a:r>
              <a:rPr lang="fr-CA" sz="2000" b="1" dirty="0">
                <a:solidFill>
                  <a:schemeClr val="tx1"/>
                </a:solidFill>
              </a:rPr>
              <a:t>À surveiller:</a:t>
            </a:r>
          </a:p>
          <a:p>
            <a:pPr>
              <a:spcBef>
                <a:spcPts val="0"/>
              </a:spcBef>
              <a:spcAft>
                <a:spcPts val="600"/>
              </a:spcAft>
              <a:buClr>
                <a:srgbClr val="00549F"/>
              </a:buClr>
            </a:pPr>
            <a:r>
              <a:rPr lang="fr-FR" sz="2000" dirty="0">
                <a:solidFill>
                  <a:schemeClr val="tx1"/>
                </a:solidFill>
              </a:rPr>
              <a:t>Douleur, rougeur, enflure et sensation de chaleur</a:t>
            </a:r>
          </a:p>
          <a:p>
            <a:pPr>
              <a:spcBef>
                <a:spcPts val="0"/>
              </a:spcBef>
              <a:spcAft>
                <a:spcPts val="600"/>
              </a:spcAft>
              <a:buClr>
                <a:srgbClr val="00549F"/>
              </a:buClr>
            </a:pPr>
            <a:r>
              <a:rPr lang="fr-FR" sz="2000" dirty="0">
                <a:solidFill>
                  <a:schemeClr val="tx1"/>
                </a:solidFill>
              </a:rPr>
              <a:t>Régions rouges sur le sein</a:t>
            </a:r>
          </a:p>
          <a:p>
            <a:pPr>
              <a:spcBef>
                <a:spcPts val="0"/>
              </a:spcBef>
              <a:spcAft>
                <a:spcPts val="600"/>
              </a:spcAft>
              <a:buClr>
                <a:srgbClr val="00549F"/>
              </a:buClr>
            </a:pPr>
            <a:r>
              <a:rPr lang="fr-FR" sz="2000" dirty="0">
                <a:solidFill>
                  <a:schemeClr val="tx1"/>
                </a:solidFill>
              </a:rPr>
              <a:t>Symptômes grippaux: frissons, courbatures, fatigue</a:t>
            </a:r>
          </a:p>
          <a:p>
            <a:pPr>
              <a:spcBef>
                <a:spcPts val="0"/>
              </a:spcBef>
              <a:spcAft>
                <a:spcPts val="600"/>
              </a:spcAft>
              <a:buClr>
                <a:srgbClr val="00549F"/>
              </a:buClr>
            </a:pPr>
            <a:r>
              <a:rPr lang="fr-FR" sz="2000" dirty="0">
                <a:solidFill>
                  <a:schemeClr val="tx1"/>
                </a:solidFill>
              </a:rPr>
              <a:t>Fièvre                                   </a:t>
            </a:r>
            <a:r>
              <a:rPr lang="fr-FR" sz="1600" dirty="0">
                <a:solidFill>
                  <a:schemeClr val="tx1"/>
                </a:solidFill>
              </a:rPr>
              <a:t>(plus de 38.5</a:t>
            </a:r>
            <a:r>
              <a:rPr lang="fr-CA" sz="1600" baseline="30000" dirty="0">
                <a:solidFill>
                  <a:schemeClr val="tx1"/>
                </a:solidFill>
              </a:rPr>
              <a:t> </a:t>
            </a:r>
            <a:r>
              <a:rPr lang="fr-CA" sz="1600" baseline="30000" dirty="0" err="1">
                <a:solidFill>
                  <a:schemeClr val="tx1"/>
                </a:solidFill>
              </a:rPr>
              <a:t>o</a:t>
            </a:r>
            <a:r>
              <a:rPr lang="fr-CA" sz="1600" dirty="0" err="1">
                <a:solidFill>
                  <a:schemeClr val="tx1"/>
                </a:solidFill>
              </a:rPr>
              <a:t>C</a:t>
            </a:r>
            <a:r>
              <a:rPr lang="fr-FR" sz="1600" dirty="0">
                <a:solidFill>
                  <a:schemeClr val="tx1"/>
                </a:solidFill>
              </a:rPr>
              <a:t> ou </a:t>
            </a:r>
            <a:r>
              <a:rPr lang="fr-CA" sz="1600" dirty="0">
                <a:solidFill>
                  <a:schemeClr val="tx1"/>
                </a:solidFill>
              </a:rPr>
              <a:t>101 </a:t>
            </a:r>
            <a:r>
              <a:rPr lang="fr-CA" sz="1600" baseline="30000" dirty="0" err="1">
                <a:solidFill>
                  <a:schemeClr val="tx1"/>
                </a:solidFill>
              </a:rPr>
              <a:t>o</a:t>
            </a:r>
            <a:r>
              <a:rPr lang="fr-CA" sz="1600" dirty="0" err="1">
                <a:solidFill>
                  <a:schemeClr val="tx1"/>
                </a:solidFill>
              </a:rPr>
              <a:t>F</a:t>
            </a:r>
            <a:r>
              <a:rPr lang="fr-CA" sz="1600" dirty="0">
                <a:solidFill>
                  <a:schemeClr val="tx1"/>
                </a:solidFill>
              </a:rPr>
              <a:t>)</a:t>
            </a:r>
          </a:p>
          <a:p>
            <a:pPr>
              <a:spcBef>
                <a:spcPts val="0"/>
              </a:spcBef>
              <a:spcAft>
                <a:spcPts val="600"/>
              </a:spcAft>
              <a:buClr>
                <a:srgbClr val="00549F"/>
              </a:buClr>
            </a:pPr>
            <a:r>
              <a:rPr lang="fr-CA" sz="2000" dirty="0">
                <a:solidFill>
                  <a:schemeClr val="tx1"/>
                </a:solidFill>
              </a:rPr>
              <a:t>Nausées</a:t>
            </a:r>
            <a:endParaRPr lang="fr-CA" sz="1900" dirty="0">
              <a:solidFill>
                <a:schemeClr val="tx1"/>
              </a:solidFill>
            </a:endParaRPr>
          </a:p>
        </p:txBody>
      </p:sp>
      <p:sp>
        <p:nvSpPr>
          <p:cNvPr id="6" name="Content Placeholder 5">
            <a:extLst>
              <a:ext uri="{FF2B5EF4-FFF2-40B4-BE49-F238E27FC236}">
                <a16:creationId xmlns:a16="http://schemas.microsoft.com/office/drawing/2014/main" id="{2F503A12-85C4-7249-BEC5-CBF127A63F8C}"/>
              </a:ext>
            </a:extLst>
          </p:cNvPr>
          <p:cNvSpPr>
            <a:spLocks noGrp="1"/>
          </p:cNvSpPr>
          <p:nvPr>
            <p:ph sz="quarter" idx="4"/>
            <p:custDataLst>
              <p:tags r:id="rId3"/>
            </p:custDataLst>
          </p:nvPr>
        </p:nvSpPr>
        <p:spPr>
          <a:xfrm>
            <a:off x="3657599" y="1417638"/>
            <a:ext cx="5029201" cy="4800600"/>
          </a:xfrm>
          <a:ln>
            <a:solidFill>
              <a:srgbClr val="FAC533"/>
            </a:solidFill>
          </a:ln>
        </p:spPr>
        <p:txBody>
          <a:bodyPr/>
          <a:lstStyle/>
          <a:p>
            <a:pPr marL="0" indent="0">
              <a:spcBef>
                <a:spcPts val="0"/>
              </a:spcBef>
              <a:spcAft>
                <a:spcPts val="600"/>
              </a:spcAft>
              <a:buClr>
                <a:srgbClr val="00549F"/>
              </a:buClr>
              <a:buNone/>
            </a:pPr>
            <a:r>
              <a:rPr lang="fr-CA" sz="2000" b="1" dirty="0">
                <a:solidFill>
                  <a:prstClr val="black"/>
                </a:solidFill>
                <a:latin typeface="Arial" panose="020B0604020202020204" pitchFamily="34" charset="0"/>
                <a:cs typeface="Arial" panose="020B0604020202020204" pitchFamily="34" charset="0"/>
              </a:rPr>
              <a:t>À essayer</a:t>
            </a:r>
            <a:r>
              <a:rPr lang="fr-CA" sz="2000" dirty="0">
                <a:solidFill>
                  <a:prstClr val="black"/>
                </a:solidFill>
                <a:latin typeface="Arial" panose="020B0604020202020204" pitchFamily="34" charset="0"/>
                <a:cs typeface="Arial" panose="020B0604020202020204" pitchFamily="34" charset="0"/>
              </a:rPr>
              <a:t>:</a:t>
            </a:r>
          </a:p>
          <a:p>
            <a:pPr>
              <a:spcBef>
                <a:spcPts val="0"/>
              </a:spcBef>
              <a:spcAft>
                <a:spcPts val="600"/>
              </a:spcAft>
              <a:buClr>
                <a:srgbClr val="00549F"/>
              </a:buClr>
            </a:pPr>
            <a:r>
              <a:rPr lang="fr-CA" sz="2000" dirty="0">
                <a:solidFill>
                  <a:prstClr val="black"/>
                </a:solidFill>
                <a:latin typeface="Arial" panose="020B0604020202020204" pitchFamily="34" charset="0"/>
                <a:cs typeface="Arial" panose="020B0604020202020204" pitchFamily="34" charset="0"/>
              </a:rPr>
              <a:t>Allaitez souvent</a:t>
            </a:r>
          </a:p>
          <a:p>
            <a:pPr>
              <a:spcBef>
                <a:spcPts val="0"/>
              </a:spcBef>
              <a:spcAft>
                <a:spcPts val="600"/>
              </a:spcAft>
              <a:buClr>
                <a:srgbClr val="00549F"/>
              </a:buClr>
            </a:pPr>
            <a:r>
              <a:rPr lang="fr-CA" sz="2000" dirty="0">
                <a:solidFill>
                  <a:prstClr val="black"/>
                </a:solidFill>
                <a:latin typeface="Arial" panose="020B0604020202020204" pitchFamily="34" charset="0"/>
                <a:cs typeface="Arial" panose="020B0604020202020204" pitchFamily="34" charset="0"/>
              </a:rPr>
              <a:t>Assurez-vous que la prise du sein est bonne, que votre bébé tète et avale bien</a:t>
            </a:r>
          </a:p>
          <a:p>
            <a:pPr>
              <a:spcBef>
                <a:spcPts val="0"/>
              </a:spcBef>
              <a:spcAft>
                <a:spcPts val="600"/>
              </a:spcAft>
              <a:buClr>
                <a:srgbClr val="00549F"/>
              </a:buClr>
            </a:pPr>
            <a:r>
              <a:rPr lang="fr-FR" sz="2000" dirty="0">
                <a:solidFill>
                  <a:schemeClr val="tx1"/>
                </a:solidFill>
              </a:rPr>
              <a:t>Appliquez de la chaleur humide sur votre sein avant l’allaitement</a:t>
            </a:r>
          </a:p>
          <a:p>
            <a:pPr>
              <a:spcBef>
                <a:spcPts val="0"/>
              </a:spcBef>
              <a:spcAft>
                <a:spcPts val="600"/>
              </a:spcAft>
              <a:buClr>
                <a:srgbClr val="00549F"/>
              </a:buClr>
            </a:pPr>
            <a:r>
              <a:rPr lang="fr-FR" sz="2000" dirty="0">
                <a:solidFill>
                  <a:schemeClr val="tx1"/>
                </a:solidFill>
              </a:rPr>
              <a:t>Prenez une douche ou un bain chaud</a:t>
            </a:r>
            <a:endParaRPr lang="fr-CA" sz="2000" dirty="0">
              <a:solidFill>
                <a:schemeClr val="tx1"/>
              </a:solidFill>
            </a:endParaRPr>
          </a:p>
          <a:p>
            <a:pPr>
              <a:spcBef>
                <a:spcPts val="0"/>
              </a:spcBef>
              <a:spcAft>
                <a:spcPts val="600"/>
              </a:spcAft>
              <a:buClr>
                <a:srgbClr val="00549F"/>
              </a:buClr>
            </a:pPr>
            <a:r>
              <a:rPr lang="fr-CA" sz="2000" dirty="0">
                <a:solidFill>
                  <a:prstClr val="black"/>
                </a:solidFill>
                <a:latin typeface="Arial" panose="020B0604020202020204" pitchFamily="34" charset="0"/>
                <a:cs typeface="Arial" panose="020B0604020202020204" pitchFamily="34" charset="0"/>
              </a:rPr>
              <a:t>Massez doucement avec de la chaleur</a:t>
            </a:r>
          </a:p>
          <a:p>
            <a:pPr>
              <a:spcBef>
                <a:spcPts val="0"/>
              </a:spcBef>
              <a:spcAft>
                <a:spcPts val="600"/>
              </a:spcAft>
              <a:buClr>
                <a:srgbClr val="00549F"/>
              </a:buClr>
            </a:pPr>
            <a:r>
              <a:rPr lang="fr-CA" sz="2000" dirty="0">
                <a:solidFill>
                  <a:prstClr val="black"/>
                </a:solidFill>
                <a:latin typeface="Arial" panose="020B0604020202020204" pitchFamily="34" charset="0"/>
                <a:cs typeface="Arial" panose="020B0604020202020204" pitchFamily="34" charset="0"/>
              </a:rPr>
              <a:t>Commencez l’allaitement avec ce sein</a:t>
            </a:r>
          </a:p>
          <a:p>
            <a:pPr>
              <a:spcBef>
                <a:spcPts val="0"/>
              </a:spcBef>
              <a:spcAft>
                <a:spcPts val="600"/>
              </a:spcAft>
              <a:buClr>
                <a:srgbClr val="00549F"/>
              </a:buClr>
            </a:pPr>
            <a:r>
              <a:rPr lang="fr-CA" sz="2000" dirty="0">
                <a:solidFill>
                  <a:prstClr val="black"/>
                </a:solidFill>
                <a:latin typeface="Arial" panose="020B0604020202020204" pitchFamily="34" charset="0"/>
                <a:cs typeface="Arial" panose="020B0604020202020204" pitchFamily="34" charset="0"/>
              </a:rPr>
              <a:t>Changez de position d’allaitement</a:t>
            </a:r>
          </a:p>
          <a:p>
            <a:pPr>
              <a:spcBef>
                <a:spcPts val="0"/>
              </a:spcBef>
              <a:spcAft>
                <a:spcPts val="600"/>
              </a:spcAft>
              <a:buClr>
                <a:srgbClr val="00549F"/>
              </a:buClr>
            </a:pPr>
            <a:r>
              <a:rPr lang="fr-CA" sz="2000" dirty="0">
                <a:solidFill>
                  <a:prstClr val="black"/>
                </a:solidFill>
                <a:latin typeface="Arial" panose="020B0604020202020204" pitchFamily="34" charset="0"/>
                <a:cs typeface="Arial" panose="020B0604020202020204" pitchFamily="34" charset="0"/>
              </a:rPr>
              <a:t>Évitez une pression prolongée sur votre sein</a:t>
            </a:r>
          </a:p>
          <a:p>
            <a:pPr>
              <a:spcBef>
                <a:spcPts val="0"/>
              </a:spcBef>
              <a:spcAft>
                <a:spcPts val="600"/>
              </a:spcAft>
              <a:buClr>
                <a:srgbClr val="00549F"/>
              </a:buClr>
            </a:pPr>
            <a:r>
              <a:rPr lang="fr-CA" sz="2000" dirty="0">
                <a:solidFill>
                  <a:prstClr val="black"/>
                </a:solidFill>
                <a:latin typeface="Arial" panose="020B0604020202020204" pitchFamily="34" charset="0"/>
                <a:cs typeface="Arial" panose="020B0604020202020204" pitchFamily="34" charset="0"/>
              </a:rPr>
              <a:t>Médicaments</a:t>
            </a:r>
          </a:p>
        </p:txBody>
      </p:sp>
    </p:spTree>
    <p:extLst>
      <p:ext uri="{BB962C8B-B14F-4D97-AF65-F5344CB8AC3E}">
        <p14:creationId xmlns:p14="http://schemas.microsoft.com/office/powerpoint/2010/main" val="13951554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AEB73-FA86-4900-928D-943AC7791886}"/>
              </a:ext>
            </a:extLst>
          </p:cNvPr>
          <p:cNvSpPr>
            <a:spLocks noGrp="1"/>
          </p:cNvSpPr>
          <p:nvPr>
            <p:ph type="title"/>
            <p:custDataLst>
              <p:tags r:id="rId1"/>
            </p:custDataLst>
          </p:nvPr>
        </p:nvSpPr>
        <p:spPr>
          <a:xfrm>
            <a:off x="0" y="785813"/>
            <a:ext cx="9144000" cy="1652587"/>
          </a:xfrm>
        </p:spPr>
        <p:txBody>
          <a:bodyPr/>
          <a:lstStyle/>
          <a:p>
            <a:r>
              <a:rPr lang="fr-CA" dirty="0"/>
              <a:t>Quand les temps sont durs </a:t>
            </a:r>
            <a:br>
              <a:rPr lang="fr-CA" dirty="0"/>
            </a:br>
            <a:endParaRPr lang="fr-CA" dirty="0"/>
          </a:p>
        </p:txBody>
      </p:sp>
      <p:sp>
        <p:nvSpPr>
          <p:cNvPr id="5" name="Content Placeholder 4">
            <a:extLst>
              <a:ext uri="{FF2B5EF4-FFF2-40B4-BE49-F238E27FC236}">
                <a16:creationId xmlns:a16="http://schemas.microsoft.com/office/drawing/2014/main" id="{E601176F-97BF-D142-9A15-3AE236BB2506}"/>
              </a:ext>
            </a:extLst>
          </p:cNvPr>
          <p:cNvSpPr>
            <a:spLocks noGrp="1"/>
          </p:cNvSpPr>
          <p:nvPr>
            <p:ph idx="1"/>
            <p:custDataLst>
              <p:tags r:id="rId2"/>
            </p:custDataLst>
          </p:nvPr>
        </p:nvSpPr>
        <p:spPr>
          <a:xfrm>
            <a:off x="648495" y="2286000"/>
            <a:ext cx="8077200" cy="1652586"/>
          </a:xfrm>
        </p:spPr>
        <p:txBody>
          <a:bodyPr/>
          <a:lstStyle/>
          <a:p>
            <a:pPr marL="0" indent="0" algn="ctr">
              <a:buNone/>
            </a:pPr>
            <a:r>
              <a:rPr lang="fr-CA" dirty="0"/>
              <a:t>Lors de catastrophes naturelles, inondations, incendies, pandémies, si votre bébé                                                ne va pas bien…</a:t>
            </a:r>
          </a:p>
        </p:txBody>
      </p:sp>
      <p:sp>
        <p:nvSpPr>
          <p:cNvPr id="6" name="Rectangle 5">
            <a:extLst>
              <a:ext uri="{FF2B5EF4-FFF2-40B4-BE49-F238E27FC236}">
                <a16:creationId xmlns:a16="http://schemas.microsoft.com/office/drawing/2014/main" id="{4A583311-F47D-2249-976C-C2A467C0BC9D}"/>
              </a:ext>
            </a:extLst>
          </p:cNvPr>
          <p:cNvSpPr/>
          <p:nvPr>
            <p:custDataLst>
              <p:tags r:id="rId3"/>
            </p:custDataLst>
          </p:nvPr>
        </p:nvSpPr>
        <p:spPr>
          <a:xfrm>
            <a:off x="0" y="4090987"/>
            <a:ext cx="9144000" cy="707886"/>
          </a:xfrm>
          <a:prstGeom prst="rect">
            <a:avLst/>
          </a:prstGeom>
        </p:spPr>
        <p:txBody>
          <a:bodyPr wrap="square">
            <a:spAutoFit/>
          </a:bodyPr>
          <a:lstStyle/>
          <a:p>
            <a:pPr algn="ctr"/>
            <a:r>
              <a:rPr lang="fr-CA" sz="4000" b="1" i="1" dirty="0">
                <a:solidFill>
                  <a:srgbClr val="00549F"/>
                </a:solidFill>
              </a:rPr>
              <a:t>continuez à allaiter votre bébé!</a:t>
            </a:r>
          </a:p>
        </p:txBody>
      </p:sp>
    </p:spTree>
    <p:extLst>
      <p:ext uri="{BB962C8B-B14F-4D97-AF65-F5344CB8AC3E}">
        <p14:creationId xmlns:p14="http://schemas.microsoft.com/office/powerpoint/2010/main" val="4994826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83BA9-3FDE-4D5A-A57B-49BD6D04443A}"/>
              </a:ext>
            </a:extLst>
          </p:cNvPr>
          <p:cNvSpPr>
            <a:spLocks noGrp="1"/>
          </p:cNvSpPr>
          <p:nvPr>
            <p:ph type="title"/>
          </p:nvPr>
        </p:nvSpPr>
        <p:spPr>
          <a:xfrm>
            <a:off x="417513" y="328613"/>
            <a:ext cx="8116887" cy="814387"/>
          </a:xfrm>
        </p:spPr>
        <p:txBody>
          <a:bodyPr/>
          <a:lstStyle/>
          <a:p>
            <a:pPr algn="ctr"/>
            <a:r>
              <a:rPr lang="fr-CA" sz="4000"/>
              <a:t>Allaiter pendant la COVID -19</a:t>
            </a:r>
            <a:endParaRPr lang="en-CA" sz="4000" dirty="0"/>
          </a:p>
        </p:txBody>
      </p:sp>
      <p:sp>
        <p:nvSpPr>
          <p:cNvPr id="3" name="TextBox 2">
            <a:extLst>
              <a:ext uri="{FF2B5EF4-FFF2-40B4-BE49-F238E27FC236}">
                <a16:creationId xmlns:a16="http://schemas.microsoft.com/office/drawing/2014/main" id="{91A96384-AED7-404B-B3B5-6992A8009EE9}"/>
              </a:ext>
            </a:extLst>
          </p:cNvPr>
          <p:cNvSpPr txBox="1"/>
          <p:nvPr/>
        </p:nvSpPr>
        <p:spPr>
          <a:xfrm>
            <a:off x="636985" y="1143000"/>
            <a:ext cx="6039644" cy="5032147"/>
          </a:xfrm>
          <a:prstGeom prst="rect">
            <a:avLst/>
          </a:prstGeom>
          <a:noFill/>
        </p:spPr>
        <p:txBody>
          <a:bodyPr wrap="square" rtlCol="0">
            <a:spAutoFit/>
          </a:bodyPr>
          <a:lstStyle/>
          <a:p>
            <a:pPr>
              <a:spcAft>
                <a:spcPts val="600"/>
              </a:spcAft>
            </a:pPr>
            <a:r>
              <a:rPr lang="fr-CA" i="1" dirty="0"/>
              <a:t>L’allaitement est recommandé et important pour la santé de votre bébé.</a:t>
            </a:r>
          </a:p>
          <a:p>
            <a:pPr>
              <a:spcAft>
                <a:spcPts val="600"/>
              </a:spcAft>
            </a:pPr>
            <a:endParaRPr lang="fr-CA" sz="900" i="1" dirty="0"/>
          </a:p>
          <a:p>
            <a:pPr>
              <a:spcAft>
                <a:spcPts val="600"/>
              </a:spcAft>
            </a:pPr>
            <a:r>
              <a:rPr lang="fr-CA" sz="2000" dirty="0"/>
              <a:t>Si vous testez positive à  la Covid-19:</a:t>
            </a:r>
          </a:p>
          <a:p>
            <a:pPr marL="342900" indent="-342900">
              <a:spcAft>
                <a:spcPts val="600"/>
              </a:spcAft>
              <a:buClr>
                <a:srgbClr val="0070C0"/>
              </a:buClr>
              <a:buFont typeface="Arial" panose="020B0604020202020204" pitchFamily="34" charset="0"/>
              <a:buChar char="•"/>
            </a:pPr>
            <a:r>
              <a:rPr lang="fr-CA" sz="2000" dirty="0"/>
              <a:t>Continuez à allaiter et pratiquer le peau à peau</a:t>
            </a:r>
          </a:p>
          <a:p>
            <a:pPr marL="342900" indent="-342900">
              <a:spcAft>
                <a:spcPts val="600"/>
              </a:spcAft>
              <a:buClr>
                <a:srgbClr val="0070C0"/>
              </a:buClr>
              <a:buFont typeface="Arial" panose="020B0604020202020204" pitchFamily="34" charset="0"/>
              <a:buChar char="•"/>
            </a:pPr>
            <a:r>
              <a:rPr lang="fr-CA" sz="2000" dirty="0"/>
              <a:t>Lavez vos mains avec du savon et de l’eau ou utilisez une solution désinfectante à base d’alcool avant de toucher à votre bébé</a:t>
            </a:r>
          </a:p>
          <a:p>
            <a:pPr marL="342900" indent="-342900">
              <a:spcAft>
                <a:spcPts val="600"/>
              </a:spcAft>
              <a:buClr>
                <a:srgbClr val="0070C0"/>
              </a:buClr>
              <a:buFont typeface="Arial" panose="020B0604020202020204" pitchFamily="34" charset="0"/>
              <a:buChar char="•"/>
            </a:pPr>
            <a:r>
              <a:rPr lang="fr-CA" sz="2000" dirty="0"/>
              <a:t>Portez un masque</a:t>
            </a:r>
          </a:p>
          <a:p>
            <a:pPr marL="342900" indent="-342900">
              <a:spcAft>
                <a:spcPts val="600"/>
              </a:spcAft>
              <a:buClr>
                <a:srgbClr val="0070C0"/>
              </a:buClr>
              <a:buFont typeface="Arial" panose="020B0604020202020204" pitchFamily="34" charset="0"/>
              <a:buChar char="•"/>
            </a:pPr>
            <a:r>
              <a:rPr lang="fr-CA" sz="2000" dirty="0"/>
              <a:t>Évitez de tousser ou éternuer sur votre bébé</a:t>
            </a:r>
          </a:p>
          <a:p>
            <a:pPr marL="342900" indent="-342900">
              <a:spcAft>
                <a:spcPts val="600"/>
              </a:spcAft>
              <a:buClr>
                <a:srgbClr val="0070C0"/>
              </a:buClr>
              <a:buFont typeface="Arial" panose="020B0604020202020204" pitchFamily="34" charset="0"/>
              <a:buChar char="•"/>
            </a:pPr>
            <a:r>
              <a:rPr lang="fr-CA" sz="2000" dirty="0"/>
              <a:t>Si vous être trop malade pour allaiter, exprimez ou pompez votre lait pour que quelqu’un d’autre puisse nourrir votre bébé</a:t>
            </a:r>
          </a:p>
          <a:p>
            <a:endParaRPr lang="en-CA" i="1" dirty="0"/>
          </a:p>
        </p:txBody>
      </p:sp>
      <p:pic>
        <p:nvPicPr>
          <p:cNvPr id="4" name="Graphic 3">
            <a:extLst>
              <a:ext uri="{FF2B5EF4-FFF2-40B4-BE49-F238E27FC236}">
                <a16:creationId xmlns:a16="http://schemas.microsoft.com/office/drawing/2014/main" id="{D7E7259D-C8C1-47CD-8579-07BAE4F45BF8}"/>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96100" y="-685800"/>
            <a:ext cx="3276600" cy="3276600"/>
          </a:xfrm>
          <a:prstGeom prst="rect">
            <a:avLst/>
          </a:prstGeom>
        </p:spPr>
      </p:pic>
      <p:pic>
        <p:nvPicPr>
          <p:cNvPr id="5" name="Picture 4">
            <a:extLst>
              <a:ext uri="{FF2B5EF4-FFF2-40B4-BE49-F238E27FC236}">
                <a16:creationId xmlns:a16="http://schemas.microsoft.com/office/drawing/2014/main" id="{4FE8DE2B-5A53-429E-B02D-AC0D8934A006}"/>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8000"/>
                    </a14:imgEffect>
                  </a14:imgLayer>
                </a14:imgProps>
              </a:ext>
              <a:ext uri="{28A0092B-C50C-407E-A947-70E740481C1C}">
                <a14:useLocalDpi xmlns:a14="http://schemas.microsoft.com/office/drawing/2010/main" val="0"/>
              </a:ext>
            </a:extLst>
          </a:blip>
          <a:stretch>
            <a:fillRect/>
          </a:stretch>
        </p:blipFill>
        <p:spPr>
          <a:xfrm>
            <a:off x="6410800" y="3124200"/>
            <a:ext cx="2352200" cy="1568133"/>
          </a:xfrm>
          <a:prstGeom prst="rect">
            <a:avLst/>
          </a:prstGeom>
          <a:effectLst>
            <a:outerShdw blurRad="38100" dist="50800" dir="5400000" algn="ctr" rotWithShape="0">
              <a:srgbClr val="000000">
                <a:alpha val="43137"/>
              </a:srgbClr>
            </a:outerShdw>
          </a:effectLst>
        </p:spPr>
      </p:pic>
    </p:spTree>
    <p:extLst>
      <p:ext uri="{BB962C8B-B14F-4D97-AF65-F5344CB8AC3E}">
        <p14:creationId xmlns:p14="http://schemas.microsoft.com/office/powerpoint/2010/main" val="2885164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AED8F-4993-4A61-9E4A-BA28B7B18B0A}"/>
              </a:ext>
            </a:extLst>
          </p:cNvPr>
          <p:cNvSpPr>
            <a:spLocks noGrp="1"/>
          </p:cNvSpPr>
          <p:nvPr>
            <p:ph type="title"/>
            <p:custDataLst>
              <p:tags r:id="rId1"/>
            </p:custDataLst>
          </p:nvPr>
        </p:nvSpPr>
        <p:spPr>
          <a:xfrm>
            <a:off x="569913" y="328613"/>
            <a:ext cx="8116887" cy="814387"/>
          </a:xfrm>
        </p:spPr>
        <p:txBody>
          <a:bodyPr/>
          <a:lstStyle/>
          <a:p>
            <a:pPr algn="ctr">
              <a:defRPr/>
            </a:pPr>
            <a:r>
              <a:rPr lang="fr-CA" sz="4000" dirty="0"/>
              <a:t>Pourquoi allaiter ?</a:t>
            </a:r>
          </a:p>
        </p:txBody>
      </p:sp>
      <p:pic>
        <p:nvPicPr>
          <p:cNvPr id="18436" name="Picture 9" descr="C:\Users\MariChF2\AppData\Local\Microsoft\Windows\INetCache\IE\A4TBABW9\the_new_cookoo_smart_watch_2[1].jpg">
            <a:extLst>
              <a:ext uri="{FF2B5EF4-FFF2-40B4-BE49-F238E27FC236}">
                <a16:creationId xmlns:a16="http://schemas.microsoft.com/office/drawing/2014/main" id="{653E18D9-BDDC-4DF4-8320-DDBAF1C89612}"/>
              </a:ext>
            </a:extLst>
          </p:cNvPr>
          <p:cNvPicPr>
            <a:picLocks noChangeAspect="1" noChangeArrowheads="1"/>
          </p:cNvPicPr>
          <p:nvPr>
            <p:custDataLst>
              <p:tags r:id="rId2"/>
            </p:custDataLst>
          </p:nvPr>
        </p:nvPicPr>
        <p:blipFill>
          <a:blip r:embed="rId13" cstate="screen">
            <a:extLst>
              <a:ext uri="{28A0092B-C50C-407E-A947-70E740481C1C}">
                <a14:useLocalDpi xmlns:a14="http://schemas.microsoft.com/office/drawing/2010/main"/>
              </a:ext>
            </a:extLst>
          </a:blip>
          <a:srcRect/>
          <a:stretch>
            <a:fillRect/>
          </a:stretch>
        </p:blipFill>
        <p:spPr bwMode="auto">
          <a:xfrm>
            <a:off x="524165" y="1442951"/>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13" descr="C:\Users\MariChF2\AppData\Local\Microsoft\Windows\INetCache\IE\A4TBABW9\Stethoscope-2-300x259[1].jpg">
            <a:extLst>
              <a:ext uri="{FF2B5EF4-FFF2-40B4-BE49-F238E27FC236}">
                <a16:creationId xmlns:a16="http://schemas.microsoft.com/office/drawing/2014/main" id="{C705B9D7-2480-42C2-A8A4-807B4FD80E9C}"/>
              </a:ext>
            </a:extLst>
          </p:cNvPr>
          <p:cNvPicPr>
            <a:picLocks noChangeAspect="1" noChangeArrowheads="1"/>
          </p:cNvPicPr>
          <p:nvPr>
            <p:custDataLst>
              <p:tags r:id="rId3"/>
            </p:custDataLst>
          </p:nvPr>
        </p:nvPicPr>
        <p:blipFill>
          <a:blip r:embed="rId14" cstate="screen">
            <a:extLst>
              <a:ext uri="{28A0092B-C50C-407E-A947-70E740481C1C}">
                <a14:useLocalDpi xmlns:a14="http://schemas.microsoft.com/office/drawing/2010/main"/>
              </a:ext>
            </a:extLst>
          </a:blip>
          <a:srcRect/>
          <a:stretch>
            <a:fillRect/>
          </a:stretch>
        </p:blipFill>
        <p:spPr bwMode="auto">
          <a:xfrm rot="6540073">
            <a:off x="2743087" y="1349796"/>
            <a:ext cx="1524000"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14" descr="C:\Users\MariChF2\AppData\Local\Microsoft\Windows\INetCache\IE\USXC8YR9\minecraft_inspired_tissue_box_cover_5[1].jpg">
            <a:extLst>
              <a:ext uri="{FF2B5EF4-FFF2-40B4-BE49-F238E27FC236}">
                <a16:creationId xmlns:a16="http://schemas.microsoft.com/office/drawing/2014/main" id="{D178FAE7-1C14-4176-8177-79DE20E3CF29}"/>
              </a:ext>
            </a:extLst>
          </p:cNvPr>
          <p:cNvPicPr>
            <a:picLocks noChangeAspect="1" noChangeArrowheads="1"/>
          </p:cNvPicPr>
          <p:nvPr>
            <p:custDataLst>
              <p:tags r:id="rId4"/>
            </p:custDataLst>
          </p:nvPr>
        </p:nvPicPr>
        <p:blipFill>
          <a:blip r:embed="rId15" cstate="screen">
            <a:extLst>
              <a:ext uri="{28A0092B-C50C-407E-A947-70E740481C1C}">
                <a14:useLocalDpi xmlns:a14="http://schemas.microsoft.com/office/drawing/2010/main"/>
              </a:ext>
            </a:extLst>
          </a:blip>
          <a:srcRect/>
          <a:stretch>
            <a:fillRect/>
          </a:stretch>
        </p:blipFill>
        <p:spPr bwMode="auto">
          <a:xfrm>
            <a:off x="3972582" y="293753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5" descr="C:\Users\MariChF2\AppData\Local\Microsoft\Windows\INetCache\IE\USXC8YR9\Iq-symbol.svg[1].png">
            <a:extLst>
              <a:ext uri="{FF2B5EF4-FFF2-40B4-BE49-F238E27FC236}">
                <a16:creationId xmlns:a16="http://schemas.microsoft.com/office/drawing/2014/main" id="{76480CC0-1E0B-4E55-9C59-57321798618F}"/>
              </a:ext>
            </a:extLst>
          </p:cNvPr>
          <p:cNvPicPr>
            <a:picLocks noChangeAspect="1" noChangeArrowheads="1"/>
          </p:cNvPicPr>
          <p:nvPr>
            <p:custDataLst>
              <p:tags r:id="rId5"/>
            </p:custDataLst>
          </p:nvPr>
        </p:nvPicPr>
        <p:blipFill>
          <a:blip r:embed="rId16" cstate="screen">
            <a:extLst>
              <a:ext uri="{28A0092B-C50C-407E-A947-70E740481C1C}">
                <a14:useLocalDpi xmlns:a14="http://schemas.microsoft.com/office/drawing/2010/main"/>
              </a:ext>
            </a:extLst>
          </a:blip>
          <a:srcRect/>
          <a:stretch>
            <a:fillRect/>
          </a:stretch>
        </p:blipFill>
        <p:spPr bwMode="auto">
          <a:xfrm>
            <a:off x="4596354" y="1422329"/>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17" descr="C:\Users\MariChF2\AppData\Local\Microsoft\Windows\INetCache\IE\VCHA995R\Blood_group_B_pos_128[1].png">
            <a:extLst>
              <a:ext uri="{FF2B5EF4-FFF2-40B4-BE49-F238E27FC236}">
                <a16:creationId xmlns:a16="http://schemas.microsoft.com/office/drawing/2014/main" id="{1C651BDF-E5F2-4E28-9F2B-200C6105CE76}"/>
              </a:ext>
            </a:extLst>
          </p:cNvPr>
          <p:cNvPicPr>
            <a:picLocks noChangeAspect="1" noChangeArrowheads="1"/>
          </p:cNvPicPr>
          <p:nvPr>
            <p:custDataLst>
              <p:tags r:id="rId6"/>
            </p:custDataLst>
          </p:nvPr>
        </p:nvPicPr>
        <p:blipFill>
          <a:blip r:embed="rId17">
            <a:extLst>
              <a:ext uri="{28A0092B-C50C-407E-A947-70E740481C1C}">
                <a14:useLocalDpi xmlns:a14="http://schemas.microsoft.com/office/drawing/2010/main"/>
              </a:ext>
            </a:extLst>
          </a:blip>
          <a:srcRect/>
          <a:stretch>
            <a:fillRect/>
          </a:stretch>
        </p:blipFill>
        <p:spPr bwMode="auto">
          <a:xfrm>
            <a:off x="6413526" y="2542332"/>
            <a:ext cx="1419191" cy="1419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9" descr="C:\Users\MariChF2\AppData\Local\Microsoft\Windows\INetCache\IE\VCHA995R\Weight-Scale-PNG-Picture[1].png">
            <a:extLst>
              <a:ext uri="{FF2B5EF4-FFF2-40B4-BE49-F238E27FC236}">
                <a16:creationId xmlns:a16="http://schemas.microsoft.com/office/drawing/2014/main" id="{F229DC99-4C0D-46BF-82A2-355E6C2C9B3C}"/>
              </a:ext>
            </a:extLst>
          </p:cNvPr>
          <p:cNvPicPr>
            <a:picLocks noChangeAspect="1" noChangeArrowheads="1"/>
          </p:cNvPicPr>
          <p:nvPr>
            <p:custDataLst>
              <p:tags r:id="rId7"/>
            </p:custDataLst>
          </p:nvPr>
        </p:nvPicPr>
        <p:blipFill>
          <a:blip r:embed="rId18" cstate="screen">
            <a:extLst>
              <a:ext uri="{28A0092B-C50C-407E-A947-70E740481C1C}">
                <a14:useLocalDpi xmlns:a14="http://schemas.microsoft.com/office/drawing/2010/main"/>
              </a:ext>
            </a:extLst>
          </a:blip>
          <a:srcRect/>
          <a:stretch>
            <a:fillRect/>
          </a:stretch>
        </p:blipFill>
        <p:spPr bwMode="auto">
          <a:xfrm>
            <a:off x="7696200" y="3871563"/>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26" descr="C:\Users\MariChF2\AppData\Local\Microsoft\Windows\INetCache\IE\JNBU5TLB\earth_3d_by_raccoonanimator-d5g31n6[1].png">
            <a:extLst>
              <a:ext uri="{FF2B5EF4-FFF2-40B4-BE49-F238E27FC236}">
                <a16:creationId xmlns:a16="http://schemas.microsoft.com/office/drawing/2014/main" id="{285ED6C2-1FB0-45A5-83C6-9AEC0D119ABD}"/>
              </a:ext>
            </a:extLst>
          </p:cNvPr>
          <p:cNvPicPr>
            <a:picLocks noChangeAspect="1" noChangeArrowheads="1"/>
          </p:cNvPicPr>
          <p:nvPr>
            <p:custDataLst>
              <p:tags r:id="rId8"/>
            </p:custDataLst>
          </p:nvPr>
        </p:nvPicPr>
        <p:blipFill>
          <a:blip r:embed="rId19" cstate="screen">
            <a:extLst>
              <a:ext uri="{28A0092B-C50C-407E-A947-70E740481C1C}">
                <a14:useLocalDpi xmlns:a14="http://schemas.microsoft.com/office/drawing/2010/main"/>
              </a:ext>
            </a:extLst>
          </a:blip>
          <a:srcRect/>
          <a:stretch>
            <a:fillRect/>
          </a:stretch>
        </p:blipFill>
        <p:spPr bwMode="auto">
          <a:xfrm>
            <a:off x="3522280" y="4628501"/>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08145562-185D-6C49-ABD4-1C33CC46D2A9}"/>
              </a:ext>
            </a:extLst>
          </p:cNvPr>
          <p:cNvPicPr>
            <a:picLocks noChangeAspect="1"/>
          </p:cNvPicPr>
          <p:nvPr>
            <p:custDataLst>
              <p:tags r:id="rId9"/>
            </p:custDataLst>
          </p:nvPr>
        </p:nvPicPr>
        <p:blipFill>
          <a:blip r:embed="rId20" cstate="screen">
            <a:extLst>
              <a:ext uri="{28A0092B-C50C-407E-A947-70E740481C1C}">
                <a14:useLocalDpi xmlns:a14="http://schemas.microsoft.com/office/drawing/2010/main"/>
              </a:ext>
            </a:extLst>
          </a:blip>
          <a:stretch>
            <a:fillRect/>
          </a:stretch>
        </p:blipFill>
        <p:spPr>
          <a:xfrm>
            <a:off x="622373" y="4519070"/>
            <a:ext cx="1481726" cy="1296089"/>
          </a:xfrm>
          <a:prstGeom prst="rect">
            <a:avLst/>
          </a:prstGeom>
        </p:spPr>
      </p:pic>
      <p:sp>
        <p:nvSpPr>
          <p:cNvPr id="7" name="TextBox 6">
            <a:extLst>
              <a:ext uri="{FF2B5EF4-FFF2-40B4-BE49-F238E27FC236}">
                <a16:creationId xmlns:a16="http://schemas.microsoft.com/office/drawing/2014/main" id="{C1580BFF-7170-764B-8A64-4FD99AE31365}"/>
              </a:ext>
            </a:extLst>
          </p:cNvPr>
          <p:cNvSpPr txBox="1"/>
          <p:nvPr>
            <p:custDataLst>
              <p:tags r:id="rId10"/>
            </p:custDataLst>
          </p:nvPr>
        </p:nvSpPr>
        <p:spPr>
          <a:xfrm>
            <a:off x="887095" y="5243163"/>
            <a:ext cx="1008670" cy="400110"/>
          </a:xfrm>
          <a:prstGeom prst="rect">
            <a:avLst/>
          </a:prstGeom>
          <a:noFill/>
        </p:spPr>
        <p:txBody>
          <a:bodyPr wrap="square" rtlCol="0">
            <a:spAutoFit/>
          </a:bodyPr>
          <a:lstStyle/>
          <a:p>
            <a:r>
              <a:rPr lang="fr-CA" sz="2000" b="1" dirty="0"/>
              <a:t>SMSN</a:t>
            </a:r>
          </a:p>
        </p:txBody>
      </p:sp>
      <p:sp>
        <p:nvSpPr>
          <p:cNvPr id="4" name="Flowchart: Connector 3">
            <a:extLst>
              <a:ext uri="{FF2B5EF4-FFF2-40B4-BE49-F238E27FC236}">
                <a16:creationId xmlns:a16="http://schemas.microsoft.com/office/drawing/2014/main" id="{6704F4C6-71E5-4B37-B97C-417FBD5CBA50}"/>
              </a:ext>
            </a:extLst>
          </p:cNvPr>
          <p:cNvSpPr/>
          <p:nvPr/>
        </p:nvSpPr>
        <p:spPr bwMode="auto">
          <a:xfrm>
            <a:off x="4863054" y="1676424"/>
            <a:ext cx="990599" cy="1048329"/>
          </a:xfrm>
          <a:prstGeom prst="flowChartConnector">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500" b="0" i="0" u="none" strike="noStrike" cap="none" normalizeH="0" baseline="0" dirty="0">
              <a:ln>
                <a:noFill/>
              </a:ln>
              <a:solidFill>
                <a:schemeClr val="tx1"/>
              </a:solidFill>
              <a:effectLst/>
              <a:latin typeface="Arial" charset="0"/>
              <a:ea typeface="ヒラギノ角ゴ Pro W3" pitchFamily="48" charset="-128"/>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a:ln>
                  <a:noFill/>
                </a:ln>
                <a:solidFill>
                  <a:srgbClr val="00549F"/>
                </a:solidFill>
                <a:effectLst/>
                <a:latin typeface="Arial" charset="0"/>
                <a:ea typeface="ヒラギノ角ゴ Pro W3" pitchFamily="48" charset="-128"/>
              </a:rPr>
              <a:t>QI</a:t>
            </a:r>
            <a:endParaRPr kumimoji="0" lang="en-CA" sz="3200" b="0" i="0" u="none" strike="noStrike" cap="none" normalizeH="0" baseline="0" dirty="0">
              <a:ln>
                <a:noFill/>
              </a:ln>
              <a:solidFill>
                <a:srgbClr val="00549F"/>
              </a:solidFill>
              <a:effectLst/>
              <a:latin typeface="Arial" charset="0"/>
              <a:ea typeface="ヒラギノ角ゴ Pro W3" pitchFamily="48" charset="-128"/>
            </a:endParaRPr>
          </a:p>
        </p:txBody>
      </p:sp>
      <p:pic>
        <p:nvPicPr>
          <p:cNvPr id="16" name="Picture 15">
            <a:extLst>
              <a:ext uri="{FF2B5EF4-FFF2-40B4-BE49-F238E27FC236}">
                <a16:creationId xmlns:a16="http://schemas.microsoft.com/office/drawing/2014/main" id="{580B4B53-939A-4852-8A89-94F9C0E79D09}"/>
              </a:ext>
            </a:extLst>
          </p:cNvPr>
          <p:cNvPicPr>
            <a:picLocks noChangeAspect="1"/>
          </p:cNvPicPr>
          <p:nvPr/>
        </p:nvPicPr>
        <p:blipFill>
          <a:blip r:embed="rId21" cstate="screen">
            <a:extLst>
              <a:ext uri="{28A0092B-C50C-407E-A947-70E740481C1C}">
                <a14:useLocalDpi xmlns:a14="http://schemas.microsoft.com/office/drawing/2010/main" val="0"/>
              </a:ext>
            </a:extLst>
          </a:blip>
          <a:stretch>
            <a:fillRect/>
          </a:stretch>
        </p:blipFill>
        <p:spPr>
          <a:xfrm>
            <a:off x="6705599" y="944033"/>
            <a:ext cx="2295455" cy="1515359"/>
          </a:xfrm>
          <a:prstGeom prst="rect">
            <a:avLst/>
          </a:prstGeom>
        </p:spPr>
      </p:pic>
      <p:pic>
        <p:nvPicPr>
          <p:cNvPr id="17" name="Picture 10">
            <a:extLst>
              <a:ext uri="{FF2B5EF4-FFF2-40B4-BE49-F238E27FC236}">
                <a16:creationId xmlns:a16="http://schemas.microsoft.com/office/drawing/2014/main" id="{F66B38C7-E4B8-40BB-8C5C-15B333E21B64}"/>
              </a:ext>
            </a:extLst>
          </p:cNvPr>
          <p:cNvPicPr>
            <a:picLocks noChangeAspect="1" noChangeArrowheads="1"/>
          </p:cNvPicPr>
          <p:nvPr/>
        </p:nvPicPr>
        <p:blipFill>
          <a:blip r:embed="rId22" cstate="screen">
            <a:extLst>
              <a:ext uri="{28A0092B-C50C-407E-A947-70E740481C1C}">
                <a14:useLocalDpi xmlns:a14="http://schemas.microsoft.com/office/drawing/2010/main" val="0"/>
              </a:ext>
              <a:ext uri="{837473B0-CC2E-450A-ABE3-18F120FF3D39}">
                <a1611:picAttrSrcUrl xmlns:a1611="http://schemas.microsoft.com/office/drawing/2016/11/main" r:id="rId23"/>
              </a:ext>
            </a:extLst>
          </a:blip>
          <a:stretch>
            <a:fillRect/>
          </a:stretch>
        </p:blipFill>
        <p:spPr bwMode="auto">
          <a:xfrm>
            <a:off x="5315035" y="4015046"/>
            <a:ext cx="2196981" cy="1461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D03A7E4B-78F3-41D4-A5B7-BFB02CB7B029}"/>
              </a:ext>
            </a:extLst>
          </p:cNvPr>
          <p:cNvPicPr>
            <a:picLocks noChangeAspect="1"/>
          </p:cNvPicPr>
          <p:nvPr/>
        </p:nvPicPr>
        <p:blipFill>
          <a:blip r:embed="rId24">
            <a:extLst>
              <a:ext uri="{28A0092B-C50C-407E-A947-70E740481C1C}">
                <a14:useLocalDpi xmlns:a14="http://schemas.microsoft.com/office/drawing/2010/main" val="0"/>
              </a:ext>
              <a:ext uri="{837473B0-CC2E-450A-ABE3-18F120FF3D39}">
                <a1611:picAttrSrcUrl xmlns:a1611="http://schemas.microsoft.com/office/drawing/2016/11/main" r:id="rId25"/>
              </a:ext>
            </a:extLst>
          </a:blip>
          <a:stretch>
            <a:fillRect/>
          </a:stretch>
        </p:blipFill>
        <p:spPr>
          <a:xfrm rot="1514523">
            <a:off x="1563100" y="3278463"/>
            <a:ext cx="1850278" cy="1227307"/>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9" name="Rectangle 11">
            <a:extLst>
              <a:ext uri="{FF2B5EF4-FFF2-40B4-BE49-F238E27FC236}">
                <a16:creationId xmlns:a16="http://schemas.microsoft.com/office/drawing/2014/main" id="{7520821F-B87D-466D-9048-B89A62148F4A}"/>
              </a:ext>
            </a:extLst>
          </p:cNvPr>
          <p:cNvSpPr>
            <a:spLocks noGrp="1" noChangeArrowheads="1"/>
          </p:cNvSpPr>
          <p:nvPr>
            <p:ph type="title"/>
            <p:custDataLst>
              <p:tags r:id="rId1"/>
            </p:custDataLst>
          </p:nvPr>
        </p:nvSpPr>
        <p:spPr>
          <a:xfrm>
            <a:off x="381000" y="176213"/>
            <a:ext cx="8610600" cy="1119187"/>
          </a:xfrm>
        </p:spPr>
        <p:txBody>
          <a:bodyPr anchor="ctr"/>
          <a:lstStyle/>
          <a:p>
            <a:pPr algn="ctr" eaLnBrk="1" hangingPunct="1">
              <a:defRPr/>
            </a:pPr>
            <a:r>
              <a:rPr lang="fr-CA" sz="4000" dirty="0"/>
              <a:t>Vos droit durant l’allaitement</a:t>
            </a:r>
          </a:p>
        </p:txBody>
      </p:sp>
      <p:pic>
        <p:nvPicPr>
          <p:cNvPr id="106501" name="Picture 1">
            <a:extLst>
              <a:ext uri="{FF2B5EF4-FFF2-40B4-BE49-F238E27FC236}">
                <a16:creationId xmlns:a16="http://schemas.microsoft.com/office/drawing/2014/main" id="{1BDC9F7F-F40F-4357-926B-7968507A128F}"/>
              </a:ext>
            </a:extLst>
          </p:cNvPr>
          <p:cNvPicPr>
            <a:picLocks noChangeAspect="1"/>
          </p:cNvPicPr>
          <p:nvPr>
            <p:custDataLst>
              <p:tags r:id="rId2"/>
            </p:custDataLst>
          </p:nvPr>
        </p:nvPicPr>
        <p:blipFill>
          <a:blip r:embed="rId7" cstate="screen">
            <a:extLst>
              <a:ext uri="{28A0092B-C50C-407E-A947-70E740481C1C}">
                <a14:useLocalDpi xmlns:a14="http://schemas.microsoft.com/office/drawing/2010/main"/>
              </a:ext>
            </a:extLst>
          </a:blip>
          <a:srcRect/>
          <a:stretch>
            <a:fillRect/>
          </a:stretch>
        </p:blipFill>
        <p:spPr bwMode="auto">
          <a:xfrm>
            <a:off x="177544" y="1500648"/>
            <a:ext cx="5481971" cy="348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2" name="Content Placeholder 4" descr="international logo with NB.JPG">
            <a:extLst>
              <a:ext uri="{FF2B5EF4-FFF2-40B4-BE49-F238E27FC236}">
                <a16:creationId xmlns:a16="http://schemas.microsoft.com/office/drawing/2014/main" id="{F47E0064-04DF-4A34-8945-1C3B626784F7}"/>
              </a:ext>
            </a:extLst>
          </p:cNvPr>
          <p:cNvPicPr>
            <a:picLocks noChangeAspect="1"/>
          </p:cNvPicPr>
          <p:nvPr>
            <p:custDataLst>
              <p:tags r:id="rId3"/>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3696746" y="3609952"/>
            <a:ext cx="1962769" cy="2276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C6B5C277-31D6-7341-B9CA-21584BF7F6BD}"/>
              </a:ext>
            </a:extLst>
          </p:cNvPr>
          <p:cNvSpPr/>
          <p:nvPr>
            <p:custDataLst>
              <p:tags r:id="rId4"/>
            </p:custDataLst>
          </p:nvPr>
        </p:nvSpPr>
        <p:spPr bwMode="auto">
          <a:xfrm>
            <a:off x="5867400" y="1660434"/>
            <a:ext cx="2877601" cy="3113573"/>
          </a:xfrm>
          <a:prstGeom prst="roundRect">
            <a:avLst/>
          </a:prstGeom>
          <a:solidFill>
            <a:srgbClr val="C4DFF8"/>
          </a:solidFill>
          <a:ln w="38100" cap="flat" cmpd="sng" algn="ctr">
            <a:solidFill>
              <a:srgbClr val="00549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indent="0" algn="ctr" eaLnBrk="1" hangingPunct="1">
              <a:buFontTx/>
              <a:buNone/>
              <a:defRPr/>
            </a:pPr>
            <a:r>
              <a:rPr lang="fr-CA" dirty="0"/>
              <a:t>Le droit d’allaiter n’</a:t>
            </a:r>
            <a:r>
              <a:rPr lang="fr-CA" b="1" dirty="0"/>
              <a:t>importe où et n’importe quand </a:t>
            </a:r>
          </a:p>
          <a:p>
            <a:pPr marL="0" indent="0" algn="ctr" eaLnBrk="1" hangingPunct="1">
              <a:buFontTx/>
              <a:buNone/>
              <a:defRPr/>
            </a:pPr>
            <a:r>
              <a:rPr lang="fr-CA" dirty="0"/>
              <a:t>est protégé par la </a:t>
            </a:r>
            <a:r>
              <a:rPr lang="fr-CA" i="1" dirty="0"/>
              <a:t>Charte canadienne des droits et libertés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82528-5B28-4E44-8048-4F1F17096D3D}"/>
              </a:ext>
            </a:extLst>
          </p:cNvPr>
          <p:cNvSpPr>
            <a:spLocks noGrp="1"/>
          </p:cNvSpPr>
          <p:nvPr>
            <p:ph type="title"/>
            <p:custDataLst>
              <p:tags r:id="rId1"/>
            </p:custDataLst>
          </p:nvPr>
        </p:nvSpPr>
        <p:spPr>
          <a:xfrm>
            <a:off x="0" y="328613"/>
            <a:ext cx="9143999" cy="1129367"/>
          </a:xfrm>
        </p:spPr>
        <p:txBody>
          <a:bodyPr anchor="ctr"/>
          <a:lstStyle/>
          <a:p>
            <a:pPr algn="ctr">
              <a:defRPr/>
            </a:pPr>
            <a:r>
              <a:rPr lang="fr-CA" sz="4000" dirty="0"/>
              <a:t>Retour à la maison  </a:t>
            </a:r>
            <a:br>
              <a:rPr lang="fr-CA" sz="4000" dirty="0"/>
            </a:br>
            <a:r>
              <a:rPr lang="fr-CA" dirty="0"/>
              <a:t>Soutien familial et communautaire</a:t>
            </a:r>
          </a:p>
        </p:txBody>
      </p:sp>
      <p:sp>
        <p:nvSpPr>
          <p:cNvPr id="108550" name="Rectangle 6">
            <a:extLst>
              <a:ext uri="{FF2B5EF4-FFF2-40B4-BE49-F238E27FC236}">
                <a16:creationId xmlns:a16="http://schemas.microsoft.com/office/drawing/2014/main" id="{D01565CC-0F80-46C8-A53B-AE3A3A59D7B6}"/>
              </a:ext>
            </a:extLst>
          </p:cNvPr>
          <p:cNvSpPr>
            <a:spLocks noChangeArrowheads="1"/>
          </p:cNvSpPr>
          <p:nvPr>
            <p:custDataLst>
              <p:tags r:id="rId2"/>
            </p:custDataLst>
          </p:nvPr>
        </p:nvSpPr>
        <p:spPr bwMode="auto">
          <a:xfrm>
            <a:off x="4160519" y="5105400"/>
            <a:ext cx="467868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a:spcBef>
                <a:spcPct val="0"/>
              </a:spcBef>
              <a:buFontTx/>
              <a:buNone/>
            </a:pPr>
            <a:r>
              <a:rPr lang="fr-FR" sz="1600" b="1" dirty="0">
                <a:hlinkClick r:id="rId5"/>
              </a:rPr>
              <a:t>Services de soutien à l’allaitement maternel</a:t>
            </a:r>
            <a:endParaRPr lang="fr-CA" sz="1600" dirty="0">
              <a:solidFill>
                <a:srgbClr val="002060"/>
              </a:solidFill>
            </a:endParaRPr>
          </a:p>
        </p:txBody>
      </p:sp>
      <p:pic>
        <p:nvPicPr>
          <p:cNvPr id="7" name="Picture 3">
            <a:extLst>
              <a:ext uri="{FF2B5EF4-FFF2-40B4-BE49-F238E27FC236}">
                <a16:creationId xmlns:a16="http://schemas.microsoft.com/office/drawing/2014/main" id="{5C64DE1C-7C17-4808-8148-0C778E6C0BA7}"/>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39901" y="1610367"/>
            <a:ext cx="3139124" cy="2092749"/>
          </a:xfrm>
          <a:prstGeom prst="rect">
            <a:avLst/>
          </a:prstGeom>
          <a:noFill/>
          <a:ln>
            <a:noFill/>
          </a:ln>
          <a:effectLst>
            <a:outerShdw blurRad="381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91F4A6A5-9C39-4554-8433-0CEDDA97CD57}"/>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190999" y="1610366"/>
            <a:ext cx="4556750" cy="3037833"/>
          </a:xfrm>
          <a:prstGeom prst="rect">
            <a:avLst/>
          </a:prstGeom>
          <a:noFill/>
          <a:ln>
            <a:noFill/>
          </a:ln>
          <a:effectLst>
            <a:outerShdw blurRad="381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5AC9B75F-3439-41CE-B3AF-DA595C6B192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bwMode="auto">
          <a:xfrm>
            <a:off x="639901" y="3855503"/>
            <a:ext cx="3139125" cy="2057400"/>
          </a:xfrm>
          <a:prstGeom prst="rect">
            <a:avLst/>
          </a:prstGeom>
          <a:noFill/>
          <a:ln>
            <a:noFill/>
          </a:ln>
          <a:effectLst>
            <a:outerShdw blurRad="381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1B747-8738-4BEB-8CC1-62B6E101086A}"/>
              </a:ext>
            </a:extLst>
          </p:cNvPr>
          <p:cNvSpPr>
            <a:spLocks noGrp="1"/>
          </p:cNvSpPr>
          <p:nvPr>
            <p:ph type="title"/>
            <p:custDataLst>
              <p:tags r:id="rId1"/>
            </p:custDataLst>
          </p:nvPr>
        </p:nvSpPr>
        <p:spPr>
          <a:xfrm>
            <a:off x="630873" y="685800"/>
            <a:ext cx="3240087" cy="814387"/>
          </a:xfrm>
        </p:spPr>
        <p:txBody>
          <a:bodyPr/>
          <a:lstStyle/>
          <a:p>
            <a:pPr algn="l"/>
            <a:r>
              <a:rPr lang="fr-CA"/>
              <a:t>Bien-être</a:t>
            </a:r>
            <a:br>
              <a:rPr lang="fr-CA"/>
            </a:br>
            <a:r>
              <a:rPr lang="fr-CA"/>
              <a:t>émotionnel</a:t>
            </a:r>
            <a:endParaRPr lang="fr-CA" dirty="0"/>
          </a:p>
        </p:txBody>
      </p:sp>
      <p:sp>
        <p:nvSpPr>
          <p:cNvPr id="9" name="Content Placeholder 8">
            <a:extLst>
              <a:ext uri="{FF2B5EF4-FFF2-40B4-BE49-F238E27FC236}">
                <a16:creationId xmlns:a16="http://schemas.microsoft.com/office/drawing/2014/main" id="{6A66D2B8-6656-430D-8EAA-5F4950A3E82E}"/>
              </a:ext>
            </a:extLst>
          </p:cNvPr>
          <p:cNvSpPr>
            <a:spLocks noGrp="1"/>
          </p:cNvSpPr>
          <p:nvPr>
            <p:ph idx="1"/>
            <p:custDataLst>
              <p:tags r:id="rId2"/>
            </p:custDataLst>
          </p:nvPr>
        </p:nvSpPr>
        <p:spPr>
          <a:xfrm>
            <a:off x="646113" y="1828800"/>
            <a:ext cx="3240087" cy="1378058"/>
          </a:xfrm>
        </p:spPr>
        <p:txBody>
          <a:bodyPr/>
          <a:lstStyle/>
          <a:p>
            <a:pPr marL="0" indent="0">
              <a:buNone/>
            </a:pPr>
            <a:r>
              <a:rPr lang="fr-CA" dirty="0">
                <a:solidFill>
                  <a:schemeClr val="tx1"/>
                </a:solidFill>
              </a:rPr>
              <a:t>L’allaitement et le contact peau à peau peuvent réduire le risque de « </a:t>
            </a:r>
            <a:r>
              <a:rPr lang="fr-CA" i="1" dirty="0">
                <a:solidFill>
                  <a:schemeClr val="tx1"/>
                </a:solidFill>
              </a:rPr>
              <a:t>Baby blues » </a:t>
            </a:r>
            <a:r>
              <a:rPr lang="fr-CA" dirty="0">
                <a:solidFill>
                  <a:schemeClr val="tx1"/>
                </a:solidFill>
              </a:rPr>
              <a:t>et de </a:t>
            </a:r>
            <a:r>
              <a:rPr lang="fr-CA" i="1" dirty="0">
                <a:solidFill>
                  <a:schemeClr val="tx1"/>
                </a:solidFill>
              </a:rPr>
              <a:t>dépression postpartum</a:t>
            </a:r>
          </a:p>
          <a:p>
            <a:endParaRPr lang="en-US" dirty="0"/>
          </a:p>
        </p:txBody>
      </p:sp>
      <p:pic>
        <p:nvPicPr>
          <p:cNvPr id="5" name="Picture 4" descr="C:\Users\MariChF2\AppData\Local\Microsoft\Windows\INetCache\Content.Word\42894641_141799600108297_6934152848884105216_n.jpg">
            <a:extLst>
              <a:ext uri="{FF2B5EF4-FFF2-40B4-BE49-F238E27FC236}">
                <a16:creationId xmlns:a16="http://schemas.microsoft.com/office/drawing/2014/main" id="{390D7BE4-F34B-4566-98B4-FDE223E6FF2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6200" y="1500187"/>
            <a:ext cx="4611687" cy="3681413"/>
          </a:xfrm>
          <a:prstGeom prst="rect">
            <a:avLst/>
          </a:prstGeom>
          <a:noFill/>
          <a:ln>
            <a:noFill/>
          </a:ln>
          <a:effectLst>
            <a:outerShdw blurRad="38100" dist="50800" dir="5400000" algn="ctr" rotWithShape="0">
              <a:srgbClr val="000000">
                <a:alpha val="43137"/>
              </a:srgbClr>
            </a:outerShdw>
          </a:effectLst>
        </p:spPr>
      </p:pic>
    </p:spTree>
    <p:extLst>
      <p:ext uri="{BB962C8B-B14F-4D97-AF65-F5344CB8AC3E}">
        <p14:creationId xmlns:p14="http://schemas.microsoft.com/office/powerpoint/2010/main" val="19427043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729D288-1F33-4133-B71B-8FED5A85D7C5}"/>
              </a:ext>
            </a:extLst>
          </p:cNvPr>
          <p:cNvSpPr>
            <a:spLocks noGrp="1"/>
          </p:cNvSpPr>
          <p:nvPr>
            <p:ph type="title"/>
            <p:custDataLst>
              <p:tags r:id="rId1"/>
            </p:custDataLst>
          </p:nvPr>
        </p:nvSpPr>
        <p:spPr>
          <a:xfrm>
            <a:off x="417513" y="405215"/>
            <a:ext cx="8726487" cy="814387"/>
          </a:xfrm>
        </p:spPr>
        <p:txBody>
          <a:bodyPr/>
          <a:lstStyle/>
          <a:p>
            <a:pPr algn="l">
              <a:defRPr/>
            </a:pPr>
            <a:r>
              <a:rPr lang="fr-CA" sz="3600" dirty="0"/>
              <a:t>Les parents du Nouveau-Brunswick ont dit…</a:t>
            </a:r>
          </a:p>
        </p:txBody>
      </p:sp>
      <p:pic>
        <p:nvPicPr>
          <p:cNvPr id="3" name="Picture 2">
            <a:hlinkClick r:id="rId8"/>
            <a:extLst>
              <a:ext uri="{FF2B5EF4-FFF2-40B4-BE49-F238E27FC236}">
                <a16:creationId xmlns:a16="http://schemas.microsoft.com/office/drawing/2014/main" id="{EAA79B62-00EF-D44C-A813-7B4CAC0C4F40}"/>
              </a:ext>
            </a:extLst>
          </p:cNvPr>
          <p:cNvPicPr>
            <a:picLocks noChangeAspect="1"/>
          </p:cNvPicPr>
          <p:nvPr>
            <p:custDataLst>
              <p:tags r:id="rId2"/>
            </p:custDataLst>
          </p:nvPr>
        </p:nvPicPr>
        <p:blipFill>
          <a:blip r:embed="rId9" cstate="screen">
            <a:extLst>
              <a:ext uri="{28A0092B-C50C-407E-A947-70E740481C1C}">
                <a14:useLocalDpi xmlns:a14="http://schemas.microsoft.com/office/drawing/2010/main"/>
              </a:ext>
            </a:extLst>
          </a:blip>
          <a:stretch>
            <a:fillRect/>
          </a:stretch>
        </p:blipFill>
        <p:spPr>
          <a:xfrm>
            <a:off x="542597" y="1423769"/>
            <a:ext cx="4343400" cy="2468298"/>
          </a:xfrm>
          <a:prstGeom prst="rect">
            <a:avLst/>
          </a:prstGeom>
          <a:effectLst>
            <a:outerShdw blurRad="38100" dist="50800" dir="5400000" algn="ctr" rotWithShape="0">
              <a:srgbClr val="000000">
                <a:alpha val="43137"/>
              </a:srgbClr>
            </a:outerShdw>
          </a:effectLst>
        </p:spPr>
      </p:pic>
      <p:pic>
        <p:nvPicPr>
          <p:cNvPr id="5" name="Picture 4">
            <a:hlinkClick r:id="rId10"/>
            <a:extLst>
              <a:ext uri="{FF2B5EF4-FFF2-40B4-BE49-F238E27FC236}">
                <a16:creationId xmlns:a16="http://schemas.microsoft.com/office/drawing/2014/main" id="{319761D3-6BCC-0C42-98FF-5BAB4ABCF950}"/>
              </a:ext>
            </a:extLst>
          </p:cNvPr>
          <p:cNvPicPr>
            <a:picLocks noChangeAspect="1"/>
          </p:cNvPicPr>
          <p:nvPr>
            <p:custDataLst>
              <p:tags r:id="rId3"/>
            </p:custDataLst>
          </p:nvPr>
        </p:nvPicPr>
        <p:blipFill>
          <a:blip r:embed="rId11" cstate="screen">
            <a:extLst>
              <a:ext uri="{BEBA8EAE-BF5A-486C-A8C5-ECC9F3942E4B}">
                <a14:imgProps xmlns:a14="http://schemas.microsoft.com/office/drawing/2010/main">
                  <a14:imgLayer r:embed="rId12">
                    <a14:imgEffect>
                      <a14:brightnessContrast bright="41000"/>
                    </a14:imgEffect>
                  </a14:imgLayer>
                </a14:imgProps>
              </a:ext>
              <a:ext uri="{28A0092B-C50C-407E-A947-70E740481C1C}">
                <a14:useLocalDpi xmlns:a14="http://schemas.microsoft.com/office/drawing/2010/main"/>
              </a:ext>
            </a:extLst>
          </a:blip>
          <a:stretch>
            <a:fillRect/>
          </a:stretch>
        </p:blipFill>
        <p:spPr>
          <a:xfrm>
            <a:off x="4572000" y="4084202"/>
            <a:ext cx="2667000" cy="2113915"/>
          </a:xfrm>
          <a:prstGeom prst="rect">
            <a:avLst/>
          </a:prstGeom>
          <a:effectLst>
            <a:outerShdw blurRad="38100" dist="50800" dir="5400000" algn="ctr" rotWithShape="0">
              <a:srgbClr val="000000">
                <a:alpha val="43137"/>
              </a:srgbClr>
            </a:outerShdw>
          </a:effectLst>
        </p:spPr>
      </p:pic>
      <p:pic>
        <p:nvPicPr>
          <p:cNvPr id="8" name="Picture 7">
            <a:hlinkClick r:id="rId13"/>
            <a:extLst>
              <a:ext uri="{FF2B5EF4-FFF2-40B4-BE49-F238E27FC236}">
                <a16:creationId xmlns:a16="http://schemas.microsoft.com/office/drawing/2014/main" id="{F959FCE9-1CAB-CC49-968C-8D296FD39AAD}"/>
              </a:ext>
            </a:extLst>
          </p:cNvPr>
          <p:cNvPicPr>
            <a:picLocks noChangeAspect="1"/>
          </p:cNvPicPr>
          <p:nvPr>
            <p:custDataLst>
              <p:tags r:id="rId4"/>
            </p:custDataLst>
          </p:nvPr>
        </p:nvPicPr>
        <p:blipFill>
          <a:blip r:embed="rId14" cstate="screen">
            <a:extLst>
              <a:ext uri="{BEBA8EAE-BF5A-486C-A8C5-ECC9F3942E4B}">
                <a14:imgProps xmlns:a14="http://schemas.microsoft.com/office/drawing/2010/main">
                  <a14:imgLayer r:embed="rId15">
                    <a14:imgEffect>
                      <a14:brightnessContrast bright="21000"/>
                    </a14:imgEffect>
                  </a14:imgLayer>
                </a14:imgProps>
              </a:ext>
              <a:ext uri="{28A0092B-C50C-407E-A947-70E740481C1C}">
                <a14:useLocalDpi xmlns:a14="http://schemas.microsoft.com/office/drawing/2010/main"/>
              </a:ext>
            </a:extLst>
          </a:blip>
          <a:stretch>
            <a:fillRect/>
          </a:stretch>
        </p:blipFill>
        <p:spPr>
          <a:xfrm>
            <a:off x="5577812" y="1520577"/>
            <a:ext cx="2294991" cy="2274682"/>
          </a:xfrm>
          <a:prstGeom prst="rect">
            <a:avLst/>
          </a:prstGeom>
          <a:effectLst>
            <a:outerShdw blurRad="38100" dist="50800" dir="5400000" algn="ctr" rotWithShape="0">
              <a:srgbClr val="000000">
                <a:alpha val="43137"/>
              </a:srgbClr>
            </a:outerShdw>
          </a:effectLst>
        </p:spPr>
      </p:pic>
      <p:pic>
        <p:nvPicPr>
          <p:cNvPr id="10" name="Picture 9">
            <a:hlinkClick r:id="rId16"/>
            <a:extLst>
              <a:ext uri="{FF2B5EF4-FFF2-40B4-BE49-F238E27FC236}">
                <a16:creationId xmlns:a16="http://schemas.microsoft.com/office/drawing/2014/main" id="{C82C7FE0-7460-6F43-9283-E7E775EA5D81}"/>
              </a:ext>
            </a:extLst>
          </p:cNvPr>
          <p:cNvPicPr>
            <a:picLocks noChangeAspect="1"/>
          </p:cNvPicPr>
          <p:nvPr>
            <p:custDataLst>
              <p:tags r:id="rId5"/>
            </p:custDataLst>
          </p:nvPr>
        </p:nvPicPr>
        <p:blipFill>
          <a:blip r:embed="rId17" cstate="screen">
            <a:extLst>
              <a:ext uri="{BEBA8EAE-BF5A-486C-A8C5-ECC9F3942E4B}">
                <a14:imgProps xmlns:a14="http://schemas.microsoft.com/office/drawing/2010/main">
                  <a14:imgLayer r:embed="rId18">
                    <a14:imgEffect>
                      <a14:brightnessContrast bright="31000"/>
                    </a14:imgEffect>
                  </a14:imgLayer>
                </a14:imgProps>
              </a:ext>
              <a:ext uri="{28A0092B-C50C-407E-A947-70E740481C1C}">
                <a14:useLocalDpi xmlns:a14="http://schemas.microsoft.com/office/drawing/2010/main"/>
              </a:ext>
            </a:extLst>
          </a:blip>
          <a:stretch>
            <a:fillRect/>
          </a:stretch>
        </p:blipFill>
        <p:spPr>
          <a:xfrm>
            <a:off x="1295400" y="3999274"/>
            <a:ext cx="2837794" cy="2447868"/>
          </a:xfrm>
          <a:prstGeom prst="rect">
            <a:avLst/>
          </a:prstGeom>
          <a:effectLst>
            <a:outerShdw blurRad="38100" dist="50800" dir="5400000" algn="ctr" rotWithShape="0">
              <a:srgbClr val="000000">
                <a:alpha val="43137"/>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142E4378-ED96-4DAD-86F6-F84799509C77}"/>
              </a:ext>
            </a:extLst>
          </p:cNvPr>
          <p:cNvSpPr>
            <a:spLocks noGrp="1"/>
          </p:cNvSpPr>
          <p:nvPr>
            <p:ph type="title"/>
            <p:custDataLst>
              <p:tags r:id="rId1"/>
            </p:custDataLst>
          </p:nvPr>
        </p:nvSpPr>
        <p:spPr>
          <a:xfrm>
            <a:off x="0" y="509105"/>
            <a:ext cx="9144000" cy="1219200"/>
          </a:xfrm>
        </p:spPr>
        <p:txBody>
          <a:bodyPr anchor="ctr"/>
          <a:lstStyle/>
          <a:p>
            <a:pPr>
              <a:defRPr/>
            </a:pPr>
            <a:r>
              <a:rPr lang="fr-CA" sz="4000" dirty="0"/>
              <a:t>Rejoignez-nous sur Facebook </a:t>
            </a:r>
          </a:p>
        </p:txBody>
      </p:sp>
      <p:pic>
        <p:nvPicPr>
          <p:cNvPr id="112646" name="Picture 12" descr="C:\Users\MariChF2\AppData\Local\Microsoft\Windows\INetCache\IE\EQXS78J5\Me-gusta-de-Facebook-ilustracion[1].jpg">
            <a:extLst>
              <a:ext uri="{FF2B5EF4-FFF2-40B4-BE49-F238E27FC236}">
                <a16:creationId xmlns:a16="http://schemas.microsoft.com/office/drawing/2014/main" id="{1049CFFB-F630-4B14-BEA0-8226E1A0F595}"/>
              </a:ext>
            </a:extLst>
          </p:cNvPr>
          <p:cNvPicPr>
            <a:picLocks noChangeAspect="1" noChangeArrowheads="1"/>
          </p:cNvPicPr>
          <p:nvPr>
            <p:custDataLst>
              <p:tags r:id="rId2"/>
            </p:custDataLst>
          </p:nvPr>
        </p:nvPicPr>
        <p:blipFill rotWithShape="1">
          <a:blip r:embed="rId5" cstate="screen">
            <a:extLst>
              <a:ext uri="{28A0092B-C50C-407E-A947-70E740481C1C}">
                <a14:useLocalDpi xmlns:a14="http://schemas.microsoft.com/office/drawing/2010/main"/>
              </a:ext>
            </a:extLst>
          </a:blip>
          <a:srcRect/>
          <a:stretch/>
        </p:blipFill>
        <p:spPr bwMode="auto">
          <a:xfrm>
            <a:off x="3812485" y="1683146"/>
            <a:ext cx="1519030" cy="1350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5054AAE-8BA3-4B71-BF03-50CBA9E2A868}"/>
              </a:ext>
            </a:extLst>
          </p:cNvPr>
          <p:cNvSpPr txBox="1"/>
          <p:nvPr/>
        </p:nvSpPr>
        <p:spPr>
          <a:xfrm>
            <a:off x="762000" y="3236596"/>
            <a:ext cx="8001000" cy="707886"/>
          </a:xfrm>
          <a:prstGeom prst="rect">
            <a:avLst/>
          </a:prstGeom>
          <a:noFill/>
        </p:spPr>
        <p:txBody>
          <a:bodyPr wrap="square" rtlCol="0">
            <a:spAutoFit/>
          </a:bodyPr>
          <a:lstStyle/>
          <a:p>
            <a:pPr algn="ctr"/>
            <a:r>
              <a:rPr lang="en-US" sz="4000" b="1" dirty="0"/>
              <a:t>Breastfeeding NB </a:t>
            </a:r>
            <a:r>
              <a:rPr lang="en-US" sz="4000" b="1" dirty="0" err="1"/>
              <a:t>Allaitement</a:t>
            </a:r>
            <a:endParaRPr lang="en-CA" sz="4000" b="1" dirty="0"/>
          </a:p>
        </p:txBody>
      </p:sp>
      <p:pic>
        <p:nvPicPr>
          <p:cNvPr id="5" name="Picture 4" descr="A picture containing drawing&#10;&#10;Description automatically generated">
            <a:extLst>
              <a:ext uri="{FF2B5EF4-FFF2-40B4-BE49-F238E27FC236}">
                <a16:creationId xmlns:a16="http://schemas.microsoft.com/office/drawing/2014/main" id="{AB803C4C-9BB3-47C0-9FB4-C974FA604EFF}"/>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819400" y="4419600"/>
            <a:ext cx="3886200" cy="1391553"/>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7551B-0EF3-4B28-B235-C229E995ED0B}"/>
              </a:ext>
            </a:extLst>
          </p:cNvPr>
          <p:cNvSpPr>
            <a:spLocks noGrp="1"/>
          </p:cNvSpPr>
          <p:nvPr>
            <p:ph type="title"/>
            <p:custDataLst>
              <p:tags r:id="rId1"/>
            </p:custDataLst>
          </p:nvPr>
        </p:nvSpPr>
        <p:spPr/>
        <p:txBody>
          <a:bodyPr anchor="ctr"/>
          <a:lstStyle/>
          <a:p>
            <a:pPr algn="ctr">
              <a:defRPr/>
            </a:pPr>
            <a:r>
              <a:rPr lang="fr-CA" sz="5400">
                <a:effectLst>
                  <a:outerShdw blurRad="38100" dist="38100" dir="2700000" algn="tl">
                    <a:srgbClr val="000000">
                      <a:alpha val="43137"/>
                    </a:srgbClr>
                  </a:outerShdw>
                </a:effectLst>
              </a:rPr>
              <a:t>Des questions?</a:t>
            </a:r>
          </a:p>
        </p:txBody>
      </p:sp>
      <p:pic>
        <p:nvPicPr>
          <p:cNvPr id="114691" name="Picture 5" descr="C:\Users\MariChF2\AppData\Local\Microsoft\Windows\INetCache\IE\4B905NY9\question-marks[1].jpg">
            <a:extLst>
              <a:ext uri="{FF2B5EF4-FFF2-40B4-BE49-F238E27FC236}">
                <a16:creationId xmlns:a16="http://schemas.microsoft.com/office/drawing/2014/main" id="{59B0CD8F-A1DD-4253-9882-99A3B08417F9}"/>
              </a:ext>
            </a:extLst>
          </p:cNvPr>
          <p:cNvPicPr>
            <a:picLocks noChangeAspect="1" noChangeArrowheads="1"/>
          </p:cNvPicPr>
          <p:nvPr>
            <p:custDataLst>
              <p:tags r:id="rId2"/>
            </p:custDataLst>
          </p:nvPr>
        </p:nvPicPr>
        <p:blipFill rotWithShape="1">
          <a:blip r:embed="rId6" cstate="screen">
            <a:extLst>
              <a:ext uri="{28A0092B-C50C-407E-A947-70E740481C1C}">
                <a14:useLocalDpi xmlns:a14="http://schemas.microsoft.com/office/drawing/2010/main"/>
              </a:ext>
            </a:extLst>
          </a:blip>
          <a:srcRect/>
          <a:stretch/>
        </p:blipFill>
        <p:spPr bwMode="auto">
          <a:xfrm>
            <a:off x="5550987" y="1936750"/>
            <a:ext cx="3182587"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2" name="Picture 2">
            <a:extLst>
              <a:ext uri="{FF2B5EF4-FFF2-40B4-BE49-F238E27FC236}">
                <a16:creationId xmlns:a16="http://schemas.microsoft.com/office/drawing/2014/main" id="{0F26858F-E0ED-4177-BE1E-A5BEAAD17100}"/>
              </a:ext>
            </a:extLst>
          </p:cNvPr>
          <p:cNvPicPr>
            <a:picLocks noChangeAspect="1"/>
          </p:cNvPicPr>
          <p:nvPr>
            <p:custDataLst>
              <p:tags r:id="rId3"/>
            </p:custDataLst>
          </p:nvPr>
        </p:nvPicPr>
        <p:blipFill>
          <a:blip r:embed="rId7" cstate="screen">
            <a:extLst>
              <a:ext uri="{28A0092B-C50C-407E-A947-70E740481C1C}">
                <a14:useLocalDpi xmlns:a14="http://schemas.microsoft.com/office/drawing/2010/main"/>
              </a:ext>
            </a:extLst>
          </a:blip>
          <a:srcRect/>
          <a:stretch>
            <a:fillRect/>
          </a:stretch>
        </p:blipFill>
        <p:spPr bwMode="auto">
          <a:xfrm>
            <a:off x="445587" y="1936750"/>
            <a:ext cx="5105400" cy="3403600"/>
          </a:xfrm>
          <a:prstGeom prst="rect">
            <a:avLst/>
          </a:prstGeom>
          <a:noFill/>
          <a:ln>
            <a:noFill/>
          </a:ln>
          <a:effectLst>
            <a:outerShdw blurRad="381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7551B-0EF3-4B28-B235-C229E995ED0B}"/>
              </a:ext>
            </a:extLst>
          </p:cNvPr>
          <p:cNvSpPr>
            <a:spLocks noGrp="1"/>
          </p:cNvSpPr>
          <p:nvPr>
            <p:ph type="title"/>
            <p:custDataLst>
              <p:tags r:id="rId1"/>
            </p:custDataLst>
          </p:nvPr>
        </p:nvSpPr>
        <p:spPr>
          <a:xfrm>
            <a:off x="417513" y="152401"/>
            <a:ext cx="8116887" cy="990600"/>
          </a:xfrm>
        </p:spPr>
        <p:txBody>
          <a:bodyPr anchor="ctr"/>
          <a:lstStyle/>
          <a:p>
            <a:pPr algn="ctr">
              <a:defRPr/>
            </a:pPr>
            <a:r>
              <a:rPr lang="fr-CA" sz="8000" dirty="0">
                <a:effectLst>
                  <a:outerShdw blurRad="38100" dist="38100" dir="2700000" algn="tl">
                    <a:srgbClr val="000000">
                      <a:alpha val="43137"/>
                    </a:srgbClr>
                  </a:outerShdw>
                </a:effectLst>
              </a:rPr>
              <a:t>Merci!</a:t>
            </a:r>
          </a:p>
        </p:txBody>
      </p:sp>
      <p:pic>
        <p:nvPicPr>
          <p:cNvPr id="5" name="Picture 5">
            <a:extLst>
              <a:ext uri="{FF2B5EF4-FFF2-40B4-BE49-F238E27FC236}">
                <a16:creationId xmlns:a16="http://schemas.microsoft.com/office/drawing/2014/main" id="{DE024DC2-FD7E-491B-B5A7-2B938D1913CB}"/>
              </a:ext>
            </a:extLst>
          </p:cNvPr>
          <p:cNvPicPr>
            <a:picLocks noChangeAspect="1" noChangeArrowheads="1"/>
          </p:cNvPicPr>
          <p:nvPr>
            <p:custDataLst>
              <p:tags r:id="rId2"/>
            </p:custDataLst>
          </p:nvPr>
        </p:nvPicPr>
        <p:blipFill>
          <a:blip r:embed="rId5" cstate="screen">
            <a:extLst>
              <a:ext uri="{28A0092B-C50C-407E-A947-70E740481C1C}">
                <a14:useLocalDpi xmlns:a14="http://schemas.microsoft.com/office/drawing/2010/main" val="0"/>
              </a:ext>
            </a:extLst>
          </a:blip>
          <a:srcRect/>
          <a:stretch>
            <a:fillRect/>
          </a:stretch>
        </p:blipFill>
        <p:spPr bwMode="auto">
          <a:xfrm>
            <a:off x="3086100" y="1447800"/>
            <a:ext cx="2971800" cy="4170059"/>
          </a:xfrm>
          <a:prstGeom prst="rect">
            <a:avLst/>
          </a:prstGeom>
          <a:noFill/>
          <a:ln>
            <a:noFill/>
          </a:ln>
          <a:effectLst>
            <a:outerShdw blurRad="381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76470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2A602-F7AF-1B45-A590-1D9685AA01CB}"/>
              </a:ext>
            </a:extLst>
          </p:cNvPr>
          <p:cNvSpPr>
            <a:spLocks noGrp="1"/>
          </p:cNvSpPr>
          <p:nvPr>
            <p:ph type="title"/>
            <p:custDataLst>
              <p:tags r:id="rId1"/>
            </p:custDataLst>
          </p:nvPr>
        </p:nvSpPr>
        <p:spPr>
          <a:xfrm>
            <a:off x="152400" y="404813"/>
            <a:ext cx="9144000" cy="814387"/>
          </a:xfrm>
        </p:spPr>
        <p:txBody>
          <a:bodyPr anchor="ctr"/>
          <a:lstStyle/>
          <a:p>
            <a:pPr algn="ctr"/>
            <a:r>
              <a:rPr lang="fr-CA"/>
              <a:t>Références et ressources recommandées</a:t>
            </a:r>
          </a:p>
        </p:txBody>
      </p:sp>
      <p:sp>
        <p:nvSpPr>
          <p:cNvPr id="3" name="Content Placeholder 2">
            <a:extLst>
              <a:ext uri="{FF2B5EF4-FFF2-40B4-BE49-F238E27FC236}">
                <a16:creationId xmlns:a16="http://schemas.microsoft.com/office/drawing/2014/main" id="{1702DE10-5AD9-7845-A559-B7518FDAF003}"/>
              </a:ext>
            </a:extLst>
          </p:cNvPr>
          <p:cNvSpPr>
            <a:spLocks noGrp="1"/>
          </p:cNvSpPr>
          <p:nvPr>
            <p:ph idx="1"/>
            <p:custDataLst>
              <p:tags r:id="rId2"/>
            </p:custDataLst>
          </p:nvPr>
        </p:nvSpPr>
        <p:spPr>
          <a:xfrm>
            <a:off x="152400" y="1752600"/>
            <a:ext cx="8686800" cy="3733800"/>
          </a:xfrm>
        </p:spPr>
        <p:txBody>
          <a:bodyPr/>
          <a:lstStyle/>
          <a:p>
            <a:pPr>
              <a:spcBef>
                <a:spcPts val="1800"/>
              </a:spcBef>
              <a:buFont typeface="Arial" panose="020B0604020202020204" pitchFamily="34" charset="0"/>
              <a:buChar char="•"/>
            </a:pPr>
            <a:r>
              <a:rPr lang="fr-CA" sz="2000" dirty="0">
                <a:solidFill>
                  <a:schemeClr val="tx1"/>
                </a:solidFill>
                <a:latin typeface="Arial" panose="020B0604020202020204" pitchFamily="34" charset="0"/>
                <a:cs typeface="Arial" panose="020B0604020202020204" pitchFamily="34" charset="0"/>
              </a:rPr>
              <a:t>Meilleur départ Health Nexus Santé. (2019). Les risques du cannabis sur la fertilité, la grossesse, l’allaitement et le rôle parental. Consulté sur </a:t>
            </a:r>
            <a:r>
              <a:rPr lang="fr-CA" sz="2000" dirty="0">
                <a:latin typeface="Arial" panose="020B0604020202020204" pitchFamily="34" charset="0"/>
                <a:cs typeface="Arial" panose="020B0604020202020204" pitchFamily="34" charset="0"/>
                <a:hlinkClick r:id="rId5"/>
              </a:rPr>
              <a:t>https://resources.beststart.org/wp-content/uploads/2019/01/A30-E.pdf</a:t>
            </a:r>
          </a:p>
          <a:p>
            <a:pPr>
              <a:spcBef>
                <a:spcPts val="1800"/>
              </a:spcBef>
              <a:buFont typeface="Arial" panose="020B0604020202020204" pitchFamily="34" charset="0"/>
              <a:buChar char="•"/>
            </a:pPr>
            <a:r>
              <a:rPr lang="fr-CA" sz="20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Global Health Media. (2020). </a:t>
            </a:r>
            <a:r>
              <a:rPr lang="fr-CA" sz="2000" i="1" dirty="0" err="1">
                <a:solidFill>
                  <a:schemeClr val="tx1"/>
                </a:solidFill>
                <a:latin typeface="Arial" panose="020B0604020202020204" pitchFamily="34" charset="0"/>
                <a:ea typeface="ＭＳ Ｐゴシック" panose="020B0600070205080204" pitchFamily="34" charset="-128"/>
                <a:cs typeface="Arial" panose="020B0604020202020204" pitchFamily="34" charset="0"/>
              </a:rPr>
              <a:t>Attaching</a:t>
            </a:r>
            <a:r>
              <a:rPr lang="fr-CA" sz="2000" i="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 </a:t>
            </a:r>
            <a:r>
              <a:rPr lang="fr-CA" sz="2000" i="1" dirty="0" err="1">
                <a:solidFill>
                  <a:schemeClr val="tx1"/>
                </a:solidFill>
                <a:latin typeface="Arial" panose="020B0604020202020204" pitchFamily="34" charset="0"/>
                <a:ea typeface="ＭＳ Ｐゴシック" panose="020B0600070205080204" pitchFamily="34" charset="-128"/>
                <a:cs typeface="Arial" panose="020B0604020202020204" pitchFamily="34" charset="0"/>
              </a:rPr>
              <a:t>your</a:t>
            </a:r>
            <a:r>
              <a:rPr lang="fr-CA" sz="2000" i="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 baby at the </a:t>
            </a:r>
            <a:r>
              <a:rPr lang="fr-CA" sz="2000" i="1" dirty="0" err="1">
                <a:solidFill>
                  <a:schemeClr val="tx1"/>
                </a:solidFill>
                <a:latin typeface="Arial" panose="020B0604020202020204" pitchFamily="34" charset="0"/>
                <a:ea typeface="ＭＳ Ｐゴシック" panose="020B0600070205080204" pitchFamily="34" charset="-128"/>
                <a:cs typeface="Arial" panose="020B0604020202020204" pitchFamily="34" charset="0"/>
              </a:rPr>
              <a:t>breast</a:t>
            </a:r>
            <a:r>
              <a:rPr lang="fr-CA" sz="2000" i="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 [</a:t>
            </a:r>
            <a:r>
              <a:rPr lang="fr-CA" sz="2000" i="1" dirty="0" err="1">
                <a:solidFill>
                  <a:schemeClr val="tx1"/>
                </a:solidFill>
                <a:latin typeface="Arial" panose="020B0604020202020204" pitchFamily="34" charset="0"/>
                <a:ea typeface="ＭＳ Ｐゴシック" panose="020B0600070205080204" pitchFamily="34" charset="-128"/>
                <a:cs typeface="Arial" panose="020B0604020202020204" pitchFamily="34" charset="0"/>
              </a:rPr>
              <a:t>video</a:t>
            </a:r>
            <a:r>
              <a:rPr lang="fr-CA" sz="2000" i="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a:t>
            </a:r>
            <a:r>
              <a:rPr lang="fr-CA" sz="20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 Consulté sur</a:t>
            </a:r>
            <a:r>
              <a:rPr lang="fr-CA" sz="2000" dirty="0">
                <a:latin typeface="Arial" panose="020B0604020202020204" pitchFamily="34" charset="0"/>
                <a:ea typeface="ＭＳ Ｐゴシック" panose="020B0600070205080204" pitchFamily="34" charset="-128"/>
                <a:cs typeface="Arial" panose="020B0604020202020204" pitchFamily="34" charset="0"/>
              </a:rPr>
              <a:t> </a:t>
            </a:r>
            <a:r>
              <a:rPr lang="fr-CA" sz="2000" dirty="0">
                <a:solidFill>
                  <a:schemeClr val="tx1"/>
                </a:solidFill>
                <a:latin typeface="Arial" panose="020B0604020202020204" pitchFamily="34" charset="0"/>
                <a:ea typeface="ＭＳ Ｐゴシック" panose="020B0600070205080204" pitchFamily="34" charset="-128"/>
                <a:cs typeface="Arial" panose="020B0604020202020204" pitchFamily="34" charset="0"/>
                <a:hlinkClick r:id="rId6"/>
              </a:rPr>
              <a:t>https://globalhealthmedia.org/portfolio-items/attaching-your-baby-at-the-breast/</a:t>
            </a:r>
            <a:r>
              <a:rPr lang="fr-CA" sz="20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 </a:t>
            </a:r>
          </a:p>
          <a:p>
            <a:pPr>
              <a:spcBef>
                <a:spcPts val="1800"/>
              </a:spcBef>
              <a:buFont typeface="Arial" panose="020B0604020202020204" pitchFamily="34" charset="0"/>
              <a:buChar char="•"/>
            </a:pPr>
            <a:r>
              <a:rPr lang="fr-CA" sz="20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Hamilton </a:t>
            </a:r>
            <a:r>
              <a:rPr lang="fr-CA" sz="2000" dirty="0" err="1">
                <a:solidFill>
                  <a:schemeClr val="tx1"/>
                </a:solidFill>
                <a:latin typeface="Arial" panose="020B0604020202020204" pitchFamily="34" charset="0"/>
                <a:ea typeface="ＭＳ Ｐゴシック" panose="020B0600070205080204" pitchFamily="34" charset="-128"/>
                <a:cs typeface="Arial" panose="020B0604020202020204" pitchFamily="34" charset="0"/>
              </a:rPr>
              <a:t>Regional</a:t>
            </a:r>
            <a:r>
              <a:rPr lang="fr-CA" sz="20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 Lactation </a:t>
            </a:r>
            <a:r>
              <a:rPr lang="fr-CA" sz="2000" dirty="0" err="1">
                <a:solidFill>
                  <a:schemeClr val="tx1"/>
                </a:solidFill>
                <a:latin typeface="Arial" panose="020B0604020202020204" pitchFamily="34" charset="0"/>
                <a:ea typeface="ＭＳ Ｐゴシック" panose="020B0600070205080204" pitchFamily="34" charset="-128"/>
                <a:cs typeface="Arial" panose="020B0604020202020204" pitchFamily="34" charset="0"/>
              </a:rPr>
              <a:t>Committee</a:t>
            </a:r>
            <a:r>
              <a:rPr lang="fr-CA" sz="20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 (2009).</a:t>
            </a:r>
            <a:r>
              <a:rPr lang="fr-CA" sz="2000" i="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 </a:t>
            </a:r>
            <a:r>
              <a:rPr lang="fr-CA" sz="2000" i="1" dirty="0" err="1">
                <a:solidFill>
                  <a:schemeClr val="tx1"/>
                </a:solidFill>
                <a:latin typeface="Arial" panose="020B0604020202020204" pitchFamily="34" charset="0"/>
                <a:ea typeface="ＭＳ Ｐゴシック" panose="020B0600070205080204" pitchFamily="34" charset="-128"/>
                <a:cs typeface="Arial" panose="020B0604020202020204" pitchFamily="34" charset="0"/>
              </a:rPr>
              <a:t>Using</a:t>
            </a:r>
            <a:r>
              <a:rPr lang="fr-CA" sz="2000" i="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 a lactation </a:t>
            </a:r>
            <a:r>
              <a:rPr lang="fr-CA" sz="2000" i="1" dirty="0" err="1">
                <a:solidFill>
                  <a:schemeClr val="tx1"/>
                </a:solidFill>
                <a:latin typeface="Arial" panose="020B0604020202020204" pitchFamily="34" charset="0"/>
                <a:ea typeface="ＭＳ Ｐゴシック" panose="020B0600070205080204" pitchFamily="34" charset="-128"/>
                <a:cs typeface="Arial" panose="020B0604020202020204" pitchFamily="34" charset="0"/>
              </a:rPr>
              <a:t>aid</a:t>
            </a:r>
            <a:r>
              <a:rPr lang="fr-CA" sz="2000" i="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 </a:t>
            </a:r>
            <a:r>
              <a:rPr lang="fr-CA" sz="2000" i="1" dirty="0" err="1">
                <a:solidFill>
                  <a:schemeClr val="tx1"/>
                </a:solidFill>
                <a:latin typeface="Arial" panose="020B0604020202020204" pitchFamily="34" charset="0"/>
                <a:ea typeface="ＭＳ Ｐゴシック" panose="020B0600070205080204" pitchFamily="34" charset="-128"/>
                <a:cs typeface="Arial" panose="020B0604020202020204" pitchFamily="34" charset="0"/>
              </a:rPr>
              <a:t>while</a:t>
            </a:r>
            <a:r>
              <a:rPr lang="fr-CA" sz="2000" i="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 </a:t>
            </a:r>
            <a:r>
              <a:rPr lang="fr-CA" sz="2000" i="1" dirty="0" err="1">
                <a:solidFill>
                  <a:schemeClr val="tx1"/>
                </a:solidFill>
                <a:latin typeface="Arial" panose="020B0604020202020204" pitchFamily="34" charset="0"/>
                <a:ea typeface="ＭＳ Ｐゴシック" panose="020B0600070205080204" pitchFamily="34" charset="-128"/>
                <a:cs typeface="Arial" panose="020B0604020202020204" pitchFamily="34" charset="0"/>
              </a:rPr>
              <a:t>breastfeeding</a:t>
            </a:r>
            <a:r>
              <a:rPr lang="fr-CA" sz="2000" i="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a:t>
            </a:r>
            <a:r>
              <a:rPr lang="fr-CA" sz="20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 Consulté sur </a:t>
            </a:r>
            <a:r>
              <a:rPr lang="fr-CA" sz="2000" dirty="0">
                <a:latin typeface="Arial" panose="020B0604020202020204" pitchFamily="34" charset="0"/>
                <a:ea typeface="ＭＳ Ｐゴシック" panose="020B0600070205080204" pitchFamily="34" charset="-128"/>
                <a:cs typeface="Arial" panose="020B0604020202020204" pitchFamily="34" charset="0"/>
                <a:hlinkClick r:id="rId7"/>
              </a:rPr>
              <a:t>https://www.stjoes.ca/patients-visitors/patient-education/a-e/BreastfeedLactationAid-lw.pdf</a:t>
            </a:r>
            <a:r>
              <a:rPr lang="fr-CA" sz="2000" dirty="0">
                <a:latin typeface="Arial" panose="020B0604020202020204" pitchFamily="34" charset="0"/>
                <a:ea typeface="ＭＳ Ｐゴシック" panose="020B0600070205080204" pitchFamily="34" charset="-128"/>
                <a:cs typeface="Arial" panose="020B0604020202020204" pitchFamily="34" charset="0"/>
              </a:rPr>
              <a:t> </a:t>
            </a:r>
          </a:p>
          <a:p>
            <a:pPr>
              <a:buFont typeface="Wingdings" pitchFamily="2" charset="2"/>
              <a:buChar char="Ø"/>
            </a:pPr>
            <a:endParaRPr lang="en-CA"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36759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E91D1-2201-4BFA-9EA1-445136743D4A}"/>
              </a:ext>
            </a:extLst>
          </p:cNvPr>
          <p:cNvSpPr>
            <a:spLocks noGrp="1"/>
          </p:cNvSpPr>
          <p:nvPr>
            <p:ph type="title"/>
            <p:custDataLst>
              <p:tags r:id="rId1"/>
            </p:custDataLst>
          </p:nvPr>
        </p:nvSpPr>
        <p:spPr/>
        <p:txBody>
          <a:bodyPr/>
          <a:lstStyle/>
          <a:p>
            <a:r>
              <a:rPr lang="fr-CA"/>
              <a:t>Références et ressources recommandées</a:t>
            </a:r>
          </a:p>
        </p:txBody>
      </p:sp>
      <p:sp>
        <p:nvSpPr>
          <p:cNvPr id="3" name="Content Placeholder 2">
            <a:extLst>
              <a:ext uri="{FF2B5EF4-FFF2-40B4-BE49-F238E27FC236}">
                <a16:creationId xmlns:a16="http://schemas.microsoft.com/office/drawing/2014/main" id="{BEE34B31-BE84-453B-8D47-B646393C7420}"/>
              </a:ext>
            </a:extLst>
          </p:cNvPr>
          <p:cNvSpPr>
            <a:spLocks noGrp="1"/>
          </p:cNvSpPr>
          <p:nvPr>
            <p:ph idx="1"/>
            <p:custDataLst>
              <p:tags r:id="rId2"/>
            </p:custDataLst>
          </p:nvPr>
        </p:nvSpPr>
        <p:spPr>
          <a:xfrm>
            <a:off x="228600" y="1524000"/>
            <a:ext cx="8610600" cy="4495800"/>
          </a:xfrm>
        </p:spPr>
        <p:txBody>
          <a:bodyPr/>
          <a:lstStyle/>
          <a:p>
            <a:pPr>
              <a:spcBef>
                <a:spcPts val="1800"/>
              </a:spcBef>
              <a:buFont typeface="Arial" panose="020B0604020202020204" pitchFamily="34" charset="0"/>
              <a:buChar char="•"/>
            </a:pPr>
            <a:r>
              <a:rPr lang="fr-CA" sz="2000" dirty="0" err="1">
                <a:solidFill>
                  <a:schemeClr val="tx1"/>
                </a:solidFill>
                <a:latin typeface="Arial" panose="020B0604020202020204" pitchFamily="34" charset="0"/>
                <a:cs typeface="Arial" panose="020B0604020202020204" pitchFamily="34" charset="0"/>
              </a:rPr>
              <a:t>Healthy</a:t>
            </a:r>
            <a:r>
              <a:rPr lang="fr-CA" sz="2000" dirty="0">
                <a:solidFill>
                  <a:schemeClr val="tx1"/>
                </a:solidFill>
                <a:latin typeface="Arial" panose="020B0604020202020204" pitchFamily="34" charset="0"/>
                <a:cs typeface="Arial" panose="020B0604020202020204" pitchFamily="34" charset="0"/>
              </a:rPr>
              <a:t> </a:t>
            </a:r>
            <a:r>
              <a:rPr lang="fr-CA" sz="2000" dirty="0" err="1">
                <a:solidFill>
                  <a:schemeClr val="tx1"/>
                </a:solidFill>
                <a:latin typeface="Arial" panose="020B0604020202020204" pitchFamily="34" charset="0"/>
                <a:cs typeface="Arial" panose="020B0604020202020204" pitchFamily="34" charset="0"/>
              </a:rPr>
              <a:t>Families</a:t>
            </a:r>
            <a:r>
              <a:rPr lang="fr-CA" sz="2000" dirty="0">
                <a:solidFill>
                  <a:schemeClr val="tx1"/>
                </a:solidFill>
                <a:latin typeface="Arial" panose="020B0604020202020204" pitchFamily="34" charset="0"/>
                <a:cs typeface="Arial" panose="020B0604020202020204" pitchFamily="34" charset="0"/>
              </a:rPr>
              <a:t> BC. (2013</a:t>
            </a:r>
            <a:r>
              <a:rPr lang="fr-CA" sz="2000" i="1" dirty="0">
                <a:solidFill>
                  <a:schemeClr val="tx1"/>
                </a:solidFill>
                <a:latin typeface="Arial" panose="020B0604020202020204" pitchFamily="34" charset="0"/>
                <a:cs typeface="Arial" panose="020B0604020202020204" pitchFamily="34" charset="0"/>
              </a:rPr>
              <a:t>). A </a:t>
            </a:r>
            <a:r>
              <a:rPr lang="fr-CA" sz="2000" i="1" dirty="0" err="1">
                <a:solidFill>
                  <a:schemeClr val="tx1"/>
                </a:solidFill>
                <a:latin typeface="Arial" panose="020B0604020202020204" pitchFamily="34" charset="0"/>
                <a:cs typeface="Arial" panose="020B0604020202020204" pitchFamily="34" charset="0"/>
              </a:rPr>
              <a:t>video</a:t>
            </a:r>
            <a:r>
              <a:rPr lang="fr-CA" sz="2000" i="1" dirty="0">
                <a:solidFill>
                  <a:schemeClr val="tx1"/>
                </a:solidFill>
                <a:latin typeface="Arial" panose="020B0604020202020204" pitchFamily="34" charset="0"/>
                <a:cs typeface="Arial" panose="020B0604020202020204" pitchFamily="34" charset="0"/>
              </a:rPr>
              <a:t> on alternative </a:t>
            </a:r>
            <a:r>
              <a:rPr lang="fr-CA" sz="2000" i="1" dirty="0" err="1">
                <a:solidFill>
                  <a:schemeClr val="tx1"/>
                </a:solidFill>
                <a:latin typeface="Arial" panose="020B0604020202020204" pitchFamily="34" charset="0"/>
                <a:cs typeface="Arial" panose="020B0604020202020204" pitchFamily="34" charset="0"/>
              </a:rPr>
              <a:t>feeding</a:t>
            </a:r>
            <a:r>
              <a:rPr lang="fr-CA" sz="2000" i="1" dirty="0">
                <a:solidFill>
                  <a:schemeClr val="tx1"/>
                </a:solidFill>
                <a:latin typeface="Arial" panose="020B0604020202020204" pitchFamily="34" charset="0"/>
                <a:cs typeface="Arial" panose="020B0604020202020204" pitchFamily="34" charset="0"/>
              </a:rPr>
              <a:t> </a:t>
            </a:r>
            <a:r>
              <a:rPr lang="fr-CA" sz="2000" i="1" dirty="0" err="1">
                <a:solidFill>
                  <a:schemeClr val="tx1"/>
                </a:solidFill>
                <a:latin typeface="Arial" panose="020B0604020202020204" pitchFamily="34" charset="0"/>
                <a:cs typeface="Arial" panose="020B0604020202020204" pitchFamily="34" charset="0"/>
              </a:rPr>
              <a:t>methods</a:t>
            </a:r>
            <a:r>
              <a:rPr lang="fr-CA" sz="2000" i="1" dirty="0">
                <a:solidFill>
                  <a:schemeClr val="tx1"/>
                </a:solidFill>
                <a:latin typeface="Arial" panose="020B0604020202020204" pitchFamily="34" charset="0"/>
                <a:cs typeface="Arial" panose="020B0604020202020204" pitchFamily="34" charset="0"/>
              </a:rPr>
              <a:t> for </a:t>
            </a:r>
            <a:r>
              <a:rPr lang="fr-CA" sz="2000" i="1" dirty="0" err="1">
                <a:solidFill>
                  <a:schemeClr val="tx1"/>
                </a:solidFill>
                <a:latin typeface="Arial" panose="020B0604020202020204" pitchFamily="34" charset="0"/>
                <a:cs typeface="Arial" panose="020B0604020202020204" pitchFamily="34" charset="0"/>
              </a:rPr>
              <a:t>newborns</a:t>
            </a:r>
            <a:r>
              <a:rPr lang="fr-CA" sz="2000" i="1" dirty="0">
                <a:solidFill>
                  <a:schemeClr val="tx1"/>
                </a:solidFill>
                <a:latin typeface="Arial" panose="020B0604020202020204" pitchFamily="34" charset="0"/>
                <a:cs typeface="Arial" panose="020B0604020202020204" pitchFamily="34" charset="0"/>
              </a:rPr>
              <a:t> </a:t>
            </a:r>
            <a:r>
              <a:rPr lang="fr-CA" sz="2000" dirty="0">
                <a:solidFill>
                  <a:schemeClr val="tx1"/>
                </a:solidFill>
                <a:latin typeface="Arial" panose="020B0604020202020204" pitchFamily="34" charset="0"/>
                <a:cs typeface="Arial" panose="020B0604020202020204" pitchFamily="34" charset="0"/>
              </a:rPr>
              <a:t>[</a:t>
            </a:r>
            <a:r>
              <a:rPr lang="fr-CA" sz="2000" dirty="0" err="1">
                <a:solidFill>
                  <a:schemeClr val="tx1"/>
                </a:solidFill>
                <a:latin typeface="Arial" panose="020B0604020202020204" pitchFamily="34" charset="0"/>
                <a:cs typeface="Arial" panose="020B0604020202020204" pitchFamily="34" charset="0"/>
              </a:rPr>
              <a:t>video</a:t>
            </a:r>
            <a:r>
              <a:rPr lang="fr-CA" sz="2000" dirty="0">
                <a:solidFill>
                  <a:schemeClr val="tx1"/>
                </a:solidFill>
                <a:latin typeface="Arial" panose="020B0604020202020204" pitchFamily="34" charset="0"/>
                <a:cs typeface="Arial" panose="020B0604020202020204" pitchFamily="34" charset="0"/>
              </a:rPr>
              <a:t>]. Consulté sur </a:t>
            </a:r>
            <a:r>
              <a:rPr lang="fr-CA" sz="2000" dirty="0">
                <a:latin typeface="Arial" panose="020B0604020202020204" pitchFamily="34" charset="0"/>
                <a:cs typeface="Arial" panose="020B0604020202020204" pitchFamily="34" charset="0"/>
                <a:hlinkClick r:id="rId5"/>
              </a:rPr>
              <a:t>https://www.healthyfamiliesbc.ca/home/articles/video-alternative-feeding-methods-newborns</a:t>
            </a:r>
          </a:p>
          <a:p>
            <a:pPr>
              <a:spcBef>
                <a:spcPts val="1800"/>
              </a:spcBef>
              <a:buFont typeface="Arial" panose="020B0604020202020204" pitchFamily="34" charset="0"/>
              <a:buChar char="•"/>
            </a:pPr>
            <a:r>
              <a:rPr lang="fr-CA" sz="20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Santé Canada (2011). </a:t>
            </a:r>
            <a:r>
              <a:rPr lang="fr-CA" sz="2000" i="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Le tabagisme et le syndrome de mort subite du nourrisson. </a:t>
            </a:r>
            <a:r>
              <a:rPr lang="fr-CA" sz="20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Consulté sur </a:t>
            </a:r>
            <a:r>
              <a:rPr lang="fr-CA" sz="2000" dirty="0">
                <a:hlinkClick r:id="rId6"/>
              </a:rPr>
              <a:t>https://www.canada.ca/fr/sante-canada/services/preoccupations-liees-sante/tabagisme/legislation/etiquetage-produits-tabac/tabagisme-syndrome-mort-subite-nourrisson.html</a:t>
            </a:r>
          </a:p>
          <a:p>
            <a:pPr>
              <a:spcBef>
                <a:spcPts val="1800"/>
              </a:spcBef>
              <a:buFont typeface="Arial" panose="020B0604020202020204" pitchFamily="34" charset="0"/>
              <a:buChar char="•"/>
            </a:pPr>
            <a:r>
              <a:rPr lang="fr-CA" sz="20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Santé Canada (2018). </a:t>
            </a:r>
            <a:r>
              <a:rPr lang="fr-CA" sz="2000" i="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Sommeil sécuritaire.</a:t>
            </a:r>
            <a:r>
              <a:rPr lang="fr-CA" sz="20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 Consulté sur </a:t>
            </a:r>
            <a:r>
              <a:rPr lang="fr-CA" sz="2000" dirty="0">
                <a:hlinkClick r:id="rId7"/>
              </a:rPr>
              <a:t>https://www.canada.ca/fr/sante-publique/services/promotion-sante/enfance-adolescence/etapes-enfance/petite-enfance-naissance-deux-ans/sommeil-securitaire.html</a:t>
            </a:r>
            <a:r>
              <a:rPr lang="fr-CA" sz="20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 </a:t>
            </a:r>
          </a:p>
          <a:p>
            <a:pPr>
              <a:spcBef>
                <a:spcPts val="1200"/>
              </a:spcBef>
              <a:buFont typeface="Wingdings" pitchFamily="2" charset="2"/>
              <a:buChar char="Ø"/>
            </a:pPr>
            <a:endParaRPr lang="en-CA" altLang="fr-FR" sz="2000" i="1" dirty="0">
              <a:solidFill>
                <a:schemeClr val="tx1"/>
              </a:solidFill>
              <a:latin typeface="Arial" panose="020B0604020202020204" pitchFamily="34" charset="0"/>
              <a:ea typeface="ＭＳ Ｐゴシック" panose="020B0600070205080204" pitchFamily="34" charset="-128"/>
              <a:cs typeface="Arial" panose="020B0604020202020204" pitchFamily="34" charset="0"/>
            </a:endParaRPr>
          </a:p>
          <a:p>
            <a:endParaRPr lang="en-US" sz="1400" dirty="0"/>
          </a:p>
        </p:txBody>
      </p:sp>
    </p:spTree>
    <p:extLst>
      <p:ext uri="{BB962C8B-B14F-4D97-AF65-F5344CB8AC3E}">
        <p14:creationId xmlns:p14="http://schemas.microsoft.com/office/powerpoint/2010/main" val="27733538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68346-B1E7-41B8-9CFD-1B8735D43CC6}"/>
              </a:ext>
            </a:extLst>
          </p:cNvPr>
          <p:cNvSpPr>
            <a:spLocks noGrp="1"/>
          </p:cNvSpPr>
          <p:nvPr>
            <p:ph type="title"/>
            <p:custDataLst>
              <p:tags r:id="rId1"/>
            </p:custDataLst>
          </p:nvPr>
        </p:nvSpPr>
        <p:spPr>
          <a:xfrm>
            <a:off x="493713" y="404813"/>
            <a:ext cx="8116887" cy="814387"/>
          </a:xfrm>
        </p:spPr>
        <p:txBody>
          <a:bodyPr/>
          <a:lstStyle/>
          <a:p>
            <a:r>
              <a:rPr lang="fr-CA"/>
              <a:t>Références et ressources recommandées</a:t>
            </a:r>
          </a:p>
        </p:txBody>
      </p:sp>
      <p:sp>
        <p:nvSpPr>
          <p:cNvPr id="3" name="Content Placeholder 2">
            <a:extLst>
              <a:ext uri="{FF2B5EF4-FFF2-40B4-BE49-F238E27FC236}">
                <a16:creationId xmlns:a16="http://schemas.microsoft.com/office/drawing/2014/main" id="{8D06CD6E-BDCC-46B1-95F7-3CA39421A5C1}"/>
              </a:ext>
            </a:extLst>
          </p:cNvPr>
          <p:cNvSpPr>
            <a:spLocks noGrp="1"/>
          </p:cNvSpPr>
          <p:nvPr>
            <p:ph idx="1"/>
            <p:custDataLst>
              <p:tags r:id="rId2"/>
            </p:custDataLst>
          </p:nvPr>
        </p:nvSpPr>
        <p:spPr>
          <a:xfrm>
            <a:off x="228600" y="1600200"/>
            <a:ext cx="8610600" cy="4038600"/>
          </a:xfrm>
        </p:spPr>
        <p:txBody>
          <a:bodyPr/>
          <a:lstStyle/>
          <a:p>
            <a:pPr>
              <a:spcBef>
                <a:spcPts val="1800"/>
              </a:spcBef>
              <a:buFont typeface="Arial" panose="020B0604020202020204" pitchFamily="34" charset="0"/>
              <a:buChar char="•"/>
            </a:pPr>
            <a:r>
              <a:rPr lang="fr-CA" sz="20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Ministère de la Santé du Nouveau-Brunswick. (2015). </a:t>
            </a:r>
            <a:r>
              <a:rPr lang="fr-CA" sz="2000" i="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Allaiter votre bébé</a:t>
            </a:r>
            <a:r>
              <a:rPr lang="fr-CA" sz="20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 Consulté sur </a:t>
            </a:r>
            <a:r>
              <a:rPr lang="fr-FR" sz="2000" dirty="0">
                <a:hlinkClick r:id="rId5"/>
              </a:rPr>
              <a:t>Allaitement maternel et Initiative des Amis des bébés (gnb.ca)</a:t>
            </a:r>
            <a:endParaRPr lang="fr-CA" sz="2000" dirty="0">
              <a:latin typeface="Arial" panose="020B0604020202020204" pitchFamily="34" charset="0"/>
              <a:ea typeface="ＭＳ Ｐゴシック" panose="020B0600070205080204" pitchFamily="34" charset="-128"/>
              <a:cs typeface="Arial" panose="020B0604020202020204" pitchFamily="34" charset="0"/>
              <a:hlinkClick r:id="rId6"/>
            </a:endParaRPr>
          </a:p>
          <a:p>
            <a:pPr>
              <a:spcBef>
                <a:spcPts val="1800"/>
              </a:spcBef>
              <a:buFont typeface="Arial" panose="020B0604020202020204" pitchFamily="34" charset="0"/>
              <a:buChar char="•"/>
            </a:pPr>
            <a:r>
              <a:rPr lang="fr-CA" sz="20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Ministère de la Santé du Nouveau-Brunswick. (2018). </a:t>
            </a:r>
            <a:r>
              <a:rPr lang="fr-CA" sz="2000" i="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Tenir votre bébé peau à peau</a:t>
            </a:r>
            <a:r>
              <a:rPr lang="fr-CA" sz="20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 Consulté sur </a:t>
            </a:r>
            <a:r>
              <a:rPr lang="fr-CA" sz="2000" dirty="0">
                <a:latin typeface="Arial" panose="020B0604020202020204" pitchFamily="34" charset="0"/>
                <a:ea typeface="ＭＳ Ｐゴシック" panose="020B0600070205080204" pitchFamily="34" charset="-128"/>
                <a:cs typeface="Arial" panose="020B0604020202020204" pitchFamily="34" charset="0"/>
                <a:hlinkClick r:id="rId7"/>
              </a:rPr>
              <a:t>https://www2.gnb.ca/content/dam/gnb/Departments/h-s/pdf/fr/GensSante/IAB/tenir-votre-bebe-peau-a-peau.pdf</a:t>
            </a:r>
          </a:p>
          <a:p>
            <a:pPr>
              <a:spcBef>
                <a:spcPts val="1800"/>
              </a:spcBef>
              <a:buFont typeface="Arial" panose="020B0604020202020204" pitchFamily="34" charset="0"/>
              <a:buChar char="•"/>
            </a:pPr>
            <a:r>
              <a:rPr lang="fr-CA" sz="20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Ministère de la Santé du Nouveau-Brunswick. (2018). </a:t>
            </a:r>
            <a:r>
              <a:rPr lang="fr-CA" sz="2000" i="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Ensemble pour l’allaitement : Conseils pour les pères et les partenaires au Nouveau-Brunswick.</a:t>
            </a:r>
            <a:r>
              <a:rPr lang="fr-CA" sz="20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 Consulté sur </a:t>
            </a:r>
            <a:r>
              <a:rPr lang="fr-CA" sz="2000" dirty="0">
                <a:latin typeface="Arial" panose="020B0604020202020204" pitchFamily="34" charset="0"/>
                <a:ea typeface="ＭＳ Ｐゴシック" panose="020B0600070205080204" pitchFamily="34" charset="-128"/>
                <a:cs typeface="Arial" panose="020B0604020202020204" pitchFamily="34" charset="0"/>
                <a:hlinkClick r:id="rId8"/>
              </a:rPr>
              <a:t>https://www2.gnb.ca/content/dam/gnb/Departments/h-s/pdf/fr/GensSante/IAB/FicheInformationSupportDesPartenaires.pdf</a:t>
            </a:r>
            <a:r>
              <a:rPr lang="fr-CA" sz="2000" dirty="0">
                <a:latin typeface="Arial" panose="020B0604020202020204" pitchFamily="34" charset="0"/>
                <a:ea typeface="ＭＳ Ｐゴシック" panose="020B0600070205080204" pitchFamily="34" charset="-128"/>
                <a:cs typeface="Arial" panose="020B0604020202020204" pitchFamily="34" charset="0"/>
              </a:rPr>
              <a:t> </a:t>
            </a:r>
          </a:p>
          <a:p>
            <a:pPr>
              <a:spcBef>
                <a:spcPts val="1200"/>
              </a:spcBef>
              <a:buFont typeface="Arial" panose="020B0604020202020204" pitchFamily="34" charset="0"/>
              <a:buChar char="•"/>
            </a:pPr>
            <a:endParaRPr lang="en-CA" sz="2000" dirty="0">
              <a:latin typeface="Arial" panose="020B0604020202020204" pitchFamily="34" charset="0"/>
              <a:cs typeface="Arial" panose="020B0604020202020204" pitchFamily="34" charset="0"/>
            </a:endParaRPr>
          </a:p>
          <a:p>
            <a:endParaRPr lang="en-US" sz="1600" dirty="0"/>
          </a:p>
        </p:txBody>
      </p:sp>
    </p:spTree>
    <p:extLst>
      <p:ext uri="{BB962C8B-B14F-4D97-AF65-F5344CB8AC3E}">
        <p14:creationId xmlns:p14="http://schemas.microsoft.com/office/powerpoint/2010/main" val="5366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3993AB0B-A00A-4C84-B96C-82537C820F62}"/>
              </a:ext>
            </a:extLst>
          </p:cNvPr>
          <p:cNvSpPr>
            <a:spLocks noGrp="1"/>
          </p:cNvSpPr>
          <p:nvPr>
            <p:ph type="title"/>
            <p:custDataLst>
              <p:tags r:id="rId1"/>
            </p:custDataLst>
          </p:nvPr>
        </p:nvSpPr>
        <p:spPr/>
        <p:txBody>
          <a:bodyPr/>
          <a:lstStyle/>
          <a:p>
            <a:pPr algn="ctr">
              <a:defRPr/>
            </a:pPr>
            <a:r>
              <a:rPr lang="fr-CA" dirty="0"/>
              <a:t>La </a:t>
            </a:r>
            <a:r>
              <a:rPr lang="fr-CA" sz="4000" dirty="0"/>
              <a:t>nature fait bien les choses</a:t>
            </a:r>
          </a:p>
        </p:txBody>
      </p:sp>
      <p:pic>
        <p:nvPicPr>
          <p:cNvPr id="20485" name="Picture 2">
            <a:extLst>
              <a:ext uri="{FF2B5EF4-FFF2-40B4-BE49-F238E27FC236}">
                <a16:creationId xmlns:a16="http://schemas.microsoft.com/office/drawing/2014/main" id="{21897A2B-040E-41F7-BEE6-95E4A526568D}"/>
              </a:ext>
            </a:extLst>
          </p:cNvPr>
          <p:cNvPicPr>
            <a:picLocks noChangeAspect="1"/>
          </p:cNvPicPr>
          <p:nvPr>
            <p:custDataLst>
              <p:tags r:id="rId2"/>
            </p:custDataLst>
          </p:nvPr>
        </p:nvPicPr>
        <p:blipFill>
          <a:blip r:embed="rId9">
            <a:extLst>
              <a:ext uri="{28A0092B-C50C-407E-A947-70E740481C1C}">
                <a14:useLocalDpi xmlns:a14="http://schemas.microsoft.com/office/drawing/2010/main"/>
              </a:ext>
            </a:extLst>
          </a:blip>
          <a:srcRect/>
          <a:stretch>
            <a:fillRect/>
          </a:stretch>
        </p:blipFill>
        <p:spPr bwMode="auto">
          <a:xfrm>
            <a:off x="1744300" y="2345308"/>
            <a:ext cx="5655400" cy="3330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B15B43F-6267-4169-B561-C0CB81869615}"/>
              </a:ext>
            </a:extLst>
          </p:cNvPr>
          <p:cNvSpPr txBox="1"/>
          <p:nvPr>
            <p:custDataLst>
              <p:tags r:id="rId3"/>
            </p:custDataLst>
          </p:nvPr>
        </p:nvSpPr>
        <p:spPr>
          <a:xfrm>
            <a:off x="1905000" y="5408196"/>
            <a:ext cx="1218602" cy="307777"/>
          </a:xfrm>
          <a:prstGeom prst="rect">
            <a:avLst/>
          </a:prstGeom>
          <a:solidFill>
            <a:schemeClr val="bg1"/>
          </a:solidFill>
        </p:spPr>
        <p:txBody>
          <a:bodyPr wrap="none" rtlCol="0">
            <a:spAutoFit/>
          </a:bodyPr>
          <a:lstStyle/>
          <a:p>
            <a:pPr algn="ctr"/>
            <a:r>
              <a:rPr lang="fr-CA" sz="1400" dirty="0"/>
              <a:t>Pas enceinte</a:t>
            </a:r>
          </a:p>
        </p:txBody>
      </p:sp>
      <p:sp>
        <p:nvSpPr>
          <p:cNvPr id="7" name="TextBox 6">
            <a:extLst>
              <a:ext uri="{FF2B5EF4-FFF2-40B4-BE49-F238E27FC236}">
                <a16:creationId xmlns:a16="http://schemas.microsoft.com/office/drawing/2014/main" id="{630ED259-8583-4431-8F4B-B415DC043455}"/>
              </a:ext>
            </a:extLst>
          </p:cNvPr>
          <p:cNvSpPr txBox="1"/>
          <p:nvPr>
            <p:custDataLst>
              <p:tags r:id="rId4"/>
            </p:custDataLst>
          </p:nvPr>
        </p:nvSpPr>
        <p:spPr>
          <a:xfrm>
            <a:off x="3803318" y="5448192"/>
            <a:ext cx="910827" cy="307777"/>
          </a:xfrm>
          <a:prstGeom prst="rect">
            <a:avLst/>
          </a:prstGeom>
          <a:solidFill>
            <a:schemeClr val="bg1"/>
          </a:solidFill>
        </p:spPr>
        <p:txBody>
          <a:bodyPr wrap="none" rtlCol="0">
            <a:spAutoFit/>
          </a:bodyPr>
          <a:lstStyle/>
          <a:p>
            <a:pPr algn="ctr"/>
            <a:r>
              <a:rPr lang="fr-CA" sz="1400" dirty="0"/>
              <a:t>Enceinte</a:t>
            </a:r>
          </a:p>
        </p:txBody>
      </p:sp>
      <p:sp>
        <p:nvSpPr>
          <p:cNvPr id="8" name="TextBox 7">
            <a:extLst>
              <a:ext uri="{FF2B5EF4-FFF2-40B4-BE49-F238E27FC236}">
                <a16:creationId xmlns:a16="http://schemas.microsoft.com/office/drawing/2014/main" id="{611E931D-7EE3-4F27-AEF4-8A1C883A5820}"/>
              </a:ext>
            </a:extLst>
          </p:cNvPr>
          <p:cNvSpPr txBox="1"/>
          <p:nvPr>
            <p:custDataLst>
              <p:tags r:id="rId5"/>
            </p:custDataLst>
          </p:nvPr>
        </p:nvSpPr>
        <p:spPr>
          <a:xfrm>
            <a:off x="5638800" y="5448192"/>
            <a:ext cx="910827" cy="307777"/>
          </a:xfrm>
          <a:prstGeom prst="rect">
            <a:avLst/>
          </a:prstGeom>
          <a:solidFill>
            <a:schemeClr val="bg1"/>
          </a:solidFill>
        </p:spPr>
        <p:txBody>
          <a:bodyPr wrap="none" rtlCol="0">
            <a:spAutoFit/>
          </a:bodyPr>
          <a:lstStyle/>
          <a:p>
            <a:pPr algn="ctr"/>
            <a:r>
              <a:rPr lang="fr-CA" sz="1400" dirty="0"/>
              <a:t>Allaite</a:t>
            </a:r>
          </a:p>
        </p:txBody>
      </p:sp>
      <p:sp>
        <p:nvSpPr>
          <p:cNvPr id="9" name="TextBox 8">
            <a:extLst>
              <a:ext uri="{FF2B5EF4-FFF2-40B4-BE49-F238E27FC236}">
                <a16:creationId xmlns:a16="http://schemas.microsoft.com/office/drawing/2014/main" id="{ED03B71C-CD57-4144-B6F1-EF6D6CD557D5}"/>
              </a:ext>
            </a:extLst>
          </p:cNvPr>
          <p:cNvSpPr txBox="1"/>
          <p:nvPr>
            <p:custDataLst>
              <p:tags r:id="rId6"/>
            </p:custDataLst>
          </p:nvPr>
        </p:nvSpPr>
        <p:spPr>
          <a:xfrm>
            <a:off x="6712504" y="3526942"/>
            <a:ext cx="702436" cy="307777"/>
          </a:xfrm>
          <a:prstGeom prst="rect">
            <a:avLst/>
          </a:prstGeom>
          <a:solidFill>
            <a:schemeClr val="bg1"/>
          </a:solidFill>
        </p:spPr>
        <p:txBody>
          <a:bodyPr wrap="none" rtlCol="0">
            <a:spAutoFit/>
          </a:bodyPr>
          <a:lstStyle/>
          <a:p>
            <a:pPr algn="ctr"/>
            <a:r>
              <a:rPr lang="fr-CA" sz="1400" dirty="0"/>
              <a:t>Aréole</a:t>
            </a:r>
          </a:p>
        </p:txBody>
      </p:sp>
      <p:sp>
        <p:nvSpPr>
          <p:cNvPr id="3" name="TextBox 2">
            <a:extLst>
              <a:ext uri="{FF2B5EF4-FFF2-40B4-BE49-F238E27FC236}">
                <a16:creationId xmlns:a16="http://schemas.microsoft.com/office/drawing/2014/main" id="{77ABDC12-A2C7-4CDD-9B67-B972F1287807}"/>
              </a:ext>
            </a:extLst>
          </p:cNvPr>
          <p:cNvSpPr txBox="1"/>
          <p:nvPr/>
        </p:nvSpPr>
        <p:spPr>
          <a:xfrm>
            <a:off x="1066800" y="1340078"/>
            <a:ext cx="7239000" cy="954107"/>
          </a:xfrm>
          <a:prstGeom prst="rect">
            <a:avLst/>
          </a:prstGeom>
          <a:noFill/>
        </p:spPr>
        <p:txBody>
          <a:bodyPr wrap="square" rtlCol="0">
            <a:spAutoFit/>
          </a:bodyPr>
          <a:lstStyle/>
          <a:p>
            <a:pPr algn="ctr">
              <a:buFontTx/>
              <a:buNone/>
            </a:pPr>
            <a:r>
              <a:rPr lang="fr-CA" sz="2800" dirty="0"/>
              <a:t>Le sein est conçu pour produire du lait, et</a:t>
            </a:r>
          </a:p>
          <a:p>
            <a:pPr algn="ctr">
              <a:buFontTx/>
              <a:buNone/>
            </a:pPr>
            <a:r>
              <a:rPr lang="fr-CA" sz="2800" dirty="0"/>
              <a:t> le corps du bébé est conçu pour le recevoir</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2DE10-5AD9-7845-A559-B7518FDAF003}"/>
              </a:ext>
            </a:extLst>
          </p:cNvPr>
          <p:cNvSpPr>
            <a:spLocks noGrp="1"/>
          </p:cNvSpPr>
          <p:nvPr>
            <p:ph idx="1"/>
            <p:custDataLst>
              <p:tags r:id="rId1"/>
            </p:custDataLst>
          </p:nvPr>
        </p:nvSpPr>
        <p:spPr>
          <a:xfrm>
            <a:off x="304800" y="1728787"/>
            <a:ext cx="8458200" cy="2462213"/>
          </a:xfrm>
        </p:spPr>
        <p:txBody>
          <a:bodyPr/>
          <a:lstStyle/>
          <a:p>
            <a:pPr>
              <a:spcBef>
                <a:spcPts val="1800"/>
              </a:spcBef>
              <a:buFont typeface="Arial" panose="020B0604020202020204" pitchFamily="34" charset="0"/>
              <a:buChar char="•"/>
            </a:pPr>
            <a:r>
              <a:rPr lang="fr-CA" sz="20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Ministère de la Santé du Nouveau-Brunswick. (2020). Sur </a:t>
            </a:r>
            <a:r>
              <a:rPr lang="fr-CA" sz="2000" i="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Facebook</a:t>
            </a:r>
            <a:r>
              <a:rPr lang="fr-CA" sz="20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 [</a:t>
            </a:r>
            <a:r>
              <a:rPr lang="fr-CA" sz="2000" dirty="0" err="1">
                <a:solidFill>
                  <a:schemeClr val="tx1"/>
                </a:solidFill>
                <a:latin typeface="Arial" panose="020B0604020202020204" pitchFamily="34" charset="0"/>
                <a:ea typeface="ＭＳ Ｐゴシック" panose="020B0600070205080204" pitchFamily="34" charset="-128"/>
                <a:cs typeface="Arial" panose="020B0604020202020204" pitchFamily="34" charset="0"/>
              </a:rPr>
              <a:t>Breastfeeding</a:t>
            </a:r>
            <a:r>
              <a:rPr lang="fr-CA" sz="20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 NB Allaitement]. Consulté sur </a:t>
            </a:r>
            <a:r>
              <a:rPr lang="fr-CA" sz="2000" dirty="0">
                <a:latin typeface="Arial" panose="020B0604020202020204" pitchFamily="34" charset="0"/>
                <a:ea typeface="ＭＳ Ｐゴシック" panose="020B0600070205080204" pitchFamily="34" charset="-128"/>
                <a:cs typeface="Arial" panose="020B0604020202020204" pitchFamily="34" charset="0"/>
                <a:hlinkClick r:id="rId5"/>
              </a:rPr>
              <a:t>https://www.facebook.com/BreastfeedingNB.AllaitementNB</a:t>
            </a:r>
          </a:p>
          <a:p>
            <a:pPr>
              <a:spcBef>
                <a:spcPts val="1800"/>
              </a:spcBef>
              <a:buFont typeface="Arial" panose="020B0604020202020204" pitchFamily="34" charset="0"/>
              <a:buChar char="•"/>
            </a:pPr>
            <a:r>
              <a:rPr lang="fr-CA" sz="2000" dirty="0">
                <a:solidFill>
                  <a:schemeClr val="tx1"/>
                </a:solidFill>
                <a:latin typeface="Arial" panose="020B0604020202020204" pitchFamily="34" charset="0"/>
                <a:cs typeface="Arial" panose="020B0604020202020204" pitchFamily="34" charset="0"/>
              </a:rPr>
              <a:t>Stanford </a:t>
            </a:r>
            <a:r>
              <a:rPr lang="fr-CA" sz="2000" dirty="0" err="1">
                <a:solidFill>
                  <a:schemeClr val="tx1"/>
                </a:solidFill>
                <a:latin typeface="Arial" panose="020B0604020202020204" pitchFamily="34" charset="0"/>
                <a:cs typeface="Arial" panose="020B0604020202020204" pitchFamily="34" charset="0"/>
              </a:rPr>
              <a:t>Medicine</a:t>
            </a:r>
            <a:r>
              <a:rPr lang="fr-CA" sz="2000" dirty="0">
                <a:solidFill>
                  <a:schemeClr val="tx1"/>
                </a:solidFill>
                <a:latin typeface="Arial" panose="020B0604020202020204" pitchFamily="34" charset="0"/>
                <a:cs typeface="Arial" panose="020B0604020202020204" pitchFamily="34" charset="0"/>
              </a:rPr>
              <a:t>. (2017). </a:t>
            </a:r>
            <a:r>
              <a:rPr lang="fr-CA" sz="2000" dirty="0" err="1">
                <a:solidFill>
                  <a:schemeClr val="tx1"/>
                </a:solidFill>
                <a:latin typeface="Arial" panose="020B0604020202020204" pitchFamily="34" charset="0"/>
                <a:cs typeface="Arial" panose="020B0604020202020204" pitchFamily="34" charset="0"/>
              </a:rPr>
              <a:t>Successful</a:t>
            </a:r>
            <a:r>
              <a:rPr lang="fr-CA" sz="2000" dirty="0">
                <a:solidFill>
                  <a:schemeClr val="tx1"/>
                </a:solidFill>
                <a:latin typeface="Arial" panose="020B0604020202020204" pitchFamily="34" charset="0"/>
                <a:cs typeface="Arial" panose="020B0604020202020204" pitchFamily="34" charset="0"/>
              </a:rPr>
              <a:t> </a:t>
            </a:r>
            <a:r>
              <a:rPr lang="fr-CA" sz="2000" dirty="0" err="1">
                <a:solidFill>
                  <a:schemeClr val="tx1"/>
                </a:solidFill>
                <a:latin typeface="Arial" panose="020B0604020202020204" pitchFamily="34" charset="0"/>
                <a:cs typeface="Arial" panose="020B0604020202020204" pitchFamily="34" charset="0"/>
              </a:rPr>
              <a:t>breastfeeding</a:t>
            </a:r>
            <a:r>
              <a:rPr lang="fr-CA" sz="2000" dirty="0">
                <a:solidFill>
                  <a:schemeClr val="tx1"/>
                </a:solidFill>
                <a:latin typeface="Arial" panose="020B0604020202020204" pitchFamily="34" charset="0"/>
                <a:cs typeface="Arial" panose="020B0604020202020204" pitchFamily="34" charset="0"/>
              </a:rPr>
              <a:t> </a:t>
            </a:r>
            <a:r>
              <a:rPr lang="fr-CA" sz="2000" dirty="0" err="1">
                <a:solidFill>
                  <a:schemeClr val="tx1"/>
                </a:solidFill>
                <a:latin typeface="Arial" panose="020B0604020202020204" pitchFamily="34" charset="0"/>
                <a:cs typeface="Arial" panose="020B0604020202020204" pitchFamily="34" charset="0"/>
              </a:rPr>
              <a:t>begins</a:t>
            </a:r>
            <a:r>
              <a:rPr lang="fr-CA" sz="2000" dirty="0">
                <a:solidFill>
                  <a:schemeClr val="tx1"/>
                </a:solidFill>
                <a:latin typeface="Arial" panose="020B0604020202020204" pitchFamily="34" charset="0"/>
                <a:cs typeface="Arial" panose="020B0604020202020204" pitchFamily="34" charset="0"/>
              </a:rPr>
              <a:t> right at </a:t>
            </a:r>
            <a:r>
              <a:rPr lang="fr-CA" sz="2000" dirty="0" err="1">
                <a:solidFill>
                  <a:schemeClr val="tx1"/>
                </a:solidFill>
                <a:latin typeface="Arial" panose="020B0604020202020204" pitchFamily="34" charset="0"/>
                <a:cs typeface="Arial" panose="020B0604020202020204" pitchFamily="34" charset="0"/>
              </a:rPr>
              <a:t>birth</a:t>
            </a:r>
            <a:r>
              <a:rPr lang="fr-CA" sz="2000" dirty="0">
                <a:solidFill>
                  <a:schemeClr val="tx1"/>
                </a:solidFill>
                <a:latin typeface="Arial" panose="020B0604020202020204" pitchFamily="34" charset="0"/>
                <a:cs typeface="Arial" panose="020B0604020202020204" pitchFamily="34" charset="0"/>
              </a:rPr>
              <a:t> [</a:t>
            </a:r>
            <a:r>
              <a:rPr lang="fr-CA" sz="2000" dirty="0" err="1">
                <a:solidFill>
                  <a:schemeClr val="tx1"/>
                </a:solidFill>
                <a:latin typeface="Arial" panose="020B0604020202020204" pitchFamily="34" charset="0"/>
                <a:cs typeface="Arial" panose="020B0604020202020204" pitchFamily="34" charset="0"/>
              </a:rPr>
              <a:t>video</a:t>
            </a:r>
            <a:r>
              <a:rPr lang="fr-CA" sz="2000" dirty="0">
                <a:solidFill>
                  <a:schemeClr val="tx1"/>
                </a:solidFill>
                <a:latin typeface="Arial" panose="020B0604020202020204" pitchFamily="34" charset="0"/>
                <a:cs typeface="Arial" panose="020B0604020202020204" pitchFamily="34" charset="0"/>
              </a:rPr>
              <a:t>]. Consulté sur </a:t>
            </a:r>
            <a:r>
              <a:rPr lang="fr-CA" sz="2000" dirty="0">
                <a:latin typeface="Arial" panose="020B0604020202020204" pitchFamily="34" charset="0"/>
                <a:cs typeface="Arial" panose="020B0604020202020204" pitchFamily="34" charset="0"/>
                <a:hlinkClick r:id="rId6"/>
              </a:rPr>
              <a:t>https://med.stanford.edu/newborns/professional-education/breastfeeding/breastfeeding-in-the-first-hour.html</a:t>
            </a:r>
          </a:p>
          <a:p>
            <a:pPr>
              <a:spcBef>
                <a:spcPts val="1800"/>
              </a:spcBef>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I</a:t>
            </a:r>
            <a:r>
              <a:rPr lang="en-CA" sz="2000" dirty="0" err="1">
                <a:solidFill>
                  <a:schemeClr val="tx1"/>
                </a:solidFill>
                <a:latin typeface="Arial" panose="020B0604020202020204" pitchFamily="34" charset="0"/>
                <a:cs typeface="Arial" panose="020B0604020202020204" pitchFamily="34" charset="0"/>
              </a:rPr>
              <a:t>nternational</a:t>
            </a:r>
            <a:r>
              <a:rPr lang="en-CA" sz="2000" dirty="0">
                <a:solidFill>
                  <a:schemeClr val="tx1"/>
                </a:solidFill>
                <a:latin typeface="Arial" panose="020B0604020202020204" pitchFamily="34" charset="0"/>
                <a:cs typeface="Arial" panose="020B0604020202020204" pitchFamily="34" charset="0"/>
              </a:rPr>
              <a:t> Breastfeeding Centre</a:t>
            </a:r>
            <a:r>
              <a:rPr lang="en-CA" sz="2000" dirty="0">
                <a:latin typeface="Arial" panose="020B0604020202020204" pitchFamily="34" charset="0"/>
                <a:cs typeface="Arial" panose="020B0604020202020204" pitchFamily="34" charset="0"/>
              </a:rPr>
              <a:t>. </a:t>
            </a:r>
            <a:r>
              <a:rPr lang="en-CA" sz="2000" dirty="0">
                <a:latin typeface="Arial" panose="020B0604020202020204" pitchFamily="34" charset="0"/>
                <a:cs typeface="Arial" panose="020B0604020202020204" pitchFamily="34" charset="0"/>
                <a:hlinkClick r:id="rId7"/>
              </a:rPr>
              <a:t>https://ibconline.ca/</a:t>
            </a:r>
            <a:r>
              <a:rPr lang="en-CA" sz="2000" dirty="0">
                <a:latin typeface="Arial" panose="020B0604020202020204" pitchFamily="34" charset="0"/>
                <a:cs typeface="Arial" panose="020B0604020202020204" pitchFamily="34" charset="0"/>
              </a:rPr>
              <a:t> </a:t>
            </a:r>
          </a:p>
          <a:p>
            <a:pPr>
              <a:spcBef>
                <a:spcPts val="1200"/>
              </a:spcBef>
              <a:buFont typeface="Arial" panose="020B0604020202020204" pitchFamily="34" charset="0"/>
              <a:buChar char="•"/>
            </a:pPr>
            <a:endParaRPr lang="en-CA" altLang="fr-FR" sz="2000" dirty="0">
              <a:solidFill>
                <a:schemeClr val="tx1"/>
              </a:solidFill>
              <a:latin typeface="Arial" panose="020B0604020202020204" pitchFamily="34" charset="0"/>
              <a:ea typeface="ＭＳ Ｐゴシック" panose="020B0600070205080204" pitchFamily="34" charset="-128"/>
              <a:cs typeface="Arial" panose="020B0604020202020204" pitchFamily="34" charset="0"/>
            </a:endParaRPr>
          </a:p>
          <a:p>
            <a:pPr>
              <a:spcBef>
                <a:spcPts val="1800"/>
              </a:spcBef>
              <a:buFont typeface="Arial" panose="020B0604020202020204" pitchFamily="34" charset="0"/>
              <a:buChar char="•"/>
            </a:pPr>
            <a:endParaRPr lang="fr-CA" sz="2000" dirty="0">
              <a:latin typeface="Arial" panose="020B0604020202020204" pitchFamily="34" charset="0"/>
              <a:cs typeface="Arial" panose="020B0604020202020204" pitchFamily="34" charset="0"/>
              <a:hlinkClick r:id="rId6"/>
            </a:endParaRPr>
          </a:p>
          <a:p>
            <a:pPr>
              <a:spcBef>
                <a:spcPts val="1200"/>
              </a:spcBef>
              <a:buFont typeface="Wingdings" pitchFamily="2" charset="2"/>
              <a:buChar char="Ø"/>
            </a:pPr>
            <a:endParaRPr lang="en-CA" altLang="fr-FR" sz="2000" dirty="0">
              <a:solidFill>
                <a:schemeClr val="tx1"/>
              </a:solidFill>
              <a:latin typeface="Arial" panose="020B0604020202020204" pitchFamily="34" charset="0"/>
              <a:ea typeface="ＭＳ Ｐゴシック" panose="020B0600070205080204" pitchFamily="34" charset="-128"/>
              <a:cs typeface="Arial" panose="020B0604020202020204" pitchFamily="34" charset="0"/>
            </a:endParaRPr>
          </a:p>
          <a:p>
            <a:pPr marL="0" indent="0">
              <a:buNone/>
            </a:pPr>
            <a:endParaRPr lang="en-CA" altLang="en-US" sz="1600" dirty="0">
              <a:solidFill>
                <a:schemeClr val="tx1"/>
              </a:solidFill>
              <a:latin typeface="Arial" panose="020B0604020202020204" pitchFamily="34" charset="0"/>
              <a:cs typeface="Arial" panose="020B0604020202020204" pitchFamily="34" charset="0"/>
            </a:endParaRPr>
          </a:p>
          <a:p>
            <a:pPr marL="0" indent="0">
              <a:buNone/>
            </a:pPr>
            <a:endParaRPr lang="en-CA" altLang="fr-FR" sz="1600" dirty="0">
              <a:solidFill>
                <a:schemeClr val="tx1"/>
              </a:solidFill>
              <a:latin typeface="Arial" panose="020B0604020202020204" pitchFamily="34" charset="0"/>
              <a:ea typeface="ＭＳ Ｐゴシック" panose="020B0600070205080204" pitchFamily="34" charset="-128"/>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5D05181F-FFBF-7742-B552-BD726C576A22}"/>
              </a:ext>
            </a:extLst>
          </p:cNvPr>
          <p:cNvSpPr>
            <a:spLocks noGrp="1"/>
          </p:cNvSpPr>
          <p:nvPr>
            <p:ph type="title"/>
            <p:custDataLst>
              <p:tags r:id="rId2"/>
            </p:custDataLst>
          </p:nvPr>
        </p:nvSpPr>
        <p:spPr>
          <a:xfrm>
            <a:off x="152400" y="328613"/>
            <a:ext cx="9144000" cy="814387"/>
          </a:xfrm>
        </p:spPr>
        <p:txBody>
          <a:bodyPr anchor="ctr"/>
          <a:lstStyle/>
          <a:p>
            <a:pPr algn="ctr"/>
            <a:r>
              <a:rPr lang="fr-CA"/>
              <a:t>Références et ressources recommandées</a:t>
            </a:r>
          </a:p>
        </p:txBody>
      </p:sp>
      <p:sp>
        <p:nvSpPr>
          <p:cNvPr id="4" name="TextBox 3">
            <a:extLst>
              <a:ext uri="{FF2B5EF4-FFF2-40B4-BE49-F238E27FC236}">
                <a16:creationId xmlns:a16="http://schemas.microsoft.com/office/drawing/2014/main" id="{9517010E-7A46-417A-8632-D5C1C179BC5B}"/>
              </a:ext>
            </a:extLst>
          </p:cNvPr>
          <p:cNvSpPr txBox="1"/>
          <p:nvPr/>
        </p:nvSpPr>
        <p:spPr>
          <a:xfrm>
            <a:off x="838200" y="5133974"/>
            <a:ext cx="7467600" cy="400110"/>
          </a:xfrm>
          <a:prstGeom prst="rect">
            <a:avLst/>
          </a:prstGeom>
          <a:noFill/>
        </p:spPr>
        <p:txBody>
          <a:bodyPr wrap="square" rtlCol="0">
            <a:spAutoFit/>
          </a:bodyPr>
          <a:lstStyle/>
          <a:p>
            <a:pPr algn="ctr"/>
            <a:r>
              <a:rPr lang="fr-FR" sz="2000" dirty="0"/>
              <a:t>Ce cours a été révisé en 2020</a:t>
            </a:r>
          </a:p>
        </p:txBody>
      </p:sp>
    </p:spTree>
    <p:extLst>
      <p:ext uri="{BB962C8B-B14F-4D97-AF65-F5344CB8AC3E}">
        <p14:creationId xmlns:p14="http://schemas.microsoft.com/office/powerpoint/2010/main" val="3780986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2AF6F9-4A57-405F-B9B4-B04CB7B533DB}"/>
              </a:ext>
            </a:extLst>
          </p:cNvPr>
          <p:cNvSpPr>
            <a:spLocks noGrp="1"/>
          </p:cNvSpPr>
          <p:nvPr>
            <p:ph type="title"/>
            <p:custDataLst>
              <p:tags r:id="rId1"/>
            </p:custDataLst>
          </p:nvPr>
        </p:nvSpPr>
        <p:spPr>
          <a:xfrm>
            <a:off x="513556" y="429313"/>
            <a:ext cx="8116887" cy="1073321"/>
          </a:xfrm>
        </p:spPr>
        <p:txBody>
          <a:bodyPr anchor="ctr"/>
          <a:lstStyle/>
          <a:p>
            <a:pPr algn="ctr"/>
            <a:r>
              <a:rPr lang="fr-CA" sz="4000" dirty="0"/>
              <a:t>Comment le lait maternel est-il produit ?</a:t>
            </a:r>
          </a:p>
        </p:txBody>
      </p:sp>
      <p:pic>
        <p:nvPicPr>
          <p:cNvPr id="22531" name="Content Placeholder 6" descr="Shutterstock_Breast_Anatomy.jpg">
            <a:extLst>
              <a:ext uri="{FF2B5EF4-FFF2-40B4-BE49-F238E27FC236}">
                <a16:creationId xmlns:a16="http://schemas.microsoft.com/office/drawing/2014/main" id="{A45C67E5-6AC4-4A16-A709-D2EC2AA2B399}"/>
              </a:ext>
            </a:extLst>
          </p:cNvPr>
          <p:cNvPicPr>
            <a:picLocks noGrp="1" noChangeAspect="1" noChangeArrowheads="1"/>
          </p:cNvPicPr>
          <p:nvPr>
            <p:ph sz="half" idx="1"/>
            <p:custDataLst>
              <p:tags r:id="rId2"/>
            </p:custDataLst>
          </p:nvPr>
        </p:nvPicPr>
        <p:blipFill>
          <a:blip r:embed="rId9" cstate="screen">
            <a:extLst>
              <a:ext uri="{28A0092B-C50C-407E-A947-70E740481C1C}">
                <a14:useLocalDpi xmlns:a14="http://schemas.microsoft.com/office/drawing/2010/main"/>
              </a:ext>
            </a:extLst>
          </a:blip>
          <a:stretch>
            <a:fillRect/>
          </a:stretch>
        </p:blipFill>
        <p:spPr>
          <a:xfrm>
            <a:off x="647397" y="1884534"/>
            <a:ext cx="3036708" cy="3662362"/>
          </a:xfrm>
        </p:spPr>
      </p:pic>
      <p:cxnSp>
        <p:nvCxnSpPr>
          <p:cNvPr id="3" name="Straight Arrow Connector 2">
            <a:extLst>
              <a:ext uri="{FF2B5EF4-FFF2-40B4-BE49-F238E27FC236}">
                <a16:creationId xmlns:a16="http://schemas.microsoft.com/office/drawing/2014/main" id="{541EA47D-4A1F-43BE-A711-631C90897CD5}"/>
              </a:ext>
            </a:extLst>
          </p:cNvPr>
          <p:cNvCxnSpPr>
            <a:cxnSpLocks/>
          </p:cNvCxnSpPr>
          <p:nvPr>
            <p:custDataLst>
              <p:tags r:id="rId3"/>
            </p:custDataLst>
          </p:nvPr>
        </p:nvCxnSpPr>
        <p:spPr bwMode="auto">
          <a:xfrm flipH="1">
            <a:off x="2514601" y="2509838"/>
            <a:ext cx="882012" cy="779462"/>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7" name="Straight Arrow Connector 6">
            <a:extLst>
              <a:ext uri="{FF2B5EF4-FFF2-40B4-BE49-F238E27FC236}">
                <a16:creationId xmlns:a16="http://schemas.microsoft.com/office/drawing/2014/main" id="{421AED89-F7CB-4560-BFC2-B827B18809AE}"/>
              </a:ext>
            </a:extLst>
          </p:cNvPr>
          <p:cNvCxnSpPr>
            <a:cxnSpLocks/>
          </p:cNvCxnSpPr>
          <p:nvPr>
            <p:custDataLst>
              <p:tags r:id="rId4"/>
            </p:custDataLst>
          </p:nvPr>
        </p:nvCxnSpPr>
        <p:spPr bwMode="auto">
          <a:xfrm flipH="1" flipV="1">
            <a:off x="3048000" y="3886200"/>
            <a:ext cx="879629" cy="91440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22534" name="TextBox 7">
            <a:extLst>
              <a:ext uri="{FF2B5EF4-FFF2-40B4-BE49-F238E27FC236}">
                <a16:creationId xmlns:a16="http://schemas.microsoft.com/office/drawing/2014/main" id="{F12EC439-117E-4C51-89ED-7DBBEBD8045D}"/>
              </a:ext>
            </a:extLst>
          </p:cNvPr>
          <p:cNvSpPr txBox="1">
            <a:spLocks noChangeArrowheads="1"/>
          </p:cNvSpPr>
          <p:nvPr>
            <p:custDataLst>
              <p:tags r:id="rId5"/>
            </p:custDataLst>
          </p:nvPr>
        </p:nvSpPr>
        <p:spPr bwMode="auto">
          <a:xfrm>
            <a:off x="3048000" y="1998834"/>
            <a:ext cx="1600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algn="ctr">
              <a:spcBef>
                <a:spcPct val="0"/>
              </a:spcBef>
              <a:buFontTx/>
              <a:buNone/>
            </a:pPr>
            <a:r>
              <a:rPr lang="fr-CA" sz="2400" dirty="0">
                <a:solidFill>
                  <a:schemeClr val="tx1"/>
                </a:solidFill>
              </a:rPr>
              <a:t>Alvéoles</a:t>
            </a:r>
          </a:p>
        </p:txBody>
      </p:sp>
      <p:sp>
        <p:nvSpPr>
          <p:cNvPr id="22535" name="TextBox 8">
            <a:extLst>
              <a:ext uri="{FF2B5EF4-FFF2-40B4-BE49-F238E27FC236}">
                <a16:creationId xmlns:a16="http://schemas.microsoft.com/office/drawing/2014/main" id="{A85187D9-F0EE-4C07-AF32-B580C4FA47CD}"/>
              </a:ext>
            </a:extLst>
          </p:cNvPr>
          <p:cNvSpPr txBox="1">
            <a:spLocks noChangeArrowheads="1"/>
          </p:cNvSpPr>
          <p:nvPr>
            <p:custDataLst>
              <p:tags r:id="rId6"/>
            </p:custDataLst>
          </p:nvPr>
        </p:nvSpPr>
        <p:spPr bwMode="auto">
          <a:xfrm>
            <a:off x="3389987" y="4857697"/>
            <a:ext cx="1828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algn="ctr">
              <a:spcBef>
                <a:spcPct val="0"/>
              </a:spcBef>
              <a:buFontTx/>
              <a:buNone/>
            </a:pPr>
            <a:r>
              <a:rPr lang="fr-CA" sz="2400" dirty="0">
                <a:solidFill>
                  <a:schemeClr val="tx1"/>
                </a:solidFill>
              </a:rPr>
              <a:t>Canaux ou conduits</a:t>
            </a:r>
          </a:p>
        </p:txBody>
      </p:sp>
      <p:pic>
        <p:nvPicPr>
          <p:cNvPr id="2" name="Picture 1">
            <a:extLst>
              <a:ext uri="{FF2B5EF4-FFF2-40B4-BE49-F238E27FC236}">
                <a16:creationId xmlns:a16="http://schemas.microsoft.com/office/drawing/2014/main" id="{C3EC897E-5E7C-4800-A1B6-8D89CE94AAED}"/>
              </a:ext>
            </a:extLst>
          </p:cNvPr>
          <p:cNvPicPr>
            <a:picLocks noChangeAspect="1"/>
          </p:cNvPicPr>
          <p:nvPr/>
        </p:nvPicPr>
        <p:blipFill>
          <a:blip r:embed="rId10"/>
          <a:stretch>
            <a:fillRect/>
          </a:stretch>
        </p:blipFill>
        <p:spPr>
          <a:xfrm>
            <a:off x="5216373" y="1854717"/>
            <a:ext cx="3036071" cy="366401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2FF7F5B1-5BE3-4335-B158-7209785BB79F}"/>
              </a:ext>
            </a:extLst>
          </p:cNvPr>
          <p:cNvSpPr>
            <a:spLocks noGrp="1"/>
          </p:cNvSpPr>
          <p:nvPr>
            <p:ph type="title"/>
            <p:custDataLst>
              <p:tags r:id="rId1"/>
            </p:custDataLst>
          </p:nvPr>
        </p:nvSpPr>
        <p:spPr>
          <a:xfrm>
            <a:off x="381000" y="185005"/>
            <a:ext cx="8382000" cy="1200150"/>
          </a:xfrm>
        </p:spPr>
        <p:txBody>
          <a:bodyPr/>
          <a:lstStyle/>
          <a:p>
            <a:pPr algn="ctr">
              <a:defRPr/>
            </a:pPr>
            <a:r>
              <a:rPr lang="fr-CA" sz="4000" dirty="0"/>
              <a:t>Changements dans votre lait maternel</a:t>
            </a:r>
          </a:p>
        </p:txBody>
      </p:sp>
      <p:sp>
        <p:nvSpPr>
          <p:cNvPr id="24580" name="TextBox 1">
            <a:extLst>
              <a:ext uri="{FF2B5EF4-FFF2-40B4-BE49-F238E27FC236}">
                <a16:creationId xmlns:a16="http://schemas.microsoft.com/office/drawing/2014/main" id="{088A3F33-82CA-40F4-A24D-B24E552D1B3D}"/>
              </a:ext>
            </a:extLst>
          </p:cNvPr>
          <p:cNvSpPr txBox="1">
            <a:spLocks noChangeArrowheads="1"/>
          </p:cNvSpPr>
          <p:nvPr>
            <p:custDataLst>
              <p:tags r:id="rId2"/>
            </p:custDataLst>
          </p:nvPr>
        </p:nvSpPr>
        <p:spPr bwMode="auto">
          <a:xfrm>
            <a:off x="1981200" y="5105400"/>
            <a:ext cx="1752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algn="ctr">
              <a:spcBef>
                <a:spcPct val="0"/>
              </a:spcBef>
              <a:buFontTx/>
              <a:buNone/>
            </a:pPr>
            <a:r>
              <a:rPr lang="fr-CA" sz="1600" b="1">
                <a:solidFill>
                  <a:schemeClr val="bg1"/>
                </a:solidFill>
              </a:rPr>
              <a:t>Le colostrum</a:t>
            </a:r>
          </a:p>
        </p:txBody>
      </p:sp>
      <p:sp>
        <p:nvSpPr>
          <p:cNvPr id="24581" name="TextBox 4">
            <a:extLst>
              <a:ext uri="{FF2B5EF4-FFF2-40B4-BE49-F238E27FC236}">
                <a16:creationId xmlns:a16="http://schemas.microsoft.com/office/drawing/2014/main" id="{A9B7D1D2-FD05-4898-A5AC-63AD2B0979F6}"/>
              </a:ext>
            </a:extLst>
          </p:cNvPr>
          <p:cNvSpPr txBox="1">
            <a:spLocks noChangeArrowheads="1"/>
          </p:cNvSpPr>
          <p:nvPr>
            <p:custDataLst>
              <p:tags r:id="rId3"/>
            </p:custDataLst>
          </p:nvPr>
        </p:nvSpPr>
        <p:spPr bwMode="auto">
          <a:xfrm>
            <a:off x="3948192" y="5105400"/>
            <a:ext cx="19192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algn="ctr">
              <a:spcBef>
                <a:spcPct val="0"/>
              </a:spcBef>
              <a:buFontTx/>
              <a:buNone/>
            </a:pPr>
            <a:r>
              <a:rPr lang="fr-CA" sz="1600" b="1" dirty="0">
                <a:solidFill>
                  <a:schemeClr val="bg1"/>
                </a:solidFill>
              </a:rPr>
              <a:t>Le lait  de transition</a:t>
            </a:r>
          </a:p>
        </p:txBody>
      </p:sp>
      <p:sp>
        <p:nvSpPr>
          <p:cNvPr id="24582" name="TextBox 5">
            <a:extLst>
              <a:ext uri="{FF2B5EF4-FFF2-40B4-BE49-F238E27FC236}">
                <a16:creationId xmlns:a16="http://schemas.microsoft.com/office/drawing/2014/main" id="{39BDFCAD-536B-47B6-82B7-D36ACDBE022F}"/>
              </a:ext>
            </a:extLst>
          </p:cNvPr>
          <p:cNvSpPr txBox="1">
            <a:spLocks noChangeArrowheads="1"/>
          </p:cNvSpPr>
          <p:nvPr>
            <p:custDataLst>
              <p:tags r:id="rId4"/>
            </p:custDataLst>
          </p:nvPr>
        </p:nvSpPr>
        <p:spPr bwMode="auto">
          <a:xfrm>
            <a:off x="5638800" y="5105400"/>
            <a:ext cx="2133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algn="ctr">
              <a:spcBef>
                <a:spcPct val="0"/>
              </a:spcBef>
              <a:buFontTx/>
              <a:buNone/>
            </a:pPr>
            <a:r>
              <a:rPr lang="fr-CA" sz="1600" b="1" dirty="0">
                <a:solidFill>
                  <a:schemeClr val="bg1"/>
                </a:solidFill>
              </a:rPr>
              <a:t>Le lait mature</a:t>
            </a:r>
          </a:p>
        </p:txBody>
      </p:sp>
      <p:pic>
        <p:nvPicPr>
          <p:cNvPr id="11" name="Picture 10">
            <a:extLst>
              <a:ext uri="{FF2B5EF4-FFF2-40B4-BE49-F238E27FC236}">
                <a16:creationId xmlns:a16="http://schemas.microsoft.com/office/drawing/2014/main" id="{6C4AF735-7320-437E-939F-B7C6B90F3B8A}"/>
              </a:ext>
            </a:extLst>
          </p:cNvPr>
          <p:cNvPicPr>
            <a:picLocks noChangeAspect="1"/>
          </p:cNvPicPr>
          <p:nvPr/>
        </p:nvPicPr>
        <p:blipFill rotWithShape="1">
          <a:blip r:embed="rId7"/>
          <a:srcRect t="6332" b="10435"/>
          <a:stretch/>
        </p:blipFill>
        <p:spPr>
          <a:xfrm>
            <a:off x="1375683" y="1638725"/>
            <a:ext cx="6378426" cy="3352801"/>
          </a:xfrm>
          <a:prstGeom prst="rect">
            <a:avLst/>
          </a:prstGeom>
          <a:effectLst>
            <a:outerShdw blurRad="38100" dist="50800" dir="5400000" algn="ctr" rotWithShape="0">
              <a:srgbClr val="000000">
                <a:alpha val="43137"/>
              </a:srgbClr>
            </a:outerShdw>
          </a:effectLst>
        </p:spPr>
      </p:pic>
      <p:cxnSp>
        <p:nvCxnSpPr>
          <p:cNvPr id="12" name="Straight Connector 11">
            <a:extLst>
              <a:ext uri="{FF2B5EF4-FFF2-40B4-BE49-F238E27FC236}">
                <a16:creationId xmlns:a16="http://schemas.microsoft.com/office/drawing/2014/main" id="{4B4CBCF3-B6FE-4715-86CB-3E8DF4178064}"/>
              </a:ext>
            </a:extLst>
          </p:cNvPr>
          <p:cNvCxnSpPr/>
          <p:nvPr/>
        </p:nvCxnSpPr>
        <p:spPr bwMode="auto">
          <a:xfrm>
            <a:off x="2133600" y="3886200"/>
            <a:ext cx="1219200" cy="0"/>
          </a:xfrm>
          <a:prstGeom prst="line">
            <a:avLst/>
          </a:prstGeom>
          <a:solidFill>
            <a:schemeClr val="accent1"/>
          </a:solidFill>
          <a:ln w="25400" cap="flat" cmpd="sng" algn="ctr">
            <a:solidFill>
              <a:schemeClr val="bg1">
                <a:lumMod val="50000"/>
              </a:schemeClr>
            </a:solidFill>
            <a:prstDash val="dash"/>
            <a:round/>
            <a:headEnd type="none" w="med" len="med"/>
            <a:tailEnd type="none" w="med" len="med"/>
          </a:ln>
          <a:effectLst/>
        </p:spPr>
      </p:cxnSp>
      <p:cxnSp>
        <p:nvCxnSpPr>
          <p:cNvPr id="13" name="Straight Connector 12">
            <a:extLst>
              <a:ext uri="{FF2B5EF4-FFF2-40B4-BE49-F238E27FC236}">
                <a16:creationId xmlns:a16="http://schemas.microsoft.com/office/drawing/2014/main" id="{8CB0F71C-0D16-404E-8F45-CDB103C78CC5}"/>
              </a:ext>
            </a:extLst>
          </p:cNvPr>
          <p:cNvCxnSpPr>
            <a:cxnSpLocks/>
          </p:cNvCxnSpPr>
          <p:nvPr/>
        </p:nvCxnSpPr>
        <p:spPr bwMode="auto">
          <a:xfrm>
            <a:off x="4038600" y="3505200"/>
            <a:ext cx="1150104" cy="0"/>
          </a:xfrm>
          <a:prstGeom prst="line">
            <a:avLst/>
          </a:prstGeom>
          <a:solidFill>
            <a:schemeClr val="accent1"/>
          </a:solidFill>
          <a:ln w="25400" cap="flat" cmpd="sng" algn="ctr">
            <a:solidFill>
              <a:schemeClr val="bg1">
                <a:lumMod val="50000"/>
              </a:schemeClr>
            </a:solidFill>
            <a:prstDash val="dash"/>
            <a:round/>
            <a:headEnd type="none" w="med" len="med"/>
            <a:tailEnd type="none" w="med" len="med"/>
          </a:ln>
          <a:effectLst/>
        </p:spPr>
      </p:cxnSp>
      <p:sp>
        <p:nvSpPr>
          <p:cNvPr id="14" name="TextBox 8">
            <a:extLst>
              <a:ext uri="{FF2B5EF4-FFF2-40B4-BE49-F238E27FC236}">
                <a16:creationId xmlns:a16="http://schemas.microsoft.com/office/drawing/2014/main" id="{EB1B2968-C815-489D-AFFD-145380EF1BC9}"/>
              </a:ext>
            </a:extLst>
          </p:cNvPr>
          <p:cNvSpPr txBox="1">
            <a:spLocks noChangeArrowheads="1"/>
          </p:cNvSpPr>
          <p:nvPr/>
        </p:nvSpPr>
        <p:spPr bwMode="auto">
          <a:xfrm>
            <a:off x="1410089" y="5082523"/>
            <a:ext cx="6344020" cy="461665"/>
          </a:xfrm>
          <a:prstGeom prst="rect">
            <a:avLst/>
          </a:prstGeom>
          <a:solidFill>
            <a:srgbClr val="F3C10B"/>
          </a:solidFill>
          <a:ln>
            <a:noFill/>
          </a:ln>
          <a:effectLst>
            <a:outerShdw blurRad="38100" dist="50800" dir="5400000" algn="ctr" rotWithShape="0">
              <a:srgbClr val="000000">
                <a:alpha val="4313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2800">
                <a:solidFill>
                  <a:srgbClr val="464646"/>
                </a:solidFill>
                <a:latin typeface="Arial" panose="020B0604020202020204" pitchFamily="34" charset="0"/>
                <a:ea typeface="ヒラギノ角ゴ Pro W3" pitchFamily="48" charset="-128"/>
              </a:defRPr>
            </a:lvl1pPr>
            <a:lvl2pPr marL="742950" indent="-285750">
              <a:spcBef>
                <a:spcPct val="20000"/>
              </a:spcBef>
              <a:buChar char="–"/>
              <a:defRPr sz="2400">
                <a:solidFill>
                  <a:srgbClr val="464646"/>
                </a:solidFill>
                <a:latin typeface="Arial" panose="020B0604020202020204" pitchFamily="34" charset="0"/>
                <a:ea typeface="ヒラギノ角ゴ Pro W3" pitchFamily="48" charset="-128"/>
              </a:defRPr>
            </a:lvl2pPr>
            <a:lvl3pPr marL="1143000" indent="-228600">
              <a:spcBef>
                <a:spcPct val="20000"/>
              </a:spcBef>
              <a:buChar char="•"/>
              <a:defRPr sz="2400">
                <a:solidFill>
                  <a:srgbClr val="464646"/>
                </a:solidFill>
                <a:latin typeface="Arial" panose="020B0604020202020204" pitchFamily="34" charset="0"/>
                <a:ea typeface="ヒラギノ角ゴ Pro W3" pitchFamily="48" charset="-128"/>
              </a:defRPr>
            </a:lvl3pPr>
            <a:lvl4pPr marL="1600200" indent="-228600">
              <a:spcBef>
                <a:spcPct val="20000"/>
              </a:spcBef>
              <a:buChar char="–"/>
              <a:defRPr sz="2000">
                <a:solidFill>
                  <a:srgbClr val="464646"/>
                </a:solidFill>
                <a:latin typeface="Arial" panose="020B0604020202020204" pitchFamily="34" charset="0"/>
                <a:ea typeface="ヒラギノ角ゴ Pro W3" pitchFamily="48" charset="-128"/>
              </a:defRPr>
            </a:lvl4pPr>
            <a:lvl5pPr marL="2057400" indent="-228600">
              <a:spcBef>
                <a:spcPct val="20000"/>
              </a:spcBef>
              <a:buChar char="»"/>
              <a:defRPr sz="2000">
                <a:solidFill>
                  <a:srgbClr val="464646"/>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pitchFamily="48" charset="-128"/>
              </a:defRPr>
            </a:lvl9pPr>
          </a:lstStyle>
          <a:p>
            <a:pPr>
              <a:spcBef>
                <a:spcPct val="0"/>
              </a:spcBef>
              <a:buFontTx/>
              <a:buNone/>
            </a:pPr>
            <a:r>
              <a:rPr lang="en-US" altLang="en-US" sz="2400" b="1" dirty="0">
                <a:solidFill>
                  <a:schemeClr val="tx1"/>
                </a:solidFill>
              </a:rPr>
              <a:t>       </a:t>
            </a:r>
            <a:r>
              <a:rPr lang="en-US" altLang="en-US" sz="2000" b="1" dirty="0">
                <a:solidFill>
                  <a:schemeClr val="tx1"/>
                </a:solidFill>
              </a:rPr>
              <a:t>Colostrum     Lait de transition    Lait mature</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3"/>
</p:tagLst>
</file>

<file path=ppt/tags/tag100.xml><?xml version="1.0" encoding="utf-8"?>
<p:tagLst xmlns:a="http://schemas.openxmlformats.org/drawingml/2006/main" xmlns:r="http://schemas.openxmlformats.org/officeDocument/2006/relationships" xmlns:p="http://schemas.openxmlformats.org/presentationml/2006/main">
  <p:tag name="NUM" val="9"/>
</p:tagLst>
</file>

<file path=ppt/tags/tag101.xml><?xml version="1.0" encoding="utf-8"?>
<p:tagLst xmlns:a="http://schemas.openxmlformats.org/drawingml/2006/main" xmlns:r="http://schemas.openxmlformats.org/officeDocument/2006/relationships" xmlns:p="http://schemas.openxmlformats.org/presentationml/2006/main">
  <p:tag name="NUM" val="1"/>
</p:tagLst>
</file>

<file path=ppt/tags/tag102.xml><?xml version="1.0" encoding="utf-8"?>
<p:tagLst xmlns:a="http://schemas.openxmlformats.org/drawingml/2006/main" xmlns:r="http://schemas.openxmlformats.org/officeDocument/2006/relationships" xmlns:p="http://schemas.openxmlformats.org/presentationml/2006/main">
  <p:tag name="NUM" val="2"/>
</p:tagLst>
</file>

<file path=ppt/tags/tag103.xml><?xml version="1.0" encoding="utf-8"?>
<p:tagLst xmlns:a="http://schemas.openxmlformats.org/drawingml/2006/main" xmlns:r="http://schemas.openxmlformats.org/officeDocument/2006/relationships" xmlns:p="http://schemas.openxmlformats.org/presentationml/2006/main">
  <p:tag name="NUM" val="4"/>
</p:tagLst>
</file>

<file path=ppt/tags/tag104.xml><?xml version="1.0" encoding="utf-8"?>
<p:tagLst xmlns:a="http://schemas.openxmlformats.org/drawingml/2006/main" xmlns:r="http://schemas.openxmlformats.org/officeDocument/2006/relationships" xmlns:p="http://schemas.openxmlformats.org/presentationml/2006/main">
  <p:tag name="NUM" val="10"/>
</p:tagLst>
</file>

<file path=ppt/tags/tag105.xml><?xml version="1.0" encoding="utf-8"?>
<p:tagLst xmlns:a="http://schemas.openxmlformats.org/drawingml/2006/main" xmlns:r="http://schemas.openxmlformats.org/officeDocument/2006/relationships" xmlns:p="http://schemas.openxmlformats.org/presentationml/2006/main">
  <p:tag name="NUM" val="12"/>
</p:tagLst>
</file>

<file path=ppt/tags/tag106.xml><?xml version="1.0" encoding="utf-8"?>
<p:tagLst xmlns:a="http://schemas.openxmlformats.org/drawingml/2006/main" xmlns:r="http://schemas.openxmlformats.org/officeDocument/2006/relationships" xmlns:p="http://schemas.openxmlformats.org/presentationml/2006/main">
  <p:tag name="NUM" val="1"/>
</p:tagLst>
</file>

<file path=ppt/tags/tag107.xml><?xml version="1.0" encoding="utf-8"?>
<p:tagLst xmlns:a="http://schemas.openxmlformats.org/drawingml/2006/main" xmlns:r="http://schemas.openxmlformats.org/officeDocument/2006/relationships" xmlns:p="http://schemas.openxmlformats.org/presentationml/2006/main">
  <p:tag name="NUM" val="4"/>
</p:tagLst>
</file>

<file path=ppt/tags/tag108.xml><?xml version="1.0" encoding="utf-8"?>
<p:tagLst xmlns:a="http://schemas.openxmlformats.org/drawingml/2006/main" xmlns:r="http://schemas.openxmlformats.org/officeDocument/2006/relationships" xmlns:p="http://schemas.openxmlformats.org/presentationml/2006/main">
  <p:tag name="NUM" val="5"/>
</p:tagLst>
</file>

<file path=ppt/tags/tag109.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4"/>
</p:tagLst>
</file>

<file path=ppt/tags/tag110.xml><?xml version="1.0" encoding="utf-8"?>
<p:tagLst xmlns:a="http://schemas.openxmlformats.org/drawingml/2006/main" xmlns:r="http://schemas.openxmlformats.org/officeDocument/2006/relationships" xmlns:p="http://schemas.openxmlformats.org/presentationml/2006/main">
  <p:tag name="NUM" val="2"/>
</p:tagLst>
</file>

<file path=ppt/tags/tag111.xml><?xml version="1.0" encoding="utf-8"?>
<p:tagLst xmlns:a="http://schemas.openxmlformats.org/drawingml/2006/main" xmlns:r="http://schemas.openxmlformats.org/officeDocument/2006/relationships" xmlns:p="http://schemas.openxmlformats.org/presentationml/2006/main">
  <p:tag name="NUM" val="3"/>
</p:tagLst>
</file>

<file path=ppt/tags/tag112.xml><?xml version="1.0" encoding="utf-8"?>
<p:tagLst xmlns:a="http://schemas.openxmlformats.org/drawingml/2006/main" xmlns:r="http://schemas.openxmlformats.org/officeDocument/2006/relationships" xmlns:p="http://schemas.openxmlformats.org/presentationml/2006/main">
  <p:tag name="NUM" val="4"/>
</p:tagLst>
</file>

<file path=ppt/tags/tag113.xml><?xml version="1.0" encoding="utf-8"?>
<p:tagLst xmlns:a="http://schemas.openxmlformats.org/drawingml/2006/main" xmlns:r="http://schemas.openxmlformats.org/officeDocument/2006/relationships" xmlns:p="http://schemas.openxmlformats.org/presentationml/2006/main">
  <p:tag name="NUM" val="5"/>
</p:tagLst>
</file>

<file path=ppt/tags/tag114.xml><?xml version="1.0" encoding="utf-8"?>
<p:tagLst xmlns:a="http://schemas.openxmlformats.org/drawingml/2006/main" xmlns:r="http://schemas.openxmlformats.org/officeDocument/2006/relationships" xmlns:p="http://schemas.openxmlformats.org/presentationml/2006/main">
  <p:tag name="NUM" val="1"/>
</p:tagLst>
</file>

<file path=ppt/tags/tag115.xml><?xml version="1.0" encoding="utf-8"?>
<p:tagLst xmlns:a="http://schemas.openxmlformats.org/drawingml/2006/main" xmlns:r="http://schemas.openxmlformats.org/officeDocument/2006/relationships" xmlns:p="http://schemas.openxmlformats.org/presentationml/2006/main">
  <p:tag name="NUM" val="3"/>
</p:tagLst>
</file>

<file path=ppt/tags/tag116.xml><?xml version="1.0" encoding="utf-8"?>
<p:tagLst xmlns:a="http://schemas.openxmlformats.org/drawingml/2006/main" xmlns:r="http://schemas.openxmlformats.org/officeDocument/2006/relationships" xmlns:p="http://schemas.openxmlformats.org/presentationml/2006/main">
  <p:tag name="NUM" val="5"/>
</p:tagLst>
</file>

<file path=ppt/tags/tag117.xml><?xml version="1.0" encoding="utf-8"?>
<p:tagLst xmlns:a="http://schemas.openxmlformats.org/drawingml/2006/main" xmlns:r="http://schemas.openxmlformats.org/officeDocument/2006/relationships" xmlns:p="http://schemas.openxmlformats.org/presentationml/2006/main">
  <p:tag name="NUM" val="1"/>
</p:tagLst>
</file>

<file path=ppt/tags/tag118.xml><?xml version="1.0" encoding="utf-8"?>
<p:tagLst xmlns:a="http://schemas.openxmlformats.org/drawingml/2006/main" xmlns:r="http://schemas.openxmlformats.org/officeDocument/2006/relationships" xmlns:p="http://schemas.openxmlformats.org/presentationml/2006/main">
  <p:tag name="NUM" val="3"/>
</p:tagLst>
</file>

<file path=ppt/tags/tag119.xml><?xml version="1.0" encoding="utf-8"?>
<p:tagLst xmlns:a="http://schemas.openxmlformats.org/drawingml/2006/main" xmlns:r="http://schemas.openxmlformats.org/officeDocument/2006/relationships" xmlns:p="http://schemas.openxmlformats.org/presentationml/2006/main">
  <p:tag name="NUM" val="5"/>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20.xml><?xml version="1.0" encoding="utf-8"?>
<p:tagLst xmlns:a="http://schemas.openxmlformats.org/drawingml/2006/main" xmlns:r="http://schemas.openxmlformats.org/officeDocument/2006/relationships" xmlns:p="http://schemas.openxmlformats.org/presentationml/2006/main">
  <p:tag name="NUM" val="1"/>
</p:tagLst>
</file>

<file path=ppt/tags/tag121.xml><?xml version="1.0" encoding="utf-8"?>
<p:tagLst xmlns:a="http://schemas.openxmlformats.org/drawingml/2006/main" xmlns:r="http://schemas.openxmlformats.org/officeDocument/2006/relationships" xmlns:p="http://schemas.openxmlformats.org/presentationml/2006/main">
  <p:tag name="NUM" val="3"/>
</p:tagLst>
</file>

<file path=ppt/tags/tag122.xml><?xml version="1.0" encoding="utf-8"?>
<p:tagLst xmlns:a="http://schemas.openxmlformats.org/drawingml/2006/main" xmlns:r="http://schemas.openxmlformats.org/officeDocument/2006/relationships" xmlns:p="http://schemas.openxmlformats.org/presentationml/2006/main">
  <p:tag name="NUM" val="5"/>
</p:tagLst>
</file>

<file path=ppt/tags/tag123.xml><?xml version="1.0" encoding="utf-8"?>
<p:tagLst xmlns:a="http://schemas.openxmlformats.org/drawingml/2006/main" xmlns:r="http://schemas.openxmlformats.org/officeDocument/2006/relationships" xmlns:p="http://schemas.openxmlformats.org/presentationml/2006/main">
  <p:tag name="NUM" val="1"/>
</p:tagLst>
</file>

<file path=ppt/tags/tag124.xml><?xml version="1.0" encoding="utf-8"?>
<p:tagLst xmlns:a="http://schemas.openxmlformats.org/drawingml/2006/main" xmlns:r="http://schemas.openxmlformats.org/officeDocument/2006/relationships" xmlns:p="http://schemas.openxmlformats.org/presentationml/2006/main">
  <p:tag name="NUM" val="3"/>
</p:tagLst>
</file>

<file path=ppt/tags/tag125.xml><?xml version="1.0" encoding="utf-8"?>
<p:tagLst xmlns:a="http://schemas.openxmlformats.org/drawingml/2006/main" xmlns:r="http://schemas.openxmlformats.org/officeDocument/2006/relationships" xmlns:p="http://schemas.openxmlformats.org/presentationml/2006/main">
  <p:tag name="NUM" val="5"/>
</p:tagLst>
</file>

<file path=ppt/tags/tag126.xml><?xml version="1.0" encoding="utf-8"?>
<p:tagLst xmlns:a="http://schemas.openxmlformats.org/drawingml/2006/main" xmlns:r="http://schemas.openxmlformats.org/officeDocument/2006/relationships" xmlns:p="http://schemas.openxmlformats.org/presentationml/2006/main">
  <p:tag name="NUM" val="1"/>
</p:tagLst>
</file>

<file path=ppt/tags/tag127.xml><?xml version="1.0" encoding="utf-8"?>
<p:tagLst xmlns:a="http://schemas.openxmlformats.org/drawingml/2006/main" xmlns:r="http://schemas.openxmlformats.org/officeDocument/2006/relationships" xmlns:p="http://schemas.openxmlformats.org/presentationml/2006/main">
  <p:tag name="NUM" val="2"/>
</p:tagLst>
</file>

<file path=ppt/tags/tag128.xml><?xml version="1.0" encoding="utf-8"?>
<p:tagLst xmlns:a="http://schemas.openxmlformats.org/drawingml/2006/main" xmlns:r="http://schemas.openxmlformats.org/officeDocument/2006/relationships" xmlns:p="http://schemas.openxmlformats.org/presentationml/2006/main">
  <p:tag name="NUM" val="3"/>
</p:tagLst>
</file>

<file path=ppt/tags/tag129.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30.xml><?xml version="1.0" encoding="utf-8"?>
<p:tagLst xmlns:a="http://schemas.openxmlformats.org/drawingml/2006/main" xmlns:r="http://schemas.openxmlformats.org/officeDocument/2006/relationships" xmlns:p="http://schemas.openxmlformats.org/presentationml/2006/main">
  <p:tag name="NUM" val="2"/>
</p:tagLst>
</file>

<file path=ppt/tags/tag131.xml><?xml version="1.0" encoding="utf-8"?>
<p:tagLst xmlns:a="http://schemas.openxmlformats.org/drawingml/2006/main" xmlns:r="http://schemas.openxmlformats.org/officeDocument/2006/relationships" xmlns:p="http://schemas.openxmlformats.org/presentationml/2006/main">
  <p:tag name="NUM" val="3"/>
</p:tagLst>
</file>

<file path=ppt/tags/tag132.xml><?xml version="1.0" encoding="utf-8"?>
<p:tagLst xmlns:a="http://schemas.openxmlformats.org/drawingml/2006/main" xmlns:r="http://schemas.openxmlformats.org/officeDocument/2006/relationships" xmlns:p="http://schemas.openxmlformats.org/presentationml/2006/main">
  <p:tag name="NUM" val="4"/>
</p:tagLst>
</file>

<file path=ppt/tags/tag133.xml><?xml version="1.0" encoding="utf-8"?>
<p:tagLst xmlns:a="http://schemas.openxmlformats.org/drawingml/2006/main" xmlns:r="http://schemas.openxmlformats.org/officeDocument/2006/relationships" xmlns:p="http://schemas.openxmlformats.org/presentationml/2006/main">
  <p:tag name="NUM" val="1"/>
</p:tagLst>
</file>

<file path=ppt/tags/tag134.xml><?xml version="1.0" encoding="utf-8"?>
<p:tagLst xmlns:a="http://schemas.openxmlformats.org/drawingml/2006/main" xmlns:r="http://schemas.openxmlformats.org/officeDocument/2006/relationships" xmlns:p="http://schemas.openxmlformats.org/presentationml/2006/main">
  <p:tag name="NUM" val="5"/>
</p:tagLst>
</file>

<file path=ppt/tags/tag135.xml><?xml version="1.0" encoding="utf-8"?>
<p:tagLst xmlns:a="http://schemas.openxmlformats.org/drawingml/2006/main" xmlns:r="http://schemas.openxmlformats.org/officeDocument/2006/relationships" xmlns:p="http://schemas.openxmlformats.org/presentationml/2006/main">
  <p:tag name="NUM" val="1"/>
</p:tagLst>
</file>

<file path=ppt/tags/tag136.xml><?xml version="1.0" encoding="utf-8"?>
<p:tagLst xmlns:a="http://schemas.openxmlformats.org/drawingml/2006/main" xmlns:r="http://schemas.openxmlformats.org/officeDocument/2006/relationships" xmlns:p="http://schemas.openxmlformats.org/presentationml/2006/main">
  <p:tag name="NUM" val="3"/>
</p:tagLst>
</file>

<file path=ppt/tags/tag137.xml><?xml version="1.0" encoding="utf-8"?>
<p:tagLst xmlns:a="http://schemas.openxmlformats.org/drawingml/2006/main" xmlns:r="http://schemas.openxmlformats.org/officeDocument/2006/relationships" xmlns:p="http://schemas.openxmlformats.org/presentationml/2006/main">
  <p:tag name="NUM" val="1"/>
</p:tagLst>
</file>

<file path=ppt/tags/tag138.xml><?xml version="1.0" encoding="utf-8"?>
<p:tagLst xmlns:a="http://schemas.openxmlformats.org/drawingml/2006/main" xmlns:r="http://schemas.openxmlformats.org/officeDocument/2006/relationships" xmlns:p="http://schemas.openxmlformats.org/presentationml/2006/main">
  <p:tag name="NUM" val="2"/>
</p:tagLst>
</file>

<file path=ppt/tags/tag139.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40.xml><?xml version="1.0" encoding="utf-8"?>
<p:tagLst xmlns:a="http://schemas.openxmlformats.org/drawingml/2006/main" xmlns:r="http://schemas.openxmlformats.org/officeDocument/2006/relationships" xmlns:p="http://schemas.openxmlformats.org/presentationml/2006/main">
  <p:tag name="NUM" val="4"/>
</p:tagLst>
</file>

<file path=ppt/tags/tag141.xml><?xml version="1.0" encoding="utf-8"?>
<p:tagLst xmlns:a="http://schemas.openxmlformats.org/drawingml/2006/main" xmlns:r="http://schemas.openxmlformats.org/officeDocument/2006/relationships" xmlns:p="http://schemas.openxmlformats.org/presentationml/2006/main">
  <p:tag name="NUM" val="5"/>
</p:tagLst>
</file>

<file path=ppt/tags/tag142.xml><?xml version="1.0" encoding="utf-8"?>
<p:tagLst xmlns:a="http://schemas.openxmlformats.org/drawingml/2006/main" xmlns:r="http://schemas.openxmlformats.org/officeDocument/2006/relationships" xmlns:p="http://schemas.openxmlformats.org/presentationml/2006/main">
  <p:tag name="NUM" val="1"/>
</p:tagLst>
</file>

<file path=ppt/tags/tag143.xml><?xml version="1.0" encoding="utf-8"?>
<p:tagLst xmlns:a="http://schemas.openxmlformats.org/drawingml/2006/main" xmlns:r="http://schemas.openxmlformats.org/officeDocument/2006/relationships" xmlns:p="http://schemas.openxmlformats.org/presentationml/2006/main">
  <p:tag name="NUM" val="3"/>
</p:tagLst>
</file>

<file path=ppt/tags/tag144.xml><?xml version="1.0" encoding="utf-8"?>
<p:tagLst xmlns:a="http://schemas.openxmlformats.org/drawingml/2006/main" xmlns:r="http://schemas.openxmlformats.org/officeDocument/2006/relationships" xmlns:p="http://schemas.openxmlformats.org/presentationml/2006/main">
  <p:tag name="NUM" val="1"/>
</p:tagLst>
</file>

<file path=ppt/tags/tag145.xml><?xml version="1.0" encoding="utf-8"?>
<p:tagLst xmlns:a="http://schemas.openxmlformats.org/drawingml/2006/main" xmlns:r="http://schemas.openxmlformats.org/officeDocument/2006/relationships" xmlns:p="http://schemas.openxmlformats.org/presentationml/2006/main">
  <p:tag name="NUM" val="2"/>
</p:tagLst>
</file>

<file path=ppt/tags/tag146.xml><?xml version="1.0" encoding="utf-8"?>
<p:tagLst xmlns:a="http://schemas.openxmlformats.org/drawingml/2006/main" xmlns:r="http://schemas.openxmlformats.org/officeDocument/2006/relationships" xmlns:p="http://schemas.openxmlformats.org/presentationml/2006/main">
  <p:tag name="NUM" val="3"/>
</p:tagLst>
</file>

<file path=ppt/tags/tag147.xml><?xml version="1.0" encoding="utf-8"?>
<p:tagLst xmlns:a="http://schemas.openxmlformats.org/drawingml/2006/main" xmlns:r="http://schemas.openxmlformats.org/officeDocument/2006/relationships" xmlns:p="http://schemas.openxmlformats.org/presentationml/2006/main">
  <p:tag name="NUM" val="1"/>
</p:tagLst>
</file>

<file path=ppt/tags/tag148.xml><?xml version="1.0" encoding="utf-8"?>
<p:tagLst xmlns:a="http://schemas.openxmlformats.org/drawingml/2006/main" xmlns:r="http://schemas.openxmlformats.org/officeDocument/2006/relationships" xmlns:p="http://schemas.openxmlformats.org/presentationml/2006/main">
  <p:tag name="NUM" val="2"/>
</p:tagLst>
</file>

<file path=ppt/tags/tag149.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50.xml><?xml version="1.0" encoding="utf-8"?>
<p:tagLst xmlns:a="http://schemas.openxmlformats.org/drawingml/2006/main" xmlns:r="http://schemas.openxmlformats.org/officeDocument/2006/relationships" xmlns:p="http://schemas.openxmlformats.org/presentationml/2006/main">
  <p:tag name="NUM" val="2"/>
</p:tagLst>
</file>

<file path=ppt/tags/tag151.xml><?xml version="1.0" encoding="utf-8"?>
<p:tagLst xmlns:a="http://schemas.openxmlformats.org/drawingml/2006/main" xmlns:r="http://schemas.openxmlformats.org/officeDocument/2006/relationships" xmlns:p="http://schemas.openxmlformats.org/presentationml/2006/main">
  <p:tag name="NUM" val="1"/>
</p:tagLst>
</file>

<file path=ppt/tags/tag152.xml><?xml version="1.0" encoding="utf-8"?>
<p:tagLst xmlns:a="http://schemas.openxmlformats.org/drawingml/2006/main" xmlns:r="http://schemas.openxmlformats.org/officeDocument/2006/relationships" xmlns:p="http://schemas.openxmlformats.org/presentationml/2006/main">
  <p:tag name="NUM" val="2"/>
</p:tagLst>
</file>

<file path=ppt/tags/tag153.xml><?xml version="1.0" encoding="utf-8"?>
<p:tagLst xmlns:a="http://schemas.openxmlformats.org/drawingml/2006/main" xmlns:r="http://schemas.openxmlformats.org/officeDocument/2006/relationships" xmlns:p="http://schemas.openxmlformats.org/presentationml/2006/main">
  <p:tag name="NUM" val="1"/>
</p:tagLst>
</file>

<file path=ppt/tags/tag154.xml><?xml version="1.0" encoding="utf-8"?>
<p:tagLst xmlns:a="http://schemas.openxmlformats.org/drawingml/2006/main" xmlns:r="http://schemas.openxmlformats.org/officeDocument/2006/relationships" xmlns:p="http://schemas.openxmlformats.org/presentationml/2006/main">
  <p:tag name="NUM" val="2"/>
</p:tagLst>
</file>

<file path=ppt/tags/tag155.xml><?xml version="1.0" encoding="utf-8"?>
<p:tagLst xmlns:a="http://schemas.openxmlformats.org/drawingml/2006/main" xmlns:r="http://schemas.openxmlformats.org/officeDocument/2006/relationships" xmlns:p="http://schemas.openxmlformats.org/presentationml/2006/main">
  <p:tag name="NUM" val="1"/>
</p:tagLst>
</file>

<file path=ppt/tags/tag156.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6"/>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4"/>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5"/>
</p:tagLst>
</file>

<file path=ppt/tags/tag21.xml><?xml version="1.0" encoding="utf-8"?>
<p:tagLst xmlns:a="http://schemas.openxmlformats.org/drawingml/2006/main" xmlns:r="http://schemas.openxmlformats.org/officeDocument/2006/relationships" xmlns:p="http://schemas.openxmlformats.org/presentationml/2006/main">
  <p:tag name="NUM" val="6"/>
</p:tagLst>
</file>

<file path=ppt/tags/tag22.xml><?xml version="1.0" encoding="utf-8"?>
<p:tagLst xmlns:a="http://schemas.openxmlformats.org/drawingml/2006/main" xmlns:r="http://schemas.openxmlformats.org/officeDocument/2006/relationships" xmlns:p="http://schemas.openxmlformats.org/presentationml/2006/main">
  <p:tag name="NUM" val="7"/>
</p:tagLst>
</file>

<file path=ppt/tags/tag23.xml><?xml version="1.0" encoding="utf-8"?>
<p:tagLst xmlns:a="http://schemas.openxmlformats.org/drawingml/2006/main" xmlns:r="http://schemas.openxmlformats.org/officeDocument/2006/relationships" xmlns:p="http://schemas.openxmlformats.org/presentationml/2006/main">
  <p:tag name="NUM" val="8"/>
</p:tagLst>
</file>

<file path=ppt/tags/tag24.xml><?xml version="1.0" encoding="utf-8"?>
<p:tagLst xmlns:a="http://schemas.openxmlformats.org/drawingml/2006/main" xmlns:r="http://schemas.openxmlformats.org/officeDocument/2006/relationships" xmlns:p="http://schemas.openxmlformats.org/presentationml/2006/main">
  <p:tag name="NUM" val="9"/>
</p:tagLst>
</file>

<file path=ppt/tags/tag25.xml><?xml version="1.0" encoding="utf-8"?>
<p:tagLst xmlns:a="http://schemas.openxmlformats.org/drawingml/2006/main" xmlns:r="http://schemas.openxmlformats.org/officeDocument/2006/relationships" xmlns:p="http://schemas.openxmlformats.org/presentationml/2006/main">
  <p:tag name="NUM" val="12"/>
</p:tagLst>
</file>

<file path=ppt/tags/tag26.xml><?xml version="1.0" encoding="utf-8"?>
<p:tagLst xmlns:a="http://schemas.openxmlformats.org/drawingml/2006/main" xmlns:r="http://schemas.openxmlformats.org/officeDocument/2006/relationships" xmlns:p="http://schemas.openxmlformats.org/presentationml/2006/main">
  <p:tag name="NUM" val="13"/>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4"/>
</p:tagLst>
</file>

<file path=ppt/tags/tag29.xml><?xml version="1.0" encoding="utf-8"?>
<p:tagLst xmlns:a="http://schemas.openxmlformats.org/drawingml/2006/main" xmlns:r="http://schemas.openxmlformats.org/officeDocument/2006/relationships" xmlns:p="http://schemas.openxmlformats.org/presentationml/2006/main">
  <p:tag name="NUM" val="5"/>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6"/>
</p:tagLst>
</file>

<file path=ppt/tags/tag31.xml><?xml version="1.0" encoding="utf-8"?>
<p:tagLst xmlns:a="http://schemas.openxmlformats.org/drawingml/2006/main" xmlns:r="http://schemas.openxmlformats.org/officeDocument/2006/relationships" xmlns:p="http://schemas.openxmlformats.org/presentationml/2006/main">
  <p:tag name="NUM" val="7"/>
</p:tagLst>
</file>

<file path=ppt/tags/tag32.xml><?xml version="1.0" encoding="utf-8"?>
<p:tagLst xmlns:a="http://schemas.openxmlformats.org/drawingml/2006/main" xmlns:r="http://schemas.openxmlformats.org/officeDocument/2006/relationships" xmlns:p="http://schemas.openxmlformats.org/presentationml/2006/main">
  <p:tag name="NUM" val="8"/>
</p:tagLst>
</file>

<file path=ppt/tags/tag33.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3"/>
</p:tagLst>
</file>

<file path=ppt/tags/tag36.xml><?xml version="1.0" encoding="utf-8"?>
<p:tagLst xmlns:a="http://schemas.openxmlformats.org/drawingml/2006/main" xmlns:r="http://schemas.openxmlformats.org/officeDocument/2006/relationships" xmlns:p="http://schemas.openxmlformats.org/presentationml/2006/main">
  <p:tag name="NUM" val="4"/>
</p:tagLst>
</file>

<file path=ppt/tags/tag37.xml><?xml version="1.0" encoding="utf-8"?>
<p:tagLst xmlns:a="http://schemas.openxmlformats.org/drawingml/2006/main" xmlns:r="http://schemas.openxmlformats.org/officeDocument/2006/relationships" xmlns:p="http://schemas.openxmlformats.org/presentationml/2006/main">
  <p:tag name="NUM" val="5"/>
</p:tagLst>
</file>

<file path=ppt/tags/tag38.xml><?xml version="1.0" encoding="utf-8"?>
<p:tagLst xmlns:a="http://schemas.openxmlformats.org/drawingml/2006/main" xmlns:r="http://schemas.openxmlformats.org/officeDocument/2006/relationships" xmlns:p="http://schemas.openxmlformats.org/presentationml/2006/main">
  <p:tag name="NUM" val="6"/>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3"/>
</p:tagLst>
</file>

<file path=ppt/tags/tag41.xml><?xml version="1.0" encoding="utf-8"?>
<p:tagLst xmlns:a="http://schemas.openxmlformats.org/drawingml/2006/main" xmlns:r="http://schemas.openxmlformats.org/officeDocument/2006/relationships" xmlns:p="http://schemas.openxmlformats.org/presentationml/2006/main">
  <p:tag name="NUM" val="4"/>
</p:tagLst>
</file>

<file path=ppt/tags/tag42.xml><?xml version="1.0" encoding="utf-8"?>
<p:tagLst xmlns:a="http://schemas.openxmlformats.org/drawingml/2006/main" xmlns:r="http://schemas.openxmlformats.org/officeDocument/2006/relationships" xmlns:p="http://schemas.openxmlformats.org/presentationml/2006/main">
  <p:tag name="NUM" val="5"/>
</p:tagLst>
</file>

<file path=ppt/tags/tag43.xml><?xml version="1.0" encoding="utf-8"?>
<p:tagLst xmlns:a="http://schemas.openxmlformats.org/drawingml/2006/main" xmlns:r="http://schemas.openxmlformats.org/officeDocument/2006/relationships" xmlns:p="http://schemas.openxmlformats.org/presentationml/2006/main">
  <p:tag name="NUM" val="4"/>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48.xml><?xml version="1.0" encoding="utf-8"?>
<p:tagLst xmlns:a="http://schemas.openxmlformats.org/drawingml/2006/main" xmlns:r="http://schemas.openxmlformats.org/officeDocument/2006/relationships" xmlns:p="http://schemas.openxmlformats.org/presentationml/2006/main">
  <p:tag name="NUM" val="3"/>
</p:tagLst>
</file>

<file path=ppt/tags/tag49.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5"/>
</p:tagLst>
</file>

<file path=ppt/tags/tag51.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3"/>
</p:tagLst>
</file>

<file path=ppt/tags/tag53.xml><?xml version="1.0" encoding="utf-8"?>
<p:tagLst xmlns:a="http://schemas.openxmlformats.org/drawingml/2006/main" xmlns:r="http://schemas.openxmlformats.org/officeDocument/2006/relationships" xmlns:p="http://schemas.openxmlformats.org/presentationml/2006/main">
  <p:tag name="NUM" val="3"/>
</p:tagLst>
</file>

<file path=ppt/tags/tag54.xml><?xml version="1.0" encoding="utf-8"?>
<p:tagLst xmlns:a="http://schemas.openxmlformats.org/drawingml/2006/main" xmlns:r="http://schemas.openxmlformats.org/officeDocument/2006/relationships" xmlns:p="http://schemas.openxmlformats.org/presentationml/2006/main">
  <p:tag name="NUM" val="4"/>
</p:tagLst>
</file>

<file path=ppt/tags/tag55.xml><?xml version="1.0" encoding="utf-8"?>
<p:tagLst xmlns:a="http://schemas.openxmlformats.org/drawingml/2006/main" xmlns:r="http://schemas.openxmlformats.org/officeDocument/2006/relationships" xmlns:p="http://schemas.openxmlformats.org/presentationml/2006/main">
  <p:tag name="NUM" val="5"/>
</p:tagLst>
</file>

<file path=ppt/tags/tag56.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3"/>
</p:tagLst>
</file>

<file path=ppt/tags/tag58.xml><?xml version="1.0" encoding="utf-8"?>
<p:tagLst xmlns:a="http://schemas.openxmlformats.org/drawingml/2006/main" xmlns:r="http://schemas.openxmlformats.org/officeDocument/2006/relationships" xmlns:p="http://schemas.openxmlformats.org/presentationml/2006/main">
  <p:tag name="NUM" val="1"/>
</p:tagLst>
</file>

<file path=ppt/tags/tag59.xml><?xml version="1.0" encoding="utf-8"?>
<p:tagLst xmlns:a="http://schemas.openxmlformats.org/drawingml/2006/main" xmlns:r="http://schemas.openxmlformats.org/officeDocument/2006/relationships" xmlns:p="http://schemas.openxmlformats.org/presentationml/2006/main">
  <p:tag name="NUM" val="4"/>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60.xml><?xml version="1.0" encoding="utf-8"?>
<p:tagLst xmlns:a="http://schemas.openxmlformats.org/drawingml/2006/main" xmlns:r="http://schemas.openxmlformats.org/officeDocument/2006/relationships" xmlns:p="http://schemas.openxmlformats.org/presentationml/2006/main">
  <p:tag name="NUM" val="5"/>
</p:tagLst>
</file>

<file path=ppt/tags/tag61.xml><?xml version="1.0" encoding="utf-8"?>
<p:tagLst xmlns:a="http://schemas.openxmlformats.org/drawingml/2006/main" xmlns:r="http://schemas.openxmlformats.org/officeDocument/2006/relationships" xmlns:p="http://schemas.openxmlformats.org/presentationml/2006/main">
  <p:tag name="NUM" val="1"/>
</p:tagLst>
</file>

<file path=ppt/tags/tag62.xml><?xml version="1.0" encoding="utf-8"?>
<p:tagLst xmlns:a="http://schemas.openxmlformats.org/drawingml/2006/main" xmlns:r="http://schemas.openxmlformats.org/officeDocument/2006/relationships" xmlns:p="http://schemas.openxmlformats.org/presentationml/2006/main">
  <p:tag name="NUM" val="2"/>
</p:tagLst>
</file>

<file path=ppt/tags/tag63.xml><?xml version="1.0" encoding="utf-8"?>
<p:tagLst xmlns:a="http://schemas.openxmlformats.org/drawingml/2006/main" xmlns:r="http://schemas.openxmlformats.org/officeDocument/2006/relationships" xmlns:p="http://schemas.openxmlformats.org/presentationml/2006/main">
  <p:tag name="NUM" val="3"/>
</p:tagLst>
</file>

<file path=ppt/tags/tag64.xml><?xml version="1.0" encoding="utf-8"?>
<p:tagLst xmlns:a="http://schemas.openxmlformats.org/drawingml/2006/main" xmlns:r="http://schemas.openxmlformats.org/officeDocument/2006/relationships" xmlns:p="http://schemas.openxmlformats.org/presentationml/2006/main">
  <p:tag name="NUM" val="1"/>
</p:tagLst>
</file>

<file path=ppt/tags/tag65.xml><?xml version="1.0" encoding="utf-8"?>
<p:tagLst xmlns:a="http://schemas.openxmlformats.org/drawingml/2006/main" xmlns:r="http://schemas.openxmlformats.org/officeDocument/2006/relationships" xmlns:p="http://schemas.openxmlformats.org/presentationml/2006/main">
  <p:tag name="NUM" val="2"/>
</p:tagLst>
</file>

<file path=ppt/tags/tag66.xml><?xml version="1.0" encoding="utf-8"?>
<p:tagLst xmlns:a="http://schemas.openxmlformats.org/drawingml/2006/main" xmlns:r="http://schemas.openxmlformats.org/officeDocument/2006/relationships" xmlns:p="http://schemas.openxmlformats.org/presentationml/2006/main">
  <p:tag name="NUM" val="1"/>
</p:tagLst>
</file>

<file path=ppt/tags/tag67.xml><?xml version="1.0" encoding="utf-8"?>
<p:tagLst xmlns:a="http://schemas.openxmlformats.org/drawingml/2006/main" xmlns:r="http://schemas.openxmlformats.org/officeDocument/2006/relationships" xmlns:p="http://schemas.openxmlformats.org/presentationml/2006/main">
  <p:tag name="NUM" val="2"/>
</p:tagLst>
</file>

<file path=ppt/tags/tag68.xml><?xml version="1.0" encoding="utf-8"?>
<p:tagLst xmlns:a="http://schemas.openxmlformats.org/drawingml/2006/main" xmlns:r="http://schemas.openxmlformats.org/officeDocument/2006/relationships" xmlns:p="http://schemas.openxmlformats.org/presentationml/2006/main">
  <p:tag name="NUM" val="3"/>
</p:tagLst>
</file>

<file path=ppt/tags/tag69.xml><?xml version="1.0" encoding="utf-8"?>
<p:tagLst xmlns:a="http://schemas.openxmlformats.org/drawingml/2006/main" xmlns:r="http://schemas.openxmlformats.org/officeDocument/2006/relationships" xmlns:p="http://schemas.openxmlformats.org/presentationml/2006/main">
  <p:tag name="NUM" val="4"/>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70.xml><?xml version="1.0" encoding="utf-8"?>
<p:tagLst xmlns:a="http://schemas.openxmlformats.org/drawingml/2006/main" xmlns:r="http://schemas.openxmlformats.org/officeDocument/2006/relationships" xmlns:p="http://schemas.openxmlformats.org/presentationml/2006/main">
  <p:tag name="NUM" val="5"/>
</p:tagLst>
</file>

<file path=ppt/tags/tag71.xml><?xml version="1.0" encoding="utf-8"?>
<p:tagLst xmlns:a="http://schemas.openxmlformats.org/drawingml/2006/main" xmlns:r="http://schemas.openxmlformats.org/officeDocument/2006/relationships" xmlns:p="http://schemas.openxmlformats.org/presentationml/2006/main">
  <p:tag name="NUM" val="1"/>
</p:tagLst>
</file>

<file path=ppt/tags/tag72.xml><?xml version="1.0" encoding="utf-8"?>
<p:tagLst xmlns:a="http://schemas.openxmlformats.org/drawingml/2006/main" xmlns:r="http://schemas.openxmlformats.org/officeDocument/2006/relationships" xmlns:p="http://schemas.openxmlformats.org/presentationml/2006/main">
  <p:tag name="NUM" val="2"/>
</p:tagLst>
</file>

<file path=ppt/tags/tag73.xml><?xml version="1.0" encoding="utf-8"?>
<p:tagLst xmlns:a="http://schemas.openxmlformats.org/drawingml/2006/main" xmlns:r="http://schemas.openxmlformats.org/officeDocument/2006/relationships" xmlns:p="http://schemas.openxmlformats.org/presentationml/2006/main">
  <p:tag name="NUM" val="3"/>
</p:tagLst>
</file>

<file path=ppt/tags/tag74.xml><?xml version="1.0" encoding="utf-8"?>
<p:tagLst xmlns:a="http://schemas.openxmlformats.org/drawingml/2006/main" xmlns:r="http://schemas.openxmlformats.org/officeDocument/2006/relationships" xmlns:p="http://schemas.openxmlformats.org/presentationml/2006/main">
  <p:tag name="NUM" val="4"/>
</p:tagLst>
</file>

<file path=ppt/tags/tag75.xml><?xml version="1.0" encoding="utf-8"?>
<p:tagLst xmlns:a="http://schemas.openxmlformats.org/drawingml/2006/main" xmlns:r="http://schemas.openxmlformats.org/officeDocument/2006/relationships" xmlns:p="http://schemas.openxmlformats.org/presentationml/2006/main">
  <p:tag name="NUM" val="3"/>
</p:tagLst>
</file>

<file path=ppt/tags/tag76.xml><?xml version="1.0" encoding="utf-8"?>
<p:tagLst xmlns:a="http://schemas.openxmlformats.org/drawingml/2006/main" xmlns:r="http://schemas.openxmlformats.org/officeDocument/2006/relationships" xmlns:p="http://schemas.openxmlformats.org/presentationml/2006/main">
  <p:tag name="NUM" val="4"/>
</p:tagLst>
</file>

<file path=ppt/tags/tag77.xml><?xml version="1.0" encoding="utf-8"?>
<p:tagLst xmlns:a="http://schemas.openxmlformats.org/drawingml/2006/main" xmlns:r="http://schemas.openxmlformats.org/officeDocument/2006/relationships" xmlns:p="http://schemas.openxmlformats.org/presentationml/2006/main">
  <p:tag name="NUM" val="5"/>
</p:tagLst>
</file>

<file path=ppt/tags/tag78.xml><?xml version="1.0" encoding="utf-8"?>
<p:tagLst xmlns:a="http://schemas.openxmlformats.org/drawingml/2006/main" xmlns:r="http://schemas.openxmlformats.org/officeDocument/2006/relationships" xmlns:p="http://schemas.openxmlformats.org/presentationml/2006/main">
  <p:tag name="NUM" val="3"/>
</p:tagLst>
</file>

<file path=ppt/tags/tag79.xml><?xml version="1.0" encoding="utf-8"?>
<p:tagLst xmlns:a="http://schemas.openxmlformats.org/drawingml/2006/main" xmlns:r="http://schemas.openxmlformats.org/officeDocument/2006/relationships" xmlns:p="http://schemas.openxmlformats.org/presentationml/2006/main">
  <p:tag name="NUM" val="4"/>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80.xml><?xml version="1.0" encoding="utf-8"?>
<p:tagLst xmlns:a="http://schemas.openxmlformats.org/drawingml/2006/main" xmlns:r="http://schemas.openxmlformats.org/officeDocument/2006/relationships" xmlns:p="http://schemas.openxmlformats.org/presentationml/2006/main">
  <p:tag name="NUM" val="5"/>
</p:tagLst>
</file>

<file path=ppt/tags/tag81.xml><?xml version="1.0" encoding="utf-8"?>
<p:tagLst xmlns:a="http://schemas.openxmlformats.org/drawingml/2006/main" xmlns:r="http://schemas.openxmlformats.org/officeDocument/2006/relationships" xmlns:p="http://schemas.openxmlformats.org/presentationml/2006/main">
  <p:tag name="NUM" val="1"/>
</p:tagLst>
</file>

<file path=ppt/tags/tag82.xml><?xml version="1.0" encoding="utf-8"?>
<p:tagLst xmlns:a="http://schemas.openxmlformats.org/drawingml/2006/main" xmlns:r="http://schemas.openxmlformats.org/officeDocument/2006/relationships" xmlns:p="http://schemas.openxmlformats.org/presentationml/2006/main">
  <p:tag name="NUM" val="1"/>
</p:tagLst>
</file>

<file path=ppt/tags/tag83.xml><?xml version="1.0" encoding="utf-8"?>
<p:tagLst xmlns:a="http://schemas.openxmlformats.org/drawingml/2006/main" xmlns:r="http://schemas.openxmlformats.org/officeDocument/2006/relationships" xmlns:p="http://schemas.openxmlformats.org/presentationml/2006/main">
  <p:tag name="NUM" val="2"/>
</p:tagLst>
</file>

<file path=ppt/tags/tag84.xml><?xml version="1.0" encoding="utf-8"?>
<p:tagLst xmlns:a="http://schemas.openxmlformats.org/drawingml/2006/main" xmlns:r="http://schemas.openxmlformats.org/officeDocument/2006/relationships" xmlns:p="http://schemas.openxmlformats.org/presentationml/2006/main">
  <p:tag name="NUM" val="3"/>
</p:tagLst>
</file>

<file path=ppt/tags/tag85.xml><?xml version="1.0" encoding="utf-8"?>
<p:tagLst xmlns:a="http://schemas.openxmlformats.org/drawingml/2006/main" xmlns:r="http://schemas.openxmlformats.org/officeDocument/2006/relationships" xmlns:p="http://schemas.openxmlformats.org/presentationml/2006/main">
  <p:tag name="NUM" val="4"/>
</p:tagLst>
</file>

<file path=ppt/tags/tag86.xml><?xml version="1.0" encoding="utf-8"?>
<p:tagLst xmlns:a="http://schemas.openxmlformats.org/drawingml/2006/main" xmlns:r="http://schemas.openxmlformats.org/officeDocument/2006/relationships" xmlns:p="http://schemas.openxmlformats.org/presentationml/2006/main">
  <p:tag name="NUM" val="1"/>
</p:tagLst>
</file>

<file path=ppt/tags/tag87.xml><?xml version="1.0" encoding="utf-8"?>
<p:tagLst xmlns:a="http://schemas.openxmlformats.org/drawingml/2006/main" xmlns:r="http://schemas.openxmlformats.org/officeDocument/2006/relationships" xmlns:p="http://schemas.openxmlformats.org/presentationml/2006/main">
  <p:tag name="NUM" val="2"/>
</p:tagLst>
</file>

<file path=ppt/tags/tag88.xml><?xml version="1.0" encoding="utf-8"?>
<p:tagLst xmlns:a="http://schemas.openxmlformats.org/drawingml/2006/main" xmlns:r="http://schemas.openxmlformats.org/officeDocument/2006/relationships" xmlns:p="http://schemas.openxmlformats.org/presentationml/2006/main">
  <p:tag name="NUM" val="3"/>
</p:tagLst>
</file>

<file path=ppt/tags/tag89.xml><?xml version="1.0" encoding="utf-8"?>
<p:tagLst xmlns:a="http://schemas.openxmlformats.org/drawingml/2006/main" xmlns:r="http://schemas.openxmlformats.org/officeDocument/2006/relationships" xmlns:p="http://schemas.openxmlformats.org/presentationml/2006/main">
  <p:tag name="NUM" val="4"/>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ags/tag90.xml><?xml version="1.0" encoding="utf-8"?>
<p:tagLst xmlns:a="http://schemas.openxmlformats.org/drawingml/2006/main" xmlns:r="http://schemas.openxmlformats.org/officeDocument/2006/relationships" xmlns:p="http://schemas.openxmlformats.org/presentationml/2006/main">
  <p:tag name="NUM" val="5"/>
</p:tagLst>
</file>

<file path=ppt/tags/tag91.xml><?xml version="1.0" encoding="utf-8"?>
<p:tagLst xmlns:a="http://schemas.openxmlformats.org/drawingml/2006/main" xmlns:r="http://schemas.openxmlformats.org/officeDocument/2006/relationships" xmlns:p="http://schemas.openxmlformats.org/presentationml/2006/main">
  <p:tag name="NUM" val="1"/>
</p:tagLst>
</file>

<file path=ppt/tags/tag92.xml><?xml version="1.0" encoding="utf-8"?>
<p:tagLst xmlns:a="http://schemas.openxmlformats.org/drawingml/2006/main" xmlns:r="http://schemas.openxmlformats.org/officeDocument/2006/relationships" xmlns:p="http://schemas.openxmlformats.org/presentationml/2006/main">
  <p:tag name="NUM" val="3"/>
</p:tagLst>
</file>

<file path=ppt/tags/tag93.xml><?xml version="1.0" encoding="utf-8"?>
<p:tagLst xmlns:a="http://schemas.openxmlformats.org/drawingml/2006/main" xmlns:r="http://schemas.openxmlformats.org/officeDocument/2006/relationships" xmlns:p="http://schemas.openxmlformats.org/presentationml/2006/main">
  <p:tag name="NUM" val="4"/>
</p:tagLst>
</file>

<file path=ppt/tags/tag94.xml><?xml version="1.0" encoding="utf-8"?>
<p:tagLst xmlns:a="http://schemas.openxmlformats.org/drawingml/2006/main" xmlns:r="http://schemas.openxmlformats.org/officeDocument/2006/relationships" xmlns:p="http://schemas.openxmlformats.org/presentationml/2006/main">
  <p:tag name="NUM" val="5"/>
</p:tagLst>
</file>

<file path=ppt/tags/tag95.xml><?xml version="1.0" encoding="utf-8"?>
<p:tagLst xmlns:a="http://schemas.openxmlformats.org/drawingml/2006/main" xmlns:r="http://schemas.openxmlformats.org/officeDocument/2006/relationships" xmlns:p="http://schemas.openxmlformats.org/presentationml/2006/main">
  <p:tag name="NUM" val="6"/>
</p:tagLst>
</file>

<file path=ppt/tags/tag96.xml><?xml version="1.0" encoding="utf-8"?>
<p:tagLst xmlns:a="http://schemas.openxmlformats.org/drawingml/2006/main" xmlns:r="http://schemas.openxmlformats.org/officeDocument/2006/relationships" xmlns:p="http://schemas.openxmlformats.org/presentationml/2006/main">
  <p:tag name="NUM" val="7"/>
</p:tagLst>
</file>

<file path=ppt/tags/tag97.xml><?xml version="1.0" encoding="utf-8"?>
<p:tagLst xmlns:a="http://schemas.openxmlformats.org/drawingml/2006/main" xmlns:r="http://schemas.openxmlformats.org/officeDocument/2006/relationships" xmlns:p="http://schemas.openxmlformats.org/presentationml/2006/main">
  <p:tag name="NUM" val="8"/>
</p:tagLst>
</file>

<file path=ppt/tags/tag98.xml><?xml version="1.0" encoding="utf-8"?>
<p:tagLst xmlns:a="http://schemas.openxmlformats.org/drawingml/2006/main" xmlns:r="http://schemas.openxmlformats.org/officeDocument/2006/relationships" xmlns:p="http://schemas.openxmlformats.org/presentationml/2006/main">
  <p:tag name="NUM" val="1"/>
</p:tagLst>
</file>

<file path=ppt/tags/tag9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6113</TotalTime>
  <Words>7773</Words>
  <Application>Microsoft Office PowerPoint</Application>
  <PresentationFormat>On-screen Show (4:3)</PresentationFormat>
  <Paragraphs>1566</Paragraphs>
  <Slides>70</Slides>
  <Notes>70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82" baseType="lpstr">
      <vt:lpstr>ＭＳ Ｐゴシック</vt:lpstr>
      <vt:lpstr>Arial</vt:lpstr>
      <vt:lpstr>Arial Narrow</vt:lpstr>
      <vt:lpstr>Calibri</vt:lpstr>
      <vt:lpstr>Courier New</vt:lpstr>
      <vt:lpstr>Frutiger-LightCn</vt:lpstr>
      <vt:lpstr>Gill Sans MT</vt:lpstr>
      <vt:lpstr>Times New Roman</vt:lpstr>
      <vt:lpstr>Wingdings</vt:lpstr>
      <vt:lpstr>ヒラギノ角ゴ Pro W3</vt:lpstr>
      <vt:lpstr>Blank Presentation</vt:lpstr>
      <vt:lpstr>Document</vt:lpstr>
      <vt:lpstr>Bienvenue au cours prénatal sur l’allaitement maternel</vt:lpstr>
      <vt:lpstr>Objectifs</vt:lpstr>
      <vt:lpstr>L’Initiative Amis des bébés</vt:lpstr>
      <vt:lpstr>Recommandations de Santé Canada pour l’alimentation du nourrisson</vt:lpstr>
      <vt:lpstr>L’allaitement est naturel</vt:lpstr>
      <vt:lpstr>Pourquoi allaiter ?</vt:lpstr>
      <vt:lpstr>La nature fait bien les choses</vt:lpstr>
      <vt:lpstr>Comment le lait maternel est-il produit ?</vt:lpstr>
      <vt:lpstr>Changements dans votre lait maternel</vt:lpstr>
      <vt:lpstr>Le lait maternel change pour s’adapter aux besoins                                de votre bébé! </vt:lpstr>
      <vt:lpstr>Positionnement</vt:lpstr>
      <vt:lpstr>Positions d’allaitement</vt:lpstr>
      <vt:lpstr>Positions d’allaitement</vt:lpstr>
      <vt:lpstr>Positions d’allaitement</vt:lpstr>
      <vt:lpstr>Positions d’allaitement</vt:lpstr>
      <vt:lpstr>Positions d’allaitement</vt:lpstr>
      <vt:lpstr>Une bonne prise du sein</vt:lpstr>
      <vt:lpstr>Que pouvez-vous observer?</vt:lpstr>
      <vt:lpstr>Que pouvez-vous observer?</vt:lpstr>
      <vt:lpstr>Que pouvez-vous observer?</vt:lpstr>
      <vt:lpstr>Que pouvez-vous observer?</vt:lpstr>
      <vt:lpstr>Pour bien démarrer l’allaitement</vt:lpstr>
      <vt:lpstr>Travail et accouchement</vt:lpstr>
      <vt:lpstr>Le peau à peau</vt:lpstr>
      <vt:lpstr>Le peau à peau</vt:lpstr>
      <vt:lpstr>Pratiquer le peau à peau                             de façon sécuritaire</vt:lpstr>
      <vt:lpstr>Pratiques qui AIDENT à l’allaitement</vt:lpstr>
      <vt:lpstr>PowerPoint Presentation</vt:lpstr>
      <vt:lpstr>Pratiques qui AIDENT à l’allaitement</vt:lpstr>
      <vt:lpstr>PowerPoint Presentation</vt:lpstr>
      <vt:lpstr>Signes de faim actifs</vt:lpstr>
      <vt:lpstr>Signes de faim tardifs</vt:lpstr>
      <vt:lpstr> Vos habitudes alimentaires</vt:lpstr>
      <vt:lpstr>Taille de l’estomac de votre bébé</vt:lpstr>
      <vt:lpstr>Pratiques qui PEUVENT NUIRE à l’allaitement</vt:lpstr>
      <vt:lpstr>PowerPoint Presentation</vt:lpstr>
      <vt:lpstr>PowerPoint Presentation</vt:lpstr>
      <vt:lpstr>La vie quotidienne avec                                  un bébé allaité</vt:lpstr>
      <vt:lpstr>Signes que l’allaitement                                se déroule bien</vt:lpstr>
      <vt:lpstr>Signes que l’allaitement                                se déroule bien    </vt:lpstr>
      <vt:lpstr>Comment construire une bonne production de lait</vt:lpstr>
      <vt:lpstr>Facteurs qui affectent l’allaitement</vt:lpstr>
      <vt:lpstr>Ce qui entre, doit sortir… </vt:lpstr>
      <vt:lpstr>Ce qui entre, doit sortir… </vt:lpstr>
      <vt:lpstr>L’expression manuelle du lait maternel</vt:lpstr>
      <vt:lpstr>Les tire-laits</vt:lpstr>
      <vt:lpstr>Banques de lait et don de lait</vt:lpstr>
      <vt:lpstr>Comment conserver le lait maternel </vt:lpstr>
      <vt:lpstr>La vie au quotidien</vt:lpstr>
      <vt:lpstr>L’alcool</vt:lpstr>
      <vt:lpstr>L’alcool</vt:lpstr>
      <vt:lpstr>Tabac et vapotage</vt:lpstr>
      <vt:lpstr>Le Cannabis sur toutes ses formes</vt:lpstr>
      <vt:lpstr>Problèmes courants: Mamelons douloureux</vt:lpstr>
      <vt:lpstr>Problèmes courants :  Engorgement</vt:lpstr>
      <vt:lpstr>Problèmes courants : Canaux lactifères obstrués</vt:lpstr>
      <vt:lpstr>Problèmes courants :  Mastite</vt:lpstr>
      <vt:lpstr>Quand les temps sont durs  </vt:lpstr>
      <vt:lpstr>Allaiter pendant la COVID -19</vt:lpstr>
      <vt:lpstr>Vos droit durant l’allaitement</vt:lpstr>
      <vt:lpstr>Retour à la maison   Soutien familial et communautaire</vt:lpstr>
      <vt:lpstr>Bien-être émotionnel</vt:lpstr>
      <vt:lpstr>Les parents du Nouveau-Brunswick ont dit…</vt:lpstr>
      <vt:lpstr>Rejoignez-nous sur Facebook </vt:lpstr>
      <vt:lpstr>Des questions?</vt:lpstr>
      <vt:lpstr>Merci!</vt:lpstr>
      <vt:lpstr>Références et ressources recommandées</vt:lpstr>
      <vt:lpstr>Références et ressources recommandées</vt:lpstr>
      <vt:lpstr>Références et ressources recommandées</vt:lpstr>
      <vt:lpstr>Références et ressources recommandées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N.B. Prenatal Breastfeeding Class</dc:title>
  <dc:creator>Theriault, Vicky (R1B)</dc:creator>
  <cp:lastModifiedBy>Boldon, Ellen (DH/MS)</cp:lastModifiedBy>
  <cp:revision>499</cp:revision>
  <cp:lastPrinted>2020-09-22T10:56:55Z</cp:lastPrinted>
  <dcterms:created xsi:type="dcterms:W3CDTF">2020-07-09T13:49:09Z</dcterms:created>
  <dcterms:modified xsi:type="dcterms:W3CDTF">2021-03-23T18:45:13Z</dcterms:modified>
</cp:coreProperties>
</file>