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heme/themeOverride1.xml" ContentType="application/vnd.openxmlformats-officedocument.themeOverr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257" r:id="rId2"/>
    <p:sldId id="296" r:id="rId3"/>
    <p:sldId id="340" r:id="rId4"/>
    <p:sldId id="356" r:id="rId5"/>
    <p:sldId id="364" r:id="rId6"/>
    <p:sldId id="362" r:id="rId7"/>
    <p:sldId id="298" r:id="rId8"/>
    <p:sldId id="352" r:id="rId9"/>
    <p:sldId id="263" r:id="rId10"/>
    <p:sldId id="262" r:id="rId11"/>
    <p:sldId id="264" r:id="rId12"/>
    <p:sldId id="350" r:id="rId13"/>
    <p:sldId id="267" r:id="rId14"/>
    <p:sldId id="341" r:id="rId15"/>
    <p:sldId id="306" r:id="rId16"/>
    <p:sldId id="342" r:id="rId17"/>
    <p:sldId id="320" r:id="rId18"/>
    <p:sldId id="314" r:id="rId19"/>
    <p:sldId id="351" r:id="rId20"/>
    <p:sldId id="365" r:id="rId21"/>
    <p:sldId id="322" r:id="rId22"/>
    <p:sldId id="363" r:id="rId23"/>
    <p:sldId id="366" r:id="rId24"/>
    <p:sldId id="323" r:id="rId25"/>
    <p:sldId id="277" r:id="rId26"/>
    <p:sldId id="354" r:id="rId27"/>
    <p:sldId id="367" r:id="rId28"/>
    <p:sldId id="285" r:id="rId29"/>
  </p:sldIdLst>
  <p:sldSz cx="12192000" cy="6858000"/>
  <p:notesSz cx="7010400" cy="9296400"/>
  <p:custDataLst>
    <p:tags r:id="rId32"/>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296"/>
            <p14:sldId id="340"/>
            <p14:sldId id="356"/>
            <p14:sldId id="364"/>
            <p14:sldId id="362"/>
            <p14:sldId id="298"/>
            <p14:sldId id="352"/>
            <p14:sldId id="263"/>
            <p14:sldId id="262"/>
            <p14:sldId id="264"/>
            <p14:sldId id="350"/>
            <p14:sldId id="267"/>
            <p14:sldId id="341"/>
            <p14:sldId id="306"/>
            <p14:sldId id="342"/>
            <p14:sldId id="320"/>
            <p14:sldId id="314"/>
            <p14:sldId id="351"/>
            <p14:sldId id="365"/>
            <p14:sldId id="322"/>
            <p14:sldId id="363"/>
            <p14:sldId id="366"/>
            <p14:sldId id="323"/>
            <p14:sldId id="277"/>
            <p14:sldId id="354"/>
            <p14:sldId id="367"/>
            <p14:sldId id="285"/>
          </p14:sldIdLst>
        </p14:section>
        <p14:section name="Additional Information" id="{462195D1-4053-4C69-93CC-21C3C9B8AD6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2" clrIdx="3">
    <p:extLst>
      <p:ext uri="{19B8F6BF-5375-455C-9EA6-DF929625EA0E}">
        <p15:presenceInfo xmlns:p15="http://schemas.microsoft.com/office/powerpoint/2012/main" userId="S::kimberly.bauer@gnb.ca::065e7e52-13b3-4120-ad98-2d66e093d545" providerId="AD"/>
      </p:ext>
    </p:extLst>
  </p:cmAuthor>
  <p:cmAuthor id="4" name="Chevarie-Pelletier, Monique (EECD/EDPE)" initials="CM(" lastIdx="7" clrIdx="4">
    <p:extLst>
      <p:ext uri="{19B8F6BF-5375-455C-9EA6-DF929625EA0E}">
        <p15:presenceInfo xmlns:p15="http://schemas.microsoft.com/office/powerpoint/2012/main" userId="S::Monique.Chevarie-Pelletier@gnb.ca::0458e7b9-4ec3-436c-9bfc-72658f90a9f2" providerId="AD"/>
      </p:ext>
    </p:extLst>
  </p:cmAuthor>
  <p:cmAuthor id="5" name="Saad, Paul (EECD/EDPE)" initials="SP( [2]" lastIdx="6" clrIdx="5">
    <p:extLst>
      <p:ext uri="{19B8F6BF-5375-455C-9EA6-DF929625EA0E}">
        <p15:presenceInfo xmlns:p15="http://schemas.microsoft.com/office/powerpoint/2012/main" userId="S::Paul.Saad@gnb.ca::1b98ffe6-a26f-4665-9d2c-b156616713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E082"/>
    <a:srgbClr val="E7F9FF"/>
    <a:srgbClr val="C6EBFE"/>
    <a:srgbClr val="95DAFD"/>
    <a:srgbClr val="009900"/>
    <a:srgbClr val="00549F"/>
    <a:srgbClr val="7D2A8E"/>
    <a:srgbClr val="D6EDBD"/>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7" autoAdjust="0"/>
    <p:restoredTop sz="83079" autoAdjust="0"/>
  </p:normalViewPr>
  <p:slideViewPr>
    <p:cSldViewPr>
      <p:cViewPr varScale="1">
        <p:scale>
          <a:sx n="59" d="100"/>
          <a:sy n="59" d="100"/>
        </p:scale>
        <p:origin x="1404" y="78"/>
      </p:cViewPr>
      <p:guideLst>
        <p:guide orient="horz" pos="2160"/>
        <p:guide pos="3840"/>
      </p:guideLst>
    </p:cSldViewPr>
  </p:slideViewPr>
  <p:outlineViewPr>
    <p:cViewPr>
      <p:scale>
        <a:sx n="33" d="100"/>
        <a:sy n="33" d="100"/>
      </p:scale>
      <p:origin x="0" y="660"/>
    </p:cViewPr>
  </p:outlineViewPr>
  <p:notesTextViewPr>
    <p:cViewPr>
      <p:scale>
        <a:sx n="100" d="100"/>
        <a:sy n="100" d="100"/>
      </p:scale>
      <p:origin x="0" y="0"/>
    </p:cViewPr>
  </p:notesTextViewPr>
  <p:sorterViewPr>
    <p:cViewPr>
      <p:scale>
        <a:sx n="65" d="100"/>
        <a:sy n="65" d="100"/>
      </p:scale>
      <p:origin x="0" y="0"/>
    </p:cViewPr>
  </p:sorterViewPr>
  <p:notesViewPr>
    <p:cSldViewPr>
      <p:cViewPr>
        <p:scale>
          <a:sx n="120" d="100"/>
          <a:sy n="120" d="100"/>
        </p:scale>
        <p:origin x="1320" y="-20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A522EC-4C28-4A98-A388-33E8CEAAE69E}"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fr-CA"/>
        </a:p>
      </dgm:t>
    </dgm:pt>
    <dgm:pt modelId="{99B05671-BDEA-4279-9E34-9A1001F2D46A}">
      <dgm:prSet custT="1"/>
      <dgm:spPr/>
      <dgm:t>
        <a:bodyPr/>
        <a:lstStyle/>
        <a:p>
          <a:r>
            <a:rPr lang="en-CA" sz="2400" b="1" dirty="0">
              <a:solidFill>
                <a:srgbClr val="7D2A8E"/>
              </a:solidFill>
            </a:rPr>
            <a:t>English Prime </a:t>
          </a:r>
        </a:p>
        <a:p>
          <a:r>
            <a:rPr lang="en-CA" sz="1800" dirty="0">
              <a:solidFill>
                <a:srgbClr val="7D2A8E"/>
              </a:solidFill>
            </a:rPr>
            <a:t>Reading instruction is in English</a:t>
          </a:r>
          <a:endParaRPr lang="fr-CA" sz="1800" dirty="0">
            <a:solidFill>
              <a:srgbClr val="7D2A8E"/>
            </a:solidFill>
          </a:endParaRPr>
        </a:p>
      </dgm:t>
    </dgm:pt>
    <dgm:pt modelId="{C1C3E0D7-CFC3-4198-B61A-6EF6C6DBF6BC}" type="parTrans" cxnId="{8E35F95D-62F2-457A-884A-0CD16D2A7063}">
      <dgm:prSet/>
      <dgm:spPr/>
      <dgm:t>
        <a:bodyPr/>
        <a:lstStyle/>
        <a:p>
          <a:endParaRPr lang="fr-CA"/>
        </a:p>
      </dgm:t>
    </dgm:pt>
    <dgm:pt modelId="{D61545E6-56AC-4BE5-B576-636D722A9317}" type="sibTrans" cxnId="{8E35F95D-62F2-457A-884A-0CD16D2A7063}">
      <dgm:prSet/>
      <dgm:spPr/>
      <dgm:t>
        <a:bodyPr/>
        <a:lstStyle/>
        <a:p>
          <a:endParaRPr lang="fr-CA"/>
        </a:p>
      </dgm:t>
    </dgm:pt>
    <dgm:pt modelId="{E9F7C704-7850-4BDC-8E01-D093242204B9}">
      <dgm:prSet custT="1"/>
      <dgm:spPr/>
      <dgm:t>
        <a:bodyPr/>
        <a:lstStyle/>
        <a:p>
          <a:r>
            <a:rPr lang="en-CA" sz="2400" b="1" dirty="0">
              <a:solidFill>
                <a:srgbClr val="7D2A8E"/>
              </a:solidFill>
            </a:rPr>
            <a:t>French Immersion</a:t>
          </a:r>
        </a:p>
        <a:p>
          <a:r>
            <a:rPr lang="en-US" sz="1800" dirty="0">
              <a:solidFill>
                <a:srgbClr val="7D2A8E"/>
              </a:solidFill>
            </a:rPr>
            <a:t>Reading instruction is in</a:t>
          </a:r>
          <a:endParaRPr lang="fr-CA" sz="1800" dirty="0">
            <a:solidFill>
              <a:srgbClr val="7D2A8E"/>
            </a:solidFill>
          </a:endParaRPr>
        </a:p>
        <a:p>
          <a:r>
            <a:rPr lang="en-CA" sz="1800" dirty="0">
              <a:solidFill>
                <a:srgbClr val="7D2A8E"/>
              </a:solidFill>
            </a:rPr>
            <a:t>French</a:t>
          </a:r>
          <a:endParaRPr lang="fr-CA" sz="1800" dirty="0">
            <a:solidFill>
              <a:srgbClr val="7D2A8E"/>
            </a:solidFill>
          </a:endParaRPr>
        </a:p>
      </dgm:t>
    </dgm:pt>
    <dgm:pt modelId="{E406C850-F62A-47F1-A221-619A456EB2F3}" type="parTrans" cxnId="{2B069B59-330A-43FB-8D88-5FAD6C7D2A22}">
      <dgm:prSet/>
      <dgm:spPr/>
      <dgm:t>
        <a:bodyPr/>
        <a:lstStyle/>
        <a:p>
          <a:endParaRPr lang="fr-CA"/>
        </a:p>
      </dgm:t>
    </dgm:pt>
    <dgm:pt modelId="{C5A736C6-A4DA-486F-A37B-99F9B829DB2E}" type="sibTrans" cxnId="{2B069B59-330A-43FB-8D88-5FAD6C7D2A22}">
      <dgm:prSet/>
      <dgm:spPr/>
      <dgm:t>
        <a:bodyPr/>
        <a:lstStyle/>
        <a:p>
          <a:endParaRPr lang="fr-CA"/>
        </a:p>
      </dgm:t>
    </dgm:pt>
    <dgm:pt modelId="{11D47645-9C5D-4E3B-833A-8E75F78BC4A9}" type="pres">
      <dgm:prSet presAssocID="{ADA522EC-4C28-4A98-A388-33E8CEAAE69E}" presName="compositeShape" presStyleCnt="0">
        <dgm:presLayoutVars>
          <dgm:dir/>
          <dgm:resizeHandles/>
        </dgm:presLayoutVars>
      </dgm:prSet>
      <dgm:spPr/>
    </dgm:pt>
    <dgm:pt modelId="{A30292C5-4E93-441D-B02E-525D1076C2E1}" type="pres">
      <dgm:prSet presAssocID="{ADA522EC-4C28-4A98-A388-33E8CEAAE69E}" presName="pyramid" presStyleLbl="node1" presStyleIdx="0" presStyleCnt="1" custLinFactNeighborX="6342" custLinFactNeighborY="-8053"/>
      <dgm:spPr>
        <a:solidFill>
          <a:srgbClr val="92D050"/>
        </a:solidFill>
      </dgm:spPr>
    </dgm:pt>
    <dgm:pt modelId="{438F00E9-CEA7-4CB2-8E63-AFD2ED7E97B5}" type="pres">
      <dgm:prSet presAssocID="{ADA522EC-4C28-4A98-A388-33E8CEAAE69E}" presName="theList" presStyleCnt="0"/>
      <dgm:spPr/>
    </dgm:pt>
    <dgm:pt modelId="{193E462D-7DB6-44F8-AB67-5AB19BC05BFB}" type="pres">
      <dgm:prSet presAssocID="{99B05671-BDEA-4279-9E34-9A1001F2D46A}" presName="aNode" presStyleLbl="fgAcc1" presStyleIdx="0" presStyleCnt="2" custScaleX="225694" custScaleY="163184">
        <dgm:presLayoutVars>
          <dgm:bulletEnabled val="1"/>
        </dgm:presLayoutVars>
      </dgm:prSet>
      <dgm:spPr/>
    </dgm:pt>
    <dgm:pt modelId="{6B16D6B2-24E5-4E7F-9B1E-16719AF038F1}" type="pres">
      <dgm:prSet presAssocID="{99B05671-BDEA-4279-9E34-9A1001F2D46A}" presName="aSpace" presStyleCnt="0"/>
      <dgm:spPr/>
    </dgm:pt>
    <dgm:pt modelId="{8AE3BD63-3E64-4224-A963-FF40B1095476}" type="pres">
      <dgm:prSet presAssocID="{E9F7C704-7850-4BDC-8E01-D093242204B9}" presName="aNode" presStyleLbl="fgAcc1" presStyleIdx="1" presStyleCnt="2" custScaleX="224759" custScaleY="162215">
        <dgm:presLayoutVars>
          <dgm:bulletEnabled val="1"/>
        </dgm:presLayoutVars>
      </dgm:prSet>
      <dgm:spPr/>
    </dgm:pt>
    <dgm:pt modelId="{E21CE65C-0B64-4C88-A215-93AD5075179D}" type="pres">
      <dgm:prSet presAssocID="{E9F7C704-7850-4BDC-8E01-D093242204B9}" presName="aSpace" presStyleCnt="0"/>
      <dgm:spPr/>
    </dgm:pt>
  </dgm:ptLst>
  <dgm:cxnLst>
    <dgm:cxn modelId="{AA566601-11DF-4649-906D-CCDBA52FB40E}" type="presOf" srcId="{ADA522EC-4C28-4A98-A388-33E8CEAAE69E}" destId="{11D47645-9C5D-4E3B-833A-8E75F78BC4A9}" srcOrd="0" destOrd="0" presId="urn:microsoft.com/office/officeart/2005/8/layout/pyramid2"/>
    <dgm:cxn modelId="{55E3C51F-E785-4E5B-B384-3A074288A440}" type="presOf" srcId="{E9F7C704-7850-4BDC-8E01-D093242204B9}" destId="{8AE3BD63-3E64-4224-A963-FF40B1095476}" srcOrd="0" destOrd="0" presId="urn:microsoft.com/office/officeart/2005/8/layout/pyramid2"/>
    <dgm:cxn modelId="{8E35F95D-62F2-457A-884A-0CD16D2A7063}" srcId="{ADA522EC-4C28-4A98-A388-33E8CEAAE69E}" destId="{99B05671-BDEA-4279-9E34-9A1001F2D46A}" srcOrd="0" destOrd="0" parTransId="{C1C3E0D7-CFC3-4198-B61A-6EF6C6DBF6BC}" sibTransId="{D61545E6-56AC-4BE5-B576-636D722A9317}"/>
    <dgm:cxn modelId="{2B069B59-330A-43FB-8D88-5FAD6C7D2A22}" srcId="{ADA522EC-4C28-4A98-A388-33E8CEAAE69E}" destId="{E9F7C704-7850-4BDC-8E01-D093242204B9}" srcOrd="1" destOrd="0" parTransId="{E406C850-F62A-47F1-A221-619A456EB2F3}" sibTransId="{C5A736C6-A4DA-486F-A37B-99F9B829DB2E}"/>
    <dgm:cxn modelId="{D3EA3DC3-8274-4835-8350-4B7BE65B3465}" type="presOf" srcId="{99B05671-BDEA-4279-9E34-9A1001F2D46A}" destId="{193E462D-7DB6-44F8-AB67-5AB19BC05BFB}" srcOrd="0" destOrd="0" presId="urn:microsoft.com/office/officeart/2005/8/layout/pyramid2"/>
    <dgm:cxn modelId="{C9C6A957-8B91-448D-A2F2-F8D0AD072E08}" type="presParOf" srcId="{11D47645-9C5D-4E3B-833A-8E75F78BC4A9}" destId="{A30292C5-4E93-441D-B02E-525D1076C2E1}" srcOrd="0" destOrd="0" presId="urn:microsoft.com/office/officeart/2005/8/layout/pyramid2"/>
    <dgm:cxn modelId="{B5F8773A-DA4E-4672-B94B-F62C4C4F5A91}" type="presParOf" srcId="{11D47645-9C5D-4E3B-833A-8E75F78BC4A9}" destId="{438F00E9-CEA7-4CB2-8E63-AFD2ED7E97B5}" srcOrd="1" destOrd="0" presId="urn:microsoft.com/office/officeart/2005/8/layout/pyramid2"/>
    <dgm:cxn modelId="{22D2F267-F051-40A6-A173-F7D03FE89E76}" type="presParOf" srcId="{438F00E9-CEA7-4CB2-8E63-AFD2ED7E97B5}" destId="{193E462D-7DB6-44F8-AB67-5AB19BC05BFB}" srcOrd="0" destOrd="0" presId="urn:microsoft.com/office/officeart/2005/8/layout/pyramid2"/>
    <dgm:cxn modelId="{BF35E55C-F1E9-402B-9B31-57821976B7FB}" type="presParOf" srcId="{438F00E9-CEA7-4CB2-8E63-AFD2ED7E97B5}" destId="{6B16D6B2-24E5-4E7F-9B1E-16719AF038F1}" srcOrd="1" destOrd="0" presId="urn:microsoft.com/office/officeart/2005/8/layout/pyramid2"/>
    <dgm:cxn modelId="{0D4F09A4-568E-4A96-A059-989242164231}" type="presParOf" srcId="{438F00E9-CEA7-4CB2-8E63-AFD2ED7E97B5}" destId="{8AE3BD63-3E64-4224-A963-FF40B1095476}" srcOrd="2" destOrd="0" presId="urn:microsoft.com/office/officeart/2005/8/layout/pyramid2"/>
    <dgm:cxn modelId="{3DB506F3-0205-45E2-88A9-7D4F68CC54FD}" type="presParOf" srcId="{438F00E9-CEA7-4CB2-8E63-AFD2ED7E97B5}" destId="{E21CE65C-0B64-4C88-A215-93AD5075179D}"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292C5-4E93-441D-B02E-525D1076C2E1}">
      <dsp:nvSpPr>
        <dsp:cNvPr id="0" name=""/>
        <dsp:cNvSpPr/>
      </dsp:nvSpPr>
      <dsp:spPr>
        <a:xfrm>
          <a:off x="109758" y="0"/>
          <a:ext cx="2028883" cy="3234696"/>
        </a:xfrm>
        <a:prstGeom prst="triangl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3E462D-7DB6-44F8-AB67-5AB19BC05BFB}">
      <dsp:nvSpPr>
        <dsp:cNvPr id="0" name=""/>
        <dsp:cNvSpPr/>
      </dsp:nvSpPr>
      <dsp:spPr>
        <a:xfrm>
          <a:off x="166718" y="324524"/>
          <a:ext cx="2976395" cy="120415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rgbClr val="7D2A8E"/>
              </a:solidFill>
            </a:rPr>
            <a:t>English Prime </a:t>
          </a:r>
        </a:p>
        <a:p>
          <a:pPr marL="0" lvl="0" indent="0" algn="ctr" defTabSz="1066800">
            <a:lnSpc>
              <a:spcPct val="90000"/>
            </a:lnSpc>
            <a:spcBef>
              <a:spcPct val="0"/>
            </a:spcBef>
            <a:spcAft>
              <a:spcPct val="35000"/>
            </a:spcAft>
            <a:buNone/>
          </a:pPr>
          <a:r>
            <a:rPr lang="en-CA" sz="1800" kern="1200" dirty="0">
              <a:solidFill>
                <a:srgbClr val="7D2A8E"/>
              </a:solidFill>
            </a:rPr>
            <a:t>Reading instruction is in English</a:t>
          </a:r>
          <a:endParaRPr lang="fr-CA" sz="1800" kern="1200" dirty="0">
            <a:solidFill>
              <a:srgbClr val="7D2A8E"/>
            </a:solidFill>
          </a:endParaRPr>
        </a:p>
      </dsp:txBody>
      <dsp:txXfrm>
        <a:off x="225500" y="383306"/>
        <a:ext cx="2858831" cy="1086595"/>
      </dsp:txXfrm>
    </dsp:sp>
    <dsp:sp modelId="{8AE3BD63-3E64-4224-A963-FF40B1095476}">
      <dsp:nvSpPr>
        <dsp:cNvPr id="0" name=""/>
        <dsp:cNvSpPr/>
      </dsp:nvSpPr>
      <dsp:spPr>
        <a:xfrm>
          <a:off x="172883" y="1620923"/>
          <a:ext cx="2964064" cy="119700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b="1" kern="1200" dirty="0">
              <a:solidFill>
                <a:srgbClr val="7D2A8E"/>
              </a:solidFill>
            </a:rPr>
            <a:t>French Immersion</a:t>
          </a:r>
        </a:p>
        <a:p>
          <a:pPr marL="0" lvl="0" indent="0" algn="ctr" defTabSz="1066800">
            <a:lnSpc>
              <a:spcPct val="90000"/>
            </a:lnSpc>
            <a:spcBef>
              <a:spcPct val="0"/>
            </a:spcBef>
            <a:spcAft>
              <a:spcPct val="35000"/>
            </a:spcAft>
            <a:buNone/>
          </a:pPr>
          <a:r>
            <a:rPr lang="en-US" sz="1800" kern="1200" dirty="0">
              <a:solidFill>
                <a:srgbClr val="7D2A8E"/>
              </a:solidFill>
            </a:rPr>
            <a:t>Reading instruction is in</a:t>
          </a:r>
          <a:endParaRPr lang="fr-CA" sz="1800" kern="1200" dirty="0">
            <a:solidFill>
              <a:srgbClr val="7D2A8E"/>
            </a:solidFill>
          </a:endParaRPr>
        </a:p>
        <a:p>
          <a:pPr marL="0" lvl="0" indent="0" algn="ctr" defTabSz="1066800">
            <a:lnSpc>
              <a:spcPct val="90000"/>
            </a:lnSpc>
            <a:spcBef>
              <a:spcPct val="0"/>
            </a:spcBef>
            <a:spcAft>
              <a:spcPct val="35000"/>
            </a:spcAft>
            <a:buNone/>
          </a:pPr>
          <a:r>
            <a:rPr lang="en-CA" sz="1800" kern="1200" dirty="0">
              <a:solidFill>
                <a:srgbClr val="7D2A8E"/>
              </a:solidFill>
            </a:rPr>
            <a:t>French</a:t>
          </a:r>
          <a:endParaRPr lang="fr-CA" sz="1800" kern="1200" dirty="0">
            <a:solidFill>
              <a:srgbClr val="7D2A8E"/>
            </a:solidFill>
          </a:endParaRPr>
        </a:p>
      </dsp:txBody>
      <dsp:txXfrm>
        <a:off x="231316" y="1679356"/>
        <a:ext cx="2847198" cy="108014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2022-06-20</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2022-06-20</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sz="1200" dirty="0"/>
              <a:t>Welcome to this presentation on New Brunswick French second language programs. No matter where you live, your child will learn French as part of the curriculum. Although this presentation outlines all programs, your school administration will communicate how French Second Language is taught in your school. Thank you for taking the time to review this short information session to learn more about French Second Language as part of your child’s education.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dirty="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ts val="0"/>
              </a:spcBef>
              <a:spcAft>
                <a:spcPts val="600"/>
              </a:spcAft>
            </a:pPr>
            <a:r>
              <a:rPr lang="en-CA" altLang="en-US" sz="1200" dirty="0"/>
              <a:t>The Intensive</a:t>
            </a:r>
            <a:r>
              <a:rPr lang="en-CA" altLang="en-US" sz="1200" baseline="0" dirty="0"/>
              <a:t> block offers learners </a:t>
            </a:r>
            <a:r>
              <a:rPr lang="en-CA" altLang="en-US" sz="1200" dirty="0"/>
              <a:t>an enhanced experience in French. Learners in this model, adopted in 2008, have shown better </a:t>
            </a:r>
            <a:r>
              <a:rPr lang="en-CA" altLang="en-US" sz="1200" baseline="0" dirty="0"/>
              <a:t>oral proficiency results than the previous Core French program.</a:t>
            </a:r>
            <a:endParaRPr lang="en-CA" altLang="en-US" sz="1200" dirty="0"/>
          </a:p>
          <a:p>
            <a:pPr marL="457200" indent="-457200">
              <a:spcBef>
                <a:spcPts val="0"/>
              </a:spcBef>
              <a:spcAft>
                <a:spcPts val="600"/>
              </a:spcAft>
            </a:pPr>
            <a:r>
              <a:rPr lang="en-CA" altLang="en-US" sz="1200" dirty="0"/>
              <a:t>Learners will:</a:t>
            </a:r>
          </a:p>
          <a:p>
            <a:pPr lvl="1" indent="-168275">
              <a:spcBef>
                <a:spcPts val="0"/>
              </a:spcBef>
              <a:spcAft>
                <a:spcPts val="0"/>
              </a:spcAft>
              <a:buFont typeface="Arial" panose="020B0604020202020204" pitchFamily="34" charset="0"/>
              <a:buChar char="•"/>
            </a:pPr>
            <a:r>
              <a:rPr lang="en-CA" altLang="en-US" sz="1200" dirty="0"/>
              <a:t>speak, read, and write in French daily</a:t>
            </a:r>
          </a:p>
          <a:p>
            <a:pPr lvl="1" indent="-168275">
              <a:spcBef>
                <a:spcPts val="0"/>
              </a:spcBef>
              <a:spcAft>
                <a:spcPts val="0"/>
              </a:spcAft>
              <a:buFont typeface="Arial" panose="020B0604020202020204" pitchFamily="34" charset="0"/>
              <a:buChar char="•"/>
            </a:pPr>
            <a:r>
              <a:rPr lang="en-CA" altLang="en-US" sz="1200" dirty="0"/>
              <a:t>acquire basic language skills and foundational vocabulary</a:t>
            </a:r>
          </a:p>
          <a:p>
            <a:pPr lvl="1" indent="-168275">
              <a:spcBef>
                <a:spcPts val="0"/>
              </a:spcBef>
              <a:spcAft>
                <a:spcPts val="0"/>
              </a:spcAft>
              <a:buFont typeface="Arial" panose="020B0604020202020204" pitchFamily="34" charset="0"/>
              <a:buChar char="•"/>
            </a:pPr>
            <a:r>
              <a:rPr lang="en-CA" altLang="en-US" sz="1200" dirty="0"/>
              <a:t>learn to communicate in full sentences</a:t>
            </a:r>
          </a:p>
          <a:p>
            <a:pPr lvl="1" indent="-168275">
              <a:spcBef>
                <a:spcPts val="0"/>
              </a:spcBef>
              <a:spcAft>
                <a:spcPts val="600"/>
              </a:spcAft>
              <a:buFont typeface="Arial" panose="020B0604020202020204" pitchFamily="34" charset="0"/>
              <a:buChar char="•"/>
            </a:pPr>
            <a:r>
              <a:rPr lang="en-CA" altLang="en-US" sz="1200" dirty="0"/>
              <a:t>explore a variety of themes of interest </a:t>
            </a:r>
            <a:r>
              <a:rPr lang="en-CA" altLang="en-US" sz="1200" strike="noStrike" baseline="0" dirty="0"/>
              <a:t>(such as the family, food, clothing, leisure, sports, music, etc.)</a:t>
            </a:r>
            <a:endParaRPr lang="en-CA" altLang="en-US" sz="1200" strike="noStrike" baseline="0" dirty="0">
              <a:solidFill>
                <a:srgbClr val="000000"/>
              </a:solidFill>
            </a:endParaRPr>
          </a:p>
          <a:p>
            <a:pPr marL="457200" indent="-457200">
              <a:spcBef>
                <a:spcPts val="0"/>
              </a:spcBef>
              <a:spcAft>
                <a:spcPts val="600"/>
              </a:spcAft>
            </a:pPr>
            <a:r>
              <a:rPr lang="en-CA" altLang="en-US" sz="1200" dirty="0">
                <a:solidFill>
                  <a:srgbClr val="000000"/>
                </a:solidFill>
              </a:rPr>
              <a:t>Research has shown that a concentrated period of language instruction builds confidence and a solid foundation for future language growth. </a:t>
            </a:r>
            <a:endParaRPr lang="en-CA" altLang="en-US" sz="12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755CF02-5968-42BF-A878-886A4C76CD0C}" type="slidenum">
              <a:rPr lang="en-CA" altLang="en-US" sz="1200"/>
              <a:pPr/>
              <a:t>10</a:t>
            </a:fld>
            <a:endParaRPr lang="en-CA" altLang="en-US" sz="1200"/>
          </a:p>
        </p:txBody>
      </p:sp>
    </p:spTree>
    <p:extLst>
      <p:ext uri="{BB962C8B-B14F-4D97-AF65-F5344CB8AC3E}">
        <p14:creationId xmlns:p14="http://schemas.microsoft.com/office/powerpoint/2010/main" val="307425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This is a visual representation of the Intensive French Year. Usually, the Intensive French Block is in the first term but occasionally it happens in the second term. </a:t>
            </a:r>
            <a:r>
              <a:rPr lang="en-US" altLang="en-US" b="1" dirty="0">
                <a:solidFill>
                  <a:srgbClr val="000000"/>
                </a:solidFill>
              </a:rPr>
              <a:t>There is a heavy emphasis on language arts which is beneficial to students’ overall language development in both French and English.</a:t>
            </a:r>
          </a:p>
          <a:p>
            <a:endParaRPr lang="en-CA" altLang="en-US" dirty="0">
              <a:solidFill>
                <a:srgbClr val="000000"/>
              </a:solidFill>
            </a:endParaRPr>
          </a:p>
          <a:p>
            <a:endParaRPr lang="en-CA" altLang="en-US" dirty="0">
              <a:solidFill>
                <a:schemeClr val="accent2"/>
              </a:solidFill>
            </a:endParaRPr>
          </a:p>
          <a:p>
            <a:pPr eaLnBrk="1" hangingPunct="1">
              <a:spcBef>
                <a:spcPct val="0"/>
              </a:spcBef>
            </a:pPr>
            <a:endParaRPr lang="en-CA"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B666489-E85E-49A6-B422-3F2D8AA6B0A5}" type="slidenum">
              <a:rPr lang="en-CA" altLang="en-US" sz="1200"/>
              <a:pPr/>
              <a:t>11</a:t>
            </a:fld>
            <a:endParaRPr lang="en-CA" altLang="en-US" sz="1200"/>
          </a:p>
        </p:txBody>
      </p:sp>
    </p:spTree>
    <p:extLst>
      <p:ext uri="{BB962C8B-B14F-4D97-AF65-F5344CB8AC3E}">
        <p14:creationId xmlns:p14="http://schemas.microsoft.com/office/powerpoint/2010/main" val="6210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indent="-457200"/>
            <a:r>
              <a:rPr lang="en-CA" b="0" dirty="0"/>
              <a:t>This</a:t>
            </a:r>
            <a:r>
              <a:rPr lang="en-CA" b="0" baseline="0" dirty="0"/>
              <a:t> slide represents a typical day in both the Intensive and the non-Intensive blocks in a grade 5 year. </a:t>
            </a:r>
            <a:endParaRPr lang="en-CA" b="0" dirty="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12</a:t>
            </a:fld>
            <a:endParaRPr lang="en-CA" altLang="en-US"/>
          </a:p>
        </p:txBody>
      </p:sp>
    </p:spTree>
    <p:extLst>
      <p:ext uri="{BB962C8B-B14F-4D97-AF65-F5344CB8AC3E}">
        <p14:creationId xmlns:p14="http://schemas.microsoft.com/office/powerpoint/2010/main" val="297467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Students who</a:t>
            </a:r>
            <a:r>
              <a:rPr lang="en-CA" altLang="en-US" b="0" dirty="0">
                <a:solidFill>
                  <a:srgbClr val="000000"/>
                </a:solidFill>
              </a:rPr>
              <a:t> </a:t>
            </a:r>
            <a:r>
              <a:rPr lang="en-CA" altLang="en-US" b="0" dirty="0">
                <a:solidFill>
                  <a:srgbClr val="C00000"/>
                </a:solidFill>
              </a:rPr>
              <a:t>learn French as a second language through</a:t>
            </a:r>
            <a:r>
              <a:rPr lang="en-CA" altLang="en-US" b="0" baseline="0" dirty="0">
                <a:solidFill>
                  <a:srgbClr val="C00000"/>
                </a:solidFill>
              </a:rPr>
              <a:t> the </a:t>
            </a:r>
            <a:r>
              <a:rPr lang="en-CA" altLang="en-US" b="0" dirty="0">
                <a:solidFill>
                  <a:srgbClr val="C00000"/>
                </a:solidFill>
              </a:rPr>
              <a:t>English Prime program will continue until Grade 10</a:t>
            </a:r>
            <a:r>
              <a:rPr lang="en-CA" altLang="en-US" b="0" dirty="0">
                <a:solidFill>
                  <a:srgbClr val="000000"/>
                </a:solidFill>
              </a:rPr>
              <a:t>. </a:t>
            </a:r>
            <a:r>
              <a:rPr lang="en-CA" altLang="en-US" dirty="0">
                <a:solidFill>
                  <a:srgbClr val="000000"/>
                </a:solidFill>
              </a:rPr>
              <a:t>From Grades 6 through 8, 12% of the weekly instructional time is in French.  </a:t>
            </a:r>
          </a:p>
          <a:p>
            <a:pPr marL="457200" indent="-457200"/>
            <a:r>
              <a:rPr lang="en-CA" altLang="en-US" dirty="0">
                <a:solidFill>
                  <a:srgbClr val="000000"/>
                </a:solidFill>
              </a:rPr>
              <a:t>Students will have the opportunity to improve their language skills and aim for higher oral, reading and writing competencies.  More complex learning will take place in Grades 9 and 10, where there is one course at each level.</a:t>
            </a:r>
          </a:p>
          <a:p>
            <a:pPr marL="457200" indent="-457200"/>
            <a:r>
              <a:rPr lang="en-US" sz="1200" dirty="0"/>
              <a:t>Students enrolled in a French course in grade 12 are eligible for an oral proficiency interview through the province of NB.</a:t>
            </a:r>
          </a:p>
          <a:p>
            <a:pPr marL="457200" indent="-457200"/>
            <a:r>
              <a:rPr lang="en-US" altLang="en-US" dirty="0">
                <a:solidFill>
                  <a:srgbClr val="000000"/>
                </a:solidFill>
              </a:rPr>
              <a:t>The online courses for Post-Intensive French 110 and 120 allow for all students and schools to access quality French instruction. These courses have a strong oral component and are interactive in nature. In grades 11 and 12, English Prime students may choose to enroll in any course offered in French. There are online courses in French accessible from every high school</a:t>
            </a:r>
            <a:r>
              <a:rPr lang="en-CA" altLang="en-US" dirty="0">
                <a:solidFill>
                  <a:srgbClr val="000000"/>
                </a:solidFill>
              </a:rPr>
              <a:t> – including, </a:t>
            </a:r>
            <a:r>
              <a:rPr lang="en-US" altLang="en-US" dirty="0">
                <a:solidFill>
                  <a:srgbClr val="000000"/>
                </a:solidFill>
              </a:rPr>
              <a:t>Coop Education, Intro to Environmental Science, Hospitality and Tourism, Law, Writing, and Techniques de communication </a:t>
            </a:r>
            <a:r>
              <a:rPr lang="en-US" altLang="en-US" dirty="0" err="1">
                <a:solidFill>
                  <a:srgbClr val="000000"/>
                </a:solidFill>
              </a:rPr>
              <a:t>orale</a:t>
            </a:r>
            <a:r>
              <a:rPr lang="en-US" altLang="en-US" dirty="0">
                <a:solidFill>
                  <a:srgbClr val="000000"/>
                </a:solidFill>
              </a:rPr>
              <a:t>.</a:t>
            </a:r>
          </a:p>
          <a:p>
            <a:pPr marL="457200" indent="-457200"/>
            <a:endParaRPr lang="en-CA" altLang="en-US" b="0" dirty="0">
              <a:solidFill>
                <a:srgbClr val="000000"/>
              </a:solidFill>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13</a:t>
            </a:fld>
            <a:endParaRPr lang="en-CA" altLang="en-US" sz="1200" dirty="0"/>
          </a:p>
        </p:txBody>
      </p:sp>
    </p:spTree>
    <p:extLst>
      <p:ext uri="{BB962C8B-B14F-4D97-AF65-F5344CB8AC3E}">
        <p14:creationId xmlns:p14="http://schemas.microsoft.com/office/powerpoint/2010/main" val="213568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US" altLang="en-US" i="0" dirty="0"/>
              <a:t>Each FSL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spcBef>
                <a:spcPct val="0"/>
              </a:spcBef>
              <a:spcAft>
                <a:spcPts val="600"/>
              </a:spcAft>
            </a:pPr>
            <a:r>
              <a:rPr lang="en-US" altLang="en-US" i="0" dirty="0"/>
              <a:t>French Immersion program availability depends on student enrollment (and sustainability of the program). </a:t>
            </a:r>
            <a:endParaRPr lang="en-US" altLang="en-US" b="1" i="0" dirty="0"/>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sz="1200" dirty="0">
                <a:solidFill>
                  <a:schemeClr val="tx1"/>
                </a:solidFill>
                <a:latin typeface="+mn-lt"/>
              </a:rPr>
              <a:t>If French Immersion is available in your community, it is an option for </a:t>
            </a:r>
            <a:r>
              <a:rPr lang="en-CA" sz="1200" b="1" u="sng" dirty="0">
                <a:solidFill>
                  <a:schemeClr val="tx1"/>
                </a:solidFill>
                <a:latin typeface="+mn-lt"/>
              </a:rPr>
              <a:t>all learners</a:t>
            </a:r>
            <a:r>
              <a:rPr lang="en-CA" sz="1200" dirty="0">
                <a:solidFill>
                  <a:schemeClr val="tx1"/>
                </a:solidFill>
                <a:latin typeface="+mn-lt"/>
              </a:rPr>
              <a:t>.</a:t>
            </a:r>
            <a:endParaRPr lang="en-US" altLang="en-US" sz="1200" dirty="0">
              <a:solidFill>
                <a:schemeClr val="tx1"/>
              </a:solidFill>
              <a:latin typeface="+mn-lt"/>
            </a:endParaRPr>
          </a:p>
          <a:p>
            <a:pPr marL="457200" indent="-457200">
              <a:spcBef>
                <a:spcPct val="0"/>
              </a:spcBef>
              <a:spcAft>
                <a:spcPts val="600"/>
              </a:spcAft>
            </a:pPr>
            <a:endParaRPr lang="en-US" altLang="en-US" i="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14</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In the Grade 1 French Immersion program, children will learn language through a literacy-based approach.  They will develop skills by exploring familiar topics of personal interest.</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will model the language and support young learners as they acquire French through authentic language experiences.  The interactive program uses music, poems, games and educational play.</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might provide a model.  For example, they might say:  Je </a:t>
            </a:r>
            <a:r>
              <a:rPr lang="en-US" altLang="en-US" dirty="0" err="1"/>
              <a:t>m’appelle</a:t>
            </a:r>
            <a:r>
              <a:rPr lang="en-US" altLang="en-US" dirty="0"/>
              <a:t> Paul, comment </a:t>
            </a:r>
            <a:r>
              <a:rPr lang="en-US" altLang="en-US" dirty="0" err="1"/>
              <a:t>t’appelles-tu</a:t>
            </a:r>
            <a:r>
              <a:rPr lang="en-US" altLang="en-US" dirty="0"/>
              <a:t> ? while using gestures to help with understanding.  Students will practice this together and then they would read about introducing themselves and then write an introduction of themselves.</a:t>
            </a:r>
            <a:endParaRPr lang="en-CA"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15</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CA" altLang="en-US" dirty="0">
                <a:solidFill>
                  <a:srgbClr val="000000"/>
                </a:solidFill>
              </a:rPr>
              <a:t>In the French Immersion program, </a:t>
            </a:r>
            <a:r>
              <a:rPr lang="en-CA" altLang="en-US" i="0" dirty="0">
                <a:solidFill>
                  <a:srgbClr val="000000"/>
                </a:solidFill>
              </a:rPr>
              <a:t>most</a:t>
            </a:r>
            <a:r>
              <a:rPr lang="en-US" altLang="en-US" i="0" dirty="0"/>
              <a:t> subjects are taught in French; </a:t>
            </a:r>
            <a:r>
              <a:rPr lang="en-US" altLang="en-US" dirty="0"/>
              <a:t>this typically includes Literacy, Social Studies, Math, and Sciences. </a:t>
            </a:r>
          </a:p>
          <a:p>
            <a:pPr marL="457200" indent="-457200">
              <a:spcBef>
                <a:spcPct val="0"/>
              </a:spcBef>
              <a:spcAft>
                <a:spcPts val="600"/>
              </a:spcAft>
            </a:pPr>
            <a:r>
              <a:rPr lang="en-US" altLang="en-US" dirty="0"/>
              <a:t>Other subject areas are also included according to the number of hours needed to complete program requirements.  </a:t>
            </a:r>
          </a:p>
          <a:p>
            <a:pPr marL="457200" indent="-457200">
              <a:spcBef>
                <a:spcPct val="0"/>
              </a:spcBef>
              <a:spcAft>
                <a:spcPts val="600"/>
              </a:spcAft>
            </a:pPr>
            <a:r>
              <a:rPr lang="en-CA" altLang="en-US" dirty="0"/>
              <a:t>The percentage of French instruction depends on the grade level.</a:t>
            </a:r>
          </a:p>
          <a:p>
            <a:pPr marL="457200" indent="-457200">
              <a:spcBef>
                <a:spcPct val="0"/>
              </a:spcBef>
              <a:spcAft>
                <a:spcPts val="600"/>
              </a:spcAft>
            </a:pPr>
            <a:r>
              <a:rPr lang="en-CA" altLang="en-US" dirty="0"/>
              <a:t>English Language Arts is taught in Kindergarten as well as grades 3 to 12.</a:t>
            </a:r>
          </a:p>
          <a:p>
            <a:pPr>
              <a:spcBef>
                <a:spcPct val="0"/>
              </a:spcBef>
              <a:spcAft>
                <a:spcPts val="1200"/>
              </a:spcAft>
            </a:pPr>
            <a:endParaRPr lang="en-CA"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92892EF-D075-4D9E-9A1D-EDA77205518F}" type="slidenum">
              <a:rPr lang="en-CA" altLang="en-US" sz="1200"/>
              <a:pPr/>
              <a:t>16</a:t>
            </a:fld>
            <a:endParaRPr lang="en-CA" altLang="en-US" sz="1200"/>
          </a:p>
        </p:txBody>
      </p:sp>
    </p:spTree>
    <p:extLst>
      <p:ext uri="{BB962C8B-B14F-4D97-AF65-F5344CB8AC3E}">
        <p14:creationId xmlns:p14="http://schemas.microsoft.com/office/powerpoint/2010/main" val="1470059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dirty="0"/>
              <a:t>In the Early French Immersion Program,</a:t>
            </a:r>
            <a:r>
              <a:rPr lang="en-CA" altLang="en-US" baseline="0" dirty="0"/>
              <a:t> </a:t>
            </a:r>
            <a:r>
              <a:rPr lang="en-CA" altLang="en-US" dirty="0"/>
              <a:t>85% </a:t>
            </a:r>
            <a:r>
              <a:rPr lang="en-CA" altLang="en-US" baseline="0" dirty="0"/>
              <a:t>or more of the instructional day is</a:t>
            </a:r>
            <a:r>
              <a:rPr lang="en-CA" altLang="en-US" dirty="0"/>
              <a:t> in French in grades 1 and 2. In grades 3 to 5, 80% of the day is in French.</a:t>
            </a:r>
          </a:p>
          <a:p>
            <a:pPr marL="457200" marR="0" indent="-457200" algn="l" defTabSz="914400" rtl="0" eaLnBrk="0" fontAlgn="base" latinLnBrk="0" hangingPunct="0">
              <a:spcBef>
                <a:spcPct val="0"/>
              </a:spcBef>
              <a:spcAft>
                <a:spcPts val="600"/>
              </a:spcAft>
              <a:buClrTx/>
              <a:buSzTx/>
              <a:buFontTx/>
              <a:buNone/>
              <a:tabLst/>
              <a:defRPr/>
            </a:pPr>
            <a:r>
              <a:rPr lang="en-CA" altLang="en-US" dirty="0"/>
              <a:t>There is an integrated curriculum to introduce Science, Social Studies and Well-Being. There are resources appropriate for younger learners to support language development and learning in these areas.</a:t>
            </a:r>
          </a:p>
          <a:p>
            <a:pPr marL="457200" marR="0" indent="-457200" algn="l" defTabSz="914400" rtl="0" eaLnBrk="0" fontAlgn="base" latinLnBrk="0" hangingPunct="0">
              <a:spcBef>
                <a:spcPct val="0"/>
              </a:spcBef>
              <a:spcAft>
                <a:spcPts val="600"/>
              </a:spcAft>
              <a:buClrTx/>
              <a:buSzTx/>
              <a:buFontTx/>
              <a:buNone/>
              <a:tabLst/>
              <a:defRPr/>
            </a:pPr>
            <a:r>
              <a:rPr lang="en-US" altLang="en-US" dirty="0"/>
              <a:t>English Language Arts is introduced in Grade 3. However, many of the skills acquired through French literacy are transferable and coordination between French and English Language Arts (beginning in grade 3) supports literacy development in both languages.</a:t>
            </a:r>
            <a:endParaRPr lang="en-CA" altLang="en-US" dirty="0"/>
          </a:p>
          <a:p>
            <a:pPr eaLnBrk="1" hangingPunct="1">
              <a:spcBef>
                <a:spcPct val="0"/>
              </a:spcBef>
            </a:pPr>
            <a:endParaRPr lang="en-CA" altLang="en-US" dirty="0"/>
          </a:p>
          <a:p>
            <a:pPr>
              <a:spcBef>
                <a:spcPct val="0"/>
              </a:spcBef>
              <a:spcAft>
                <a:spcPts val="1200"/>
              </a:spcAft>
            </a:pPr>
            <a:endParaRPr lang="en-CA" altLang="en-US" dirty="0">
              <a:latin typeface="Arial Narrow" panose="020B0606020202030204" pitchFamily="34" charset="0"/>
            </a:endParaRPr>
          </a:p>
          <a:p>
            <a:pPr eaLnBrk="1" hangingPunct="1">
              <a:spcBef>
                <a:spcPct val="0"/>
              </a:spcBef>
            </a:pPr>
            <a:endParaRPr lang="en-CA"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17</a:t>
            </a:fld>
            <a:endParaRPr lang="en-CA" altLang="en-US" sz="1200"/>
          </a:p>
        </p:txBody>
      </p:sp>
    </p:spTree>
    <p:extLst>
      <p:ext uri="{BB962C8B-B14F-4D97-AF65-F5344CB8AC3E}">
        <p14:creationId xmlns:p14="http://schemas.microsoft.com/office/powerpoint/2010/main" val="33722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dirty="0">
                <a:solidFill>
                  <a:srgbClr val="000000"/>
                </a:solidFill>
              </a:rPr>
              <a:t>The Late French Immersion program begins in Grade 6 if circumstances warrant.</a:t>
            </a:r>
          </a:p>
          <a:p>
            <a:pPr marL="457200" indent="-457200"/>
            <a:r>
              <a:rPr lang="en-US" altLang="en-US" dirty="0">
                <a:solidFill>
                  <a:srgbClr val="000000"/>
                </a:solidFill>
              </a:rPr>
              <a:t>Exposure to the French language at the elementary level enables students to transition smoothly to French Immersion in grade 6.</a:t>
            </a:r>
          </a:p>
          <a:p>
            <a:pPr marL="457200" indent="-457200"/>
            <a:r>
              <a:rPr lang="en-US" altLang="en-US" dirty="0">
                <a:solidFill>
                  <a:srgbClr val="000000"/>
                </a:solidFill>
              </a:rPr>
              <a:t>Teachers will model the language to support student success through French Immersion Language Arts as well as content areas such as math, science and social studies.</a:t>
            </a:r>
          </a:p>
          <a:p>
            <a:pPr marL="457200" indent="-457200"/>
            <a:r>
              <a:rPr lang="en-US" altLang="en-US" dirty="0">
                <a:solidFill>
                  <a:srgbClr val="000000"/>
                </a:solidFill>
              </a:rPr>
              <a:t>In FI Language Arts, the beginning of the year has a focus on building confidence in oral language, speaking and listening.  Reading and writing instruction is gradually introduced.  Teachers will build on previously acquired skills to support literacy instruction.</a:t>
            </a:r>
          </a:p>
          <a:p>
            <a:pPr marL="457200" indent="-457200"/>
            <a:r>
              <a:rPr lang="en-US" altLang="en-US" dirty="0">
                <a:solidFill>
                  <a:srgbClr val="000000"/>
                </a:solidFill>
              </a:rPr>
              <a:t>In content area classrooms, the teaching of vocabulary and oral language skills specific to the topics of study are used to learn.  Reading and writing is modelled at the beginning to support language skills being acquired.</a:t>
            </a:r>
            <a:endParaRPr lang="en-CA" altLang="en-US" dirty="0">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18</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indent="-457200"/>
            <a:r>
              <a:rPr lang="en-US" b="0" dirty="0"/>
              <a:t>This slide shows what a typical day in French Immersion might look like next year.  In powder blue, you will see the subjects taught in French.  Phys Ed, Music, and Art may be taught in English or French.</a:t>
            </a:r>
          </a:p>
          <a:p>
            <a:pPr marL="457200" indent="-457200"/>
            <a:r>
              <a:rPr lang="en-US" b="0" dirty="0">
                <a:highlight>
                  <a:srgbClr val="FFFF00"/>
                </a:highlight>
              </a:rPr>
              <a:t>*The middle school day would be similar for early and late immersion learners.</a:t>
            </a:r>
            <a:endParaRPr lang="en-CA" b="0" dirty="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19</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There are multiple French programs in New Brunswick:  </a:t>
            </a:r>
          </a:p>
          <a:p>
            <a:pPr marL="457200" indent="-457200"/>
            <a:r>
              <a:rPr lang="en-CA" altLang="en-US" dirty="0">
                <a:solidFill>
                  <a:srgbClr val="000000"/>
                </a:solidFill>
              </a:rPr>
              <a:t>Pre-intensive, Intensive and Post-Intensive French are offered in all schools for English Prime students. As well, all students in the primary grades participate in French language and cultural learning experiences to support positive attitudes and introduce some simple French vocabulary.  In some schools, elementary students may be learning French through FLORA which will be explained later in this presentation.</a:t>
            </a:r>
          </a:p>
          <a:p>
            <a:pPr marL="457200" indent="-457200"/>
            <a:r>
              <a:rPr lang="en-US" altLang="en-US" dirty="0">
                <a:solidFill>
                  <a:srgbClr val="000000"/>
                </a:solidFill>
              </a:rPr>
              <a:t>Where circumstances warrant, students may enter French Immersion in Grade 1 or in Grade 6. </a:t>
            </a:r>
            <a:endParaRPr lang="en-CA" altLang="en-US" dirty="0">
              <a:solidFill>
                <a:srgbClr val="000000"/>
              </a:solidFill>
            </a:endParaRPr>
          </a:p>
          <a:p>
            <a:pPr marL="457200" indent="-457200">
              <a:buFont typeface="Wingdings" panose="05000000000000000000" pitchFamily="2" charset="2"/>
              <a:buNone/>
            </a:pPr>
            <a:r>
              <a:rPr lang="en-CA" altLang="en-US" dirty="0">
                <a:solidFill>
                  <a:srgbClr val="FF0000"/>
                </a:solidFill>
              </a:rPr>
              <a:t>For all programs, French is compulsory until the end of Grade 10. In Grades 11 and 12, there are additional opportunities to build French Language skills. </a:t>
            </a: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dirty="0"/>
              <a:t>Each French Second Language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buFont typeface="Wingdings" panose="05000000000000000000" pitchFamily="2" charset="2"/>
              <a:buNone/>
            </a:pPr>
            <a:endParaRPr lang="en-CA" altLang="en-US" dirty="0">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a:t>
            </a:fld>
            <a:endParaRPr lang="en-CA" altLang="en-US" sz="1200" dirty="0"/>
          </a:p>
        </p:txBody>
      </p:sp>
    </p:spTree>
    <p:extLst>
      <p:ext uri="{BB962C8B-B14F-4D97-AF65-F5344CB8AC3E}">
        <p14:creationId xmlns:p14="http://schemas.microsoft.com/office/powerpoint/2010/main" val="420905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In Grades 9 and 10, students are expected to complete 50% of their courses in French.</a:t>
            </a:r>
          </a:p>
          <a:p>
            <a:pPr marL="457200" indent="-457200"/>
            <a:r>
              <a:rPr lang="en-US" altLang="fr-FR" sz="1200" kern="1200" dirty="0">
                <a:solidFill>
                  <a:schemeClr val="tx1"/>
                </a:solidFill>
                <a:latin typeface="+mn-lt"/>
                <a:ea typeface="+mn-ea"/>
                <a:cs typeface="+mn-cs"/>
              </a:rPr>
              <a:t>In Grades 11 and 12, students are expected to complete 25% of the courses in French.  </a:t>
            </a:r>
          </a:p>
          <a:p>
            <a:pPr marL="457200" indent="-457200"/>
            <a:r>
              <a:rPr lang="en-US" altLang="fr-FR" sz="1200" kern="1200" dirty="0">
                <a:solidFill>
                  <a:schemeClr val="tx1"/>
                </a:solidFill>
                <a:latin typeface="+mn-lt"/>
                <a:ea typeface="+mn-ea"/>
                <a:cs typeface="+mn-cs"/>
              </a:rPr>
              <a:t>Students are encouraged to exceed these minimum requirements where circumstances allow.</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20</a:t>
            </a:fld>
            <a:endParaRPr lang="en-CA" altLang="en-US" sz="1200"/>
          </a:p>
        </p:txBody>
      </p:sp>
    </p:spTree>
    <p:extLst>
      <p:ext uri="{BB962C8B-B14F-4D97-AF65-F5344CB8AC3E}">
        <p14:creationId xmlns:p14="http://schemas.microsoft.com/office/powerpoint/2010/main" val="2307777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The study of French offers many advantages to learners.  These include:</a:t>
            </a:r>
          </a:p>
          <a:p>
            <a:pPr marL="457200" indent="-457200">
              <a:buFont typeface="Arial" panose="020B0604020202020204" pitchFamily="34" charset="0"/>
              <a:buChar char="•"/>
            </a:pPr>
            <a:r>
              <a:rPr lang="en-US" altLang="en-US" dirty="0"/>
              <a:t>Increased confidence and sense of achievement</a:t>
            </a:r>
          </a:p>
          <a:p>
            <a:pPr marL="457200" indent="-457200">
              <a:buFont typeface="Arial" panose="020B0604020202020204" pitchFamily="34" charset="0"/>
              <a:buChar char="•"/>
            </a:pPr>
            <a:r>
              <a:rPr lang="en-US" altLang="en-US" dirty="0"/>
              <a:t>Improved prospects for education and career</a:t>
            </a:r>
          </a:p>
          <a:p>
            <a:pPr marL="457200" indent="-457200">
              <a:buFont typeface="Arial" panose="020B0604020202020204" pitchFamily="34" charset="0"/>
              <a:buChar char="•"/>
            </a:pPr>
            <a:r>
              <a:rPr lang="en-US" altLang="en-US" dirty="0"/>
              <a:t>Heightened brain development</a:t>
            </a:r>
          </a:p>
          <a:p>
            <a:pPr marL="457200" indent="-457200">
              <a:buFont typeface="Arial" panose="020B0604020202020204" pitchFamily="34" charset="0"/>
              <a:buChar char="•"/>
            </a:pPr>
            <a:r>
              <a:rPr lang="en-US" altLang="en-US" dirty="0"/>
              <a:t>Opportunities to travel and experience other cultures</a:t>
            </a:r>
          </a:p>
          <a:p>
            <a:pPr marL="457200" indent="-457200">
              <a:buFont typeface="Arial" panose="020B0604020202020204" pitchFamily="34" charset="0"/>
              <a:buChar char="•"/>
            </a:pPr>
            <a:r>
              <a:rPr lang="en-US" altLang="en-US" dirty="0"/>
              <a:t>Amplified empathy and thoughtfulness</a:t>
            </a:r>
          </a:p>
          <a:p>
            <a:pPr marL="0" indent="0">
              <a:buFont typeface="Arial" panose="020B0604020202020204" pitchFamily="34" charset="0"/>
              <a:buNone/>
            </a:pPr>
            <a:r>
              <a:rPr lang="en-US" altLang="en-US" dirty="0"/>
              <a:t>Moreover, learning a second language is enjoyable and enables students to distinguish themselves from their peers.</a:t>
            </a:r>
          </a:p>
          <a:p>
            <a:pPr marL="457200" indent="-457200"/>
            <a:endParaRPr lang="en-CA"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21</a:t>
            </a:fld>
            <a:endParaRPr lang="en-CA" altLang="en-US" sz="1200"/>
          </a:p>
        </p:txBody>
      </p:sp>
    </p:spTree>
    <p:extLst>
      <p:ext uri="{BB962C8B-B14F-4D97-AF65-F5344CB8AC3E}">
        <p14:creationId xmlns:p14="http://schemas.microsoft.com/office/powerpoint/2010/main" val="119118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The following online courses are currently available in French: Law, Environmental Science, Writing, Hospitality and Tourism, Techniques de Communication, Co-op and Virtual Co-op. There are also exciting opportunities in the form of Options for Credit available to students.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22</a:t>
            </a:fld>
            <a:endParaRPr lang="en-CA" altLang="en-US" sz="1200"/>
          </a:p>
        </p:txBody>
      </p:sp>
    </p:spTree>
    <p:extLst>
      <p:ext uri="{BB962C8B-B14F-4D97-AF65-F5344CB8AC3E}">
        <p14:creationId xmlns:p14="http://schemas.microsoft.com/office/powerpoint/2010/main" val="1893614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Learning to speak French enables students to become more proficient in English by fostering transferable language skills such as phonological awareness, syntax, decoding strategies, comprehension strategies, self-correction and general awareness of language, as well as awareness of personal thought processes.</a:t>
            </a:r>
          </a:p>
          <a:p>
            <a:r>
              <a:rPr lang="en-US" sz="1200" kern="1200" dirty="0">
                <a:solidFill>
                  <a:schemeClr val="tx1"/>
                </a:solidFill>
                <a:effectLst/>
                <a:latin typeface="+mn-lt"/>
                <a:ea typeface="+mn-ea"/>
                <a:cs typeface="+mn-cs"/>
              </a:rPr>
              <a:t>Learning a second language also promotes individual growth by providing insight into first language, broadening understanding of culture, and enabling learners to be more appreciative of other perspectives.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7251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b="0" dirty="0"/>
              <a:t>Regardless of the program, activities such as reading for pleasure or watching a show in French will help students develop their second language skills. Services such as Netflix and YouTube provide easier access to French materials which will appeal to students’ interests.  Families are also encouraged to access materials from</a:t>
            </a:r>
            <a:r>
              <a:rPr lang="en-US" b="0" dirty="0"/>
              <a:t> Electronic Library New Brunswick (ELNB) (“virtual branch” of New Brunswick Public Libraries) </a:t>
            </a:r>
            <a:r>
              <a:rPr lang="en-CA" b="0" dirty="0"/>
              <a:t>as well as </a:t>
            </a:r>
            <a:r>
              <a:rPr lang="en-CA" altLang="en-US" b="0" dirty="0"/>
              <a:t>French materials on the Education and Early Childhood Development (EECD) website.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7258CB0-2FD2-4C7C-92AD-4233B843C7C9}" type="slidenum">
              <a:rPr lang="en-CA" altLang="en-US" sz="1200"/>
              <a:pPr/>
              <a:t>24</a:t>
            </a:fld>
            <a:endParaRPr lang="en-CA" altLang="en-US" sz="1200"/>
          </a:p>
        </p:txBody>
      </p:sp>
    </p:spTree>
    <p:extLst>
      <p:ext uri="{BB962C8B-B14F-4D97-AF65-F5344CB8AC3E}">
        <p14:creationId xmlns:p14="http://schemas.microsoft.com/office/powerpoint/2010/main" val="106112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It is recommended that learners plan to participate in other exciting opportunities offered</a:t>
            </a:r>
            <a:r>
              <a:rPr lang="en-CA" altLang="en-US" baseline="0" dirty="0"/>
              <a:t> through government programs. These </a:t>
            </a:r>
            <a:r>
              <a:rPr lang="en-CA" altLang="en-US" dirty="0"/>
              <a:t>will maximize French language development. Doing a bilingual exchange or participating in summer programs can dramatically improve a student’s confidence and ability in French.</a:t>
            </a:r>
          </a:p>
          <a:p>
            <a:pPr marL="457200" indent="-457200"/>
            <a:r>
              <a:rPr lang="en-US" altLang="en-US" b="0" dirty="0"/>
              <a:t>For more information about summer and exchange programs for Grade 6 – 12 students, please visit </a:t>
            </a:r>
            <a:r>
              <a:rPr lang="en-US" altLang="en-US" b="1" dirty="0"/>
              <a:t>www.gnb.ca/fsl</a:t>
            </a:r>
            <a:endParaRPr lang="en-CA" altLang="en-US" b="0" baseline="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25</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dirty="0"/>
              <a:t>Innovation – Improvements are ongoing in all areas of education</a:t>
            </a:r>
          </a:p>
          <a:p>
            <a:pPr marL="457200" indent="-457200"/>
            <a:r>
              <a:rPr lang="en-US" dirty="0"/>
              <a:t>New Brunswick is at the forefront of French language programing.  Numerous innovations have been introduced such as Intensive French, FLORA, and Language Learning Opportunities where communities adopt best practices based on their unique circumstances.</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26</a:t>
            </a:fld>
            <a:endParaRPr lang="en-CA" altLang="en-US" sz="1200" dirty="0"/>
          </a:p>
        </p:txBody>
      </p:sp>
    </p:spTree>
    <p:extLst>
      <p:ext uri="{BB962C8B-B14F-4D97-AF65-F5344CB8AC3E}">
        <p14:creationId xmlns:p14="http://schemas.microsoft.com/office/powerpoint/2010/main" val="2626021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dirty="0"/>
              <a:t>What do I need to know if my school is participating in the LLO initiative?</a:t>
            </a:r>
          </a:p>
          <a:p>
            <a:pPr marL="457200" indent="-457200"/>
            <a:r>
              <a:rPr lang="en-US" dirty="0"/>
              <a:t>French Second Language learning will continue, grow, and be supported at your school.</a:t>
            </a:r>
          </a:p>
          <a:p>
            <a:pPr marL="457200" indent="-457200"/>
            <a:endParaRPr lang="en-US" dirty="0"/>
          </a:p>
          <a:p>
            <a:pPr marL="457200" indent="-457200"/>
            <a:r>
              <a:rPr lang="en-US" dirty="0"/>
              <a:t>What are the benefits of LLO?	</a:t>
            </a:r>
          </a:p>
          <a:p>
            <a:pPr marL="457200" indent="-457200"/>
            <a:r>
              <a:rPr lang="en-US" dirty="0"/>
              <a:t>Schools and their learning community work collaboratively to create a French Second Language program based on best practice and the specific needs of their learners within their context.</a:t>
            </a:r>
          </a:p>
          <a:p>
            <a:pPr marL="457200" indent="-457200"/>
            <a:endParaRPr lang="en-US" dirty="0"/>
          </a:p>
          <a:p>
            <a:pPr marL="457200" indent="-457200"/>
            <a:r>
              <a:rPr lang="en-US" dirty="0"/>
              <a:t>How do I get more information about my school’s prototype plans?</a:t>
            </a:r>
          </a:p>
          <a:p>
            <a:pPr marL="457200" indent="-457200"/>
            <a:r>
              <a:rPr lang="en-US" dirty="0"/>
              <a:t>Please contact your school directly.</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27</a:t>
            </a:fld>
            <a:endParaRPr lang="en-CA" altLang="en-US" sz="1200" dirty="0"/>
          </a:p>
        </p:txBody>
      </p:sp>
    </p:spTree>
    <p:extLst>
      <p:ext uri="{BB962C8B-B14F-4D97-AF65-F5344CB8AC3E}">
        <p14:creationId xmlns:p14="http://schemas.microsoft.com/office/powerpoint/2010/main" val="303977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Thank you for your interest in New Brunswick’s French second language programs. If you have additional questions about current programs, please contact your local school district.</a:t>
            </a:r>
          </a:p>
          <a:p>
            <a:r>
              <a:rPr lang="en-CA" sz="1200" kern="1200" dirty="0">
                <a:solidFill>
                  <a:schemeClr val="tx1"/>
                </a:solidFill>
                <a:effectLst/>
                <a:latin typeface="+mn-lt"/>
                <a:ea typeface="+mn-ea"/>
                <a:cs typeface="+mn-cs"/>
              </a:rPr>
              <a:t> </a:t>
            </a:r>
          </a:p>
          <a:p>
            <a:endParaRPr lang="en-CA" altLang="en-US" dirty="0"/>
          </a:p>
          <a:p>
            <a:endParaRPr lang="en-CA" altLang="en-US" sz="3200" b="1"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28</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b="0" dirty="0"/>
              <a:t>New Brunswick has introduced CEFR-based posters to help learners understand their progress in French.</a:t>
            </a:r>
          </a:p>
          <a:p>
            <a:pPr marL="457200" indent="-457200"/>
            <a:r>
              <a:rPr lang="en-US" altLang="fr-FR" b="0" dirty="0"/>
              <a:t>The proficiency levels are based on the levels described in the CEFR. They are available in English and French.</a:t>
            </a:r>
          </a:p>
          <a:p>
            <a:pPr marL="457200" indent="-457200"/>
            <a:endParaRPr lang="en-US" altLang="fr-FR" b="0" dirty="0"/>
          </a:p>
          <a:p>
            <a:pPr marL="457200" indent="-457200"/>
            <a:r>
              <a:rPr lang="en-US" altLang="fr-FR" b="0" dirty="0"/>
              <a:t>CEFR stands for:  Common European Framework of Reference.</a:t>
            </a:r>
          </a:p>
          <a:p>
            <a:pPr marL="457200" indent="-457200"/>
            <a:r>
              <a:rPr lang="en-US" altLang="fr-FR" b="0" dirty="0"/>
              <a:t>It is an internationally recognized framework for second language.</a:t>
            </a:r>
          </a:p>
          <a:p>
            <a:pPr marL="457200" indent="-457200"/>
            <a:r>
              <a:rPr lang="en-US" altLang="fr-FR" b="0" dirty="0"/>
              <a:t>It provides benchmarks for listening, speaking, interacting, reading, and writing.</a:t>
            </a:r>
          </a:p>
          <a:p>
            <a:pPr marL="457200" indent="-457200"/>
            <a:r>
              <a:rPr lang="en-US" altLang="fr-FR" b="0" dirty="0"/>
              <a:t>It highlights the progression of bilingualism.</a:t>
            </a:r>
          </a:p>
          <a:p>
            <a:pPr marL="457200" indent="-457200"/>
            <a:r>
              <a:rPr lang="en-US" altLang="fr-FR" b="0" dirty="0"/>
              <a:t>Bilingualism is a life-long journey.</a:t>
            </a:r>
          </a:p>
          <a:p>
            <a:endParaRPr lang="en-CA" altLang="fr-FR" dirty="0"/>
          </a:p>
          <a:p>
            <a:endParaRPr lang="en-CA" altLang="fr-FR" dirty="0"/>
          </a:p>
          <a:p>
            <a:endParaRPr lang="en-CA" altLang="fr-FR" baseline="0" dirty="0"/>
          </a:p>
          <a:p>
            <a:endParaRPr lang="en-CA" altLang="fr-F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3</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The CEFR is divided into 6 levels:</a:t>
            </a:r>
          </a:p>
          <a:p>
            <a:endParaRPr lang="en-CA" dirty="0"/>
          </a:p>
          <a:p>
            <a:r>
              <a:rPr lang="en-CA" dirty="0"/>
              <a:t>A1 – the learner can communicate basic things with help from the listener</a:t>
            </a:r>
          </a:p>
          <a:p>
            <a:r>
              <a:rPr lang="en-CA" dirty="0"/>
              <a:t>A2 – the learner can communicate in limited situations</a:t>
            </a:r>
          </a:p>
          <a:p>
            <a:r>
              <a:rPr lang="en-CA" dirty="0"/>
              <a:t>B1 – the learner can communicate important ideas in familiar situations</a:t>
            </a:r>
          </a:p>
          <a:p>
            <a:r>
              <a:rPr lang="en-CA" dirty="0"/>
              <a:t>B2 – the learner can use language with some fluency in a range of contexts</a:t>
            </a:r>
          </a:p>
          <a:p>
            <a:r>
              <a:rPr lang="en-CA" dirty="0"/>
              <a:t>C1 – the learner can use language fluently and flexibly in many contexts</a:t>
            </a:r>
          </a:p>
          <a:p>
            <a:r>
              <a:rPr lang="en-US" dirty="0"/>
              <a:t>C2 – the learner can use language fluently and precisely in most contexts</a:t>
            </a:r>
          </a:p>
          <a:p>
            <a:endParaRPr lang="en-US" dirty="0"/>
          </a:p>
          <a:p>
            <a:r>
              <a:rPr lang="en-US" dirty="0"/>
              <a:t>Often, each of these levels is further subdivided.  For instance, A is often subdivided into A1.1 and A1.2 as well as A2.1 and A2.2.</a:t>
            </a:r>
          </a:p>
        </p:txBody>
      </p:sp>
      <p:sp>
        <p:nvSpPr>
          <p:cNvPr id="4" name="Slide Number Placeholder 3"/>
          <p:cNvSpPr>
            <a:spLocks noGrp="1"/>
          </p:cNvSpPr>
          <p:nvPr>
            <p:ph type="sldNum" sz="quarter" idx="5"/>
          </p:nvPr>
        </p:nvSpPr>
        <p:spPr/>
        <p:txBody>
          <a:bodyPr/>
          <a:lstStyle/>
          <a:p>
            <a:pPr>
              <a:defRPr/>
            </a:pPr>
            <a:fld id="{989F54E2-63D4-474F-AA21-CDC9DA5CF5F2}" type="slidenum">
              <a:rPr lang="en-CA" altLang="en-US" smtClean="0"/>
              <a:pPr>
                <a:defRPr/>
              </a:pPr>
              <a:t>4</a:t>
            </a:fld>
            <a:endParaRPr lang="en-CA" altLang="en-US"/>
          </a:p>
        </p:txBody>
      </p:sp>
    </p:spTree>
    <p:extLst>
      <p:ext uri="{BB962C8B-B14F-4D97-AF65-F5344CB8AC3E}">
        <p14:creationId xmlns:p14="http://schemas.microsoft.com/office/powerpoint/2010/main" val="374398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t>There are Oral Proficiency target levels for each French Second Language program. Student performance will </a:t>
            </a:r>
            <a:r>
              <a:rPr lang="en-CA" altLang="en-US" dirty="0">
                <a:solidFill>
                  <a:srgbClr val="000000"/>
                </a:solidFill>
              </a:rPr>
              <a:t>depend upon various factors including personality, attitude, motivation, and </a:t>
            </a:r>
            <a:r>
              <a:rPr lang="en-US" altLang="en-US" dirty="0">
                <a:solidFill>
                  <a:srgbClr val="000000"/>
                </a:solidFill>
              </a:rPr>
              <a:t>time spent learning and interacting in French outside of school such as summer immersion programs, travel, exchange programs, etc.</a:t>
            </a:r>
            <a:r>
              <a:rPr lang="en-CA" altLang="en-US" dirty="0">
                <a:solidFill>
                  <a:srgbClr val="000000"/>
                </a:solidFill>
              </a:rPr>
              <a:t>.  Not all students will reach the program target while some will exceed it. In order to solidify and improve language complexity, learners will need to read and access other French Language opportunities outside of school.</a:t>
            </a:r>
          </a:p>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solidFill>
                  <a:srgbClr val="000000"/>
                </a:solidFill>
              </a:rPr>
              <a:t>Please refer to the brochure</a:t>
            </a:r>
            <a:r>
              <a:rPr lang="en-CA" altLang="en-US" baseline="0" dirty="0">
                <a:solidFill>
                  <a:srgbClr val="000000"/>
                </a:solidFill>
              </a:rPr>
              <a:t> for more detailed descriptions of the levels of proficiency (OPI and CEFR).</a:t>
            </a:r>
            <a:endParaRPr lang="en-CA" altLang="en-US" dirty="0">
              <a:solidFill>
                <a:srgbClr val="000000"/>
              </a:solidFill>
            </a:endParaRPr>
          </a:p>
          <a:p>
            <a:pPr marL="457200" indent="-457200"/>
            <a:r>
              <a:rPr lang="en-CA" altLang="en-US" dirty="0"/>
              <a:t>NOTE: Hover the mouse</a:t>
            </a:r>
            <a:r>
              <a:rPr lang="en-CA" altLang="en-US" baseline="0" dirty="0"/>
              <a:t> over each audio </a:t>
            </a:r>
            <a:r>
              <a:rPr lang="en-CA" altLang="en-US" dirty="0"/>
              <a:t>icon to reveal the audio control bar. Then, click on the play icon </a:t>
            </a:r>
            <a:r>
              <a:rPr lang="en-US" altLang="en-US" dirty="0"/>
              <a:t>to hear examples of what to expect.</a:t>
            </a:r>
            <a:r>
              <a:rPr lang="en-CA" altLang="en-US" dirty="0"/>
              <a:t>.</a:t>
            </a:r>
          </a:p>
          <a:p>
            <a:pPr marL="457200" indent="-457200"/>
            <a:endParaRPr lang="en-CA" altLang="en-US" dirty="0"/>
          </a:p>
          <a:p>
            <a:pPr marL="457200" indent="-457200"/>
            <a:endParaRPr lang="en-CA" altLang="en-US" dirty="0"/>
          </a:p>
          <a:p>
            <a:endParaRPr lang="en-CA" altLang="en-US" dirty="0"/>
          </a:p>
          <a:p>
            <a:endParaRPr lang="en-CA" altLang="en-US" dirty="0"/>
          </a:p>
          <a:p>
            <a:endParaRPr lang="en-CA"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6A5B-6C67-4357-AB07-CC1077E7CA30}"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44900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Please note: the prescribed programs in this presentation may not be exactly as described if your school is participating in the Language Learning Opportunities prototypes. </a:t>
            </a:r>
          </a:p>
          <a:p>
            <a:r>
              <a:rPr lang="en-US" sz="1200" kern="1200" dirty="0">
                <a:solidFill>
                  <a:schemeClr val="tx1"/>
                </a:solidFill>
                <a:effectLst/>
                <a:latin typeface="+mn-lt"/>
                <a:ea typeface="+mn-ea"/>
                <a:cs typeface="+mn-cs"/>
              </a:rPr>
              <a:t>Under this prototype initiative, school teams follow an innovation design process to develop programming that best suits their needs. This provides educators the flexibility and decision-making power to design a model for their students with the goal of improving French language learning.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indent="-349250">
              <a:spcBef>
                <a:spcPts val="0"/>
              </a:spcBef>
              <a:spcAft>
                <a:spcPts val="600"/>
              </a:spcAft>
            </a:pPr>
            <a:r>
              <a:rPr lang="en-CA" altLang="en-US" dirty="0">
                <a:solidFill>
                  <a:srgbClr val="000000"/>
                </a:solidFill>
              </a:rPr>
              <a:t>For all students in the English Prime Program, French </a:t>
            </a:r>
            <a:r>
              <a:rPr lang="en-US" altLang="en-US" sz="1200" baseline="0" dirty="0"/>
              <a:t>instruction starts in Grade 4. In Grade 5, students learn French in an i</a:t>
            </a:r>
            <a:r>
              <a:rPr lang="en-US" altLang="en-US" sz="1200" dirty="0"/>
              <a:t>ntensive 5-month block. </a:t>
            </a:r>
          </a:p>
          <a:p>
            <a:pPr marL="349250" indent="-349250">
              <a:spcBef>
                <a:spcPts val="0"/>
              </a:spcBef>
              <a:spcAft>
                <a:spcPts val="600"/>
              </a:spcAft>
            </a:pPr>
            <a:r>
              <a:rPr lang="en-CA" altLang="en-US" b="1" baseline="0" dirty="0">
                <a:solidFill>
                  <a:srgbClr val="000000"/>
                </a:solidFill>
              </a:rPr>
              <a:t>Prior to French instruction starting in Grade 4: </a:t>
            </a:r>
            <a:r>
              <a:rPr lang="en-CA" altLang="en-US" dirty="0">
                <a:solidFill>
                  <a:srgbClr val="000000"/>
                </a:solidFill>
              </a:rPr>
              <a:t>Learning experiences that introduce French language and culture or the FLORA program create excitement for learning French for learners in K – 3.</a:t>
            </a:r>
            <a:endParaRPr lang="en-CA" altLang="en-US" b="1" dirty="0">
              <a:solidFill>
                <a:srgbClr val="000000"/>
              </a:solidFill>
            </a:endParaRPr>
          </a:p>
          <a:p>
            <a:pPr marL="342900" indent="-342900">
              <a:spcBef>
                <a:spcPts val="0"/>
              </a:spcBef>
              <a:spcAft>
                <a:spcPts val="600"/>
              </a:spcAft>
            </a:pPr>
            <a:r>
              <a:rPr lang="en-US" altLang="en-US" sz="1200" baseline="0" dirty="0"/>
              <a:t>The FLORA program, which has been piloted in 13 schools, is now available to all elementary schools.  Its flexibility allows it to be used by teachers, in centers, in groups on-line, or individually.</a:t>
            </a:r>
          </a:p>
          <a:p>
            <a:pPr marL="342900" indent="-342900">
              <a:spcBef>
                <a:spcPts val="0"/>
              </a:spcBef>
              <a:spcAft>
                <a:spcPts val="600"/>
              </a:spcAft>
            </a:pPr>
            <a:r>
              <a:rPr lang="en-US" altLang="en-US" sz="1200" baseline="0" dirty="0"/>
              <a:t>French language learning is compulsory </a:t>
            </a:r>
            <a:r>
              <a:rPr lang="en-CA" altLang="en-US" sz="1200" dirty="0"/>
              <a:t>from Grades 4-10</a:t>
            </a:r>
            <a:r>
              <a:rPr lang="en-CA" altLang="en-US" sz="1200" baseline="0" dirty="0"/>
              <a:t> </a:t>
            </a:r>
            <a:r>
              <a:rPr lang="en-CA" altLang="en-US" sz="1200" dirty="0"/>
              <a:t>and French courses are offered in all schools in Grades 11-12.</a:t>
            </a:r>
          </a:p>
          <a:p>
            <a:pPr marL="342900" indent="-342900">
              <a:spcBef>
                <a:spcPct val="0"/>
              </a:spcBef>
              <a:spcAft>
                <a:spcPts val="1200"/>
              </a:spcAft>
            </a:pPr>
            <a:r>
              <a:rPr lang="en-US" altLang="en-US" sz="1200" dirty="0">
                <a:solidFill>
                  <a:schemeClr val="tx1"/>
                </a:solidFill>
                <a:latin typeface="+mn-lt"/>
              </a:rPr>
              <a:t>Intensive is usually offered in Grade 5. </a:t>
            </a:r>
          </a:p>
          <a:p>
            <a:pPr marL="342900" indent="-342900">
              <a:spcBef>
                <a:spcPct val="0"/>
              </a:spcBef>
              <a:spcAft>
                <a:spcPts val="1200"/>
              </a:spcAft>
            </a:pPr>
            <a:r>
              <a:rPr lang="en-US" altLang="en-US" sz="1200" dirty="0">
                <a:solidFill>
                  <a:schemeClr val="tx1"/>
                </a:solidFill>
                <a:latin typeface="+mn-lt"/>
              </a:rPr>
              <a:t>In Grade 6, students may enroll in late immersion where </a:t>
            </a:r>
            <a:r>
              <a:rPr lang="en-US" altLang="en-US" sz="1200" dirty="0">
                <a:solidFill>
                  <a:schemeClr val="tx1"/>
                </a:solidFill>
                <a:highlight>
                  <a:srgbClr val="FFFF00"/>
                </a:highlight>
                <a:latin typeface="+mn-lt"/>
              </a:rPr>
              <a:t>the program is </a:t>
            </a:r>
            <a:r>
              <a:rPr lang="en-US" altLang="en-US" sz="1200" dirty="0">
                <a:solidFill>
                  <a:schemeClr val="tx1"/>
                </a:solidFill>
                <a:latin typeface="+mn-lt"/>
              </a:rPr>
              <a:t>available.</a:t>
            </a:r>
            <a:endParaRPr lang="en-CA" altLang="en-US" sz="1200" dirty="0">
              <a:solidFill>
                <a:schemeClr val="tx1"/>
              </a:solidFill>
              <a:latin typeface="+mn-lt"/>
            </a:endParaRPr>
          </a:p>
          <a:p>
            <a:pPr marL="342900" indent="-342900">
              <a:spcBef>
                <a:spcPts val="0"/>
              </a:spcBef>
              <a:spcAft>
                <a:spcPts val="600"/>
              </a:spcAft>
            </a:pPr>
            <a:endParaRPr lang="en-CA" altLang="en-US" sz="1200" dirty="0"/>
          </a:p>
          <a:p>
            <a:endParaRPr lang="en-CA" altLang="en-US" b="1" dirty="0">
              <a:solidFill>
                <a:srgbClr val="000000"/>
              </a:solidFill>
            </a:endParaRPr>
          </a:p>
          <a:p>
            <a:endParaRPr lang="en-CA" altLang="en-US" dirty="0">
              <a:solidFill>
                <a:srgbClr val="000000"/>
              </a:solidFill>
            </a:endParaRPr>
          </a:p>
          <a:p>
            <a:pPr eaLnBrk="1" hangingPunct="1">
              <a:spcBef>
                <a:spcPct val="0"/>
              </a:spcBef>
            </a:pPr>
            <a:endParaRPr lang="en-CA" altLang="en-US" dirty="0"/>
          </a:p>
          <a:p>
            <a:endParaRPr lang="en-CA" altLang="en-US" dirty="0">
              <a:solidFill>
                <a:srgbClr val="000000"/>
              </a:solidFill>
            </a:endParaRPr>
          </a:p>
          <a:p>
            <a:endParaRPr lang="en-CA" altLang="en-US" dirty="0">
              <a:solidFill>
                <a:srgbClr val="000000"/>
              </a:solidFill>
            </a:endParaRPr>
          </a:p>
          <a:p>
            <a:pPr eaLnBrk="1" hangingPunct="1">
              <a:spcBef>
                <a:spcPct val="0"/>
              </a:spcBef>
            </a:pPr>
            <a:endParaRPr lang="en-CA"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7</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dirty="0">
                <a:solidFill>
                  <a:schemeClr val="tx1"/>
                </a:solidFill>
                <a:latin typeface="+mn-lt"/>
              </a:rPr>
              <a:t>FLORA (French Learning Opportunities for Rural Areas):</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Is a made-in-New Brunswick French program for early language acquisition that includes educational songs, animated characters, readings and activities</a:t>
            </a:r>
          </a:p>
          <a:p>
            <a:pPr lvl="1" eaLnBrk="1" hangingPunct="1">
              <a:spcBef>
                <a:spcPts val="0"/>
              </a:spcBef>
              <a:buFontTx/>
              <a:buNone/>
              <a:defRPr/>
            </a:pPr>
            <a:r>
              <a:rPr lang="en-US" altLang="en-US" sz="1800" dirty="0">
                <a:solidFill>
                  <a:schemeClr val="tx1"/>
                </a:solidFill>
                <a:highlight>
                  <a:srgbClr val="FFFF00"/>
                </a:highlight>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dirty="0">
                <a:solidFill>
                  <a:schemeClr val="tx1"/>
                </a:solidFill>
                <a:highlight>
                  <a:srgbClr val="FFFF00"/>
                </a:highlight>
                <a:latin typeface="+mn-lt"/>
                <a:cs typeface="Arial" panose="020B0604020202020204" pitchFamily="34" charset="0"/>
              </a:rPr>
              <a:t>FLORA uses the same approach as Intensive French, with lots of modelling.</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Used in some schools in K-3 to introduce French culture and language as well as in grade 4 as a means to prepare for Grade 5 Intensive French</a:t>
            </a:r>
          </a:p>
          <a:p>
            <a:pPr lvl="1" eaLnBrk="1" hangingPunct="1">
              <a:spcBef>
                <a:spcPts val="0"/>
              </a:spcBef>
              <a:buFontTx/>
              <a:buNone/>
              <a:defRPr/>
            </a:pPr>
            <a:endParaRPr lang="en-US" altLang="en-US" sz="1800" dirty="0">
              <a:solidFill>
                <a:schemeClr val="tx1"/>
              </a:solidFill>
              <a:highlight>
                <a:srgbClr val="FFFF00"/>
              </a:highlight>
              <a:latin typeface="+mn-lt"/>
              <a:cs typeface="Arial" panose="020B0604020202020204" pitchFamily="34" charset="0"/>
            </a:endParaRPr>
          </a:p>
          <a:p>
            <a:pPr marL="457200" indent="-457200"/>
            <a:endParaRPr 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8</a:t>
            </a:fld>
            <a:endParaRPr lang="en-CA" altLang="en-US" sz="1200" dirty="0"/>
          </a:p>
        </p:txBody>
      </p:sp>
    </p:spTree>
    <p:extLst>
      <p:ext uri="{BB962C8B-B14F-4D97-AF65-F5344CB8AC3E}">
        <p14:creationId xmlns:p14="http://schemas.microsoft.com/office/powerpoint/2010/main" val="239920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ts val="0"/>
              </a:spcBef>
              <a:spcAft>
                <a:spcPts val="600"/>
              </a:spcAft>
            </a:pPr>
            <a:r>
              <a:rPr lang="en-CA" altLang="en-US" dirty="0"/>
              <a:t>In FLORA and Pre-Intensive French, students build initial skills such as speaking in full sentences, reading simple texts and writing short texts.</a:t>
            </a:r>
          </a:p>
          <a:p>
            <a:pPr marL="457200" indent="-457200" eaLnBrk="1" hangingPunct="1">
              <a:spcBef>
                <a:spcPts val="0"/>
              </a:spcBef>
              <a:spcAft>
                <a:spcPts val="600"/>
              </a:spcAft>
            </a:pPr>
            <a:r>
              <a:rPr lang="en-CA" altLang="en-US" dirty="0"/>
              <a:t>In Grade 5, there are 2 blocks: for 5 months, 60% of the day is in French. The other 5 months, only 9% of the day is in French. The Intensive block uses a literacy-based approach to develop students’ capacity to speak, read and write in French. In Grade 5, some subject areas are compacted and instructed during the non-intensive block. </a:t>
            </a:r>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9</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9FC5D7-241C-4E1E-B584-D28297117C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4" name="Group 3">
            <a:extLst>
              <a:ext uri="{FF2B5EF4-FFF2-40B4-BE49-F238E27FC236}">
                <a16:creationId xmlns:a16="http://schemas.microsoft.com/office/drawing/2014/main" id="{74FB03BF-1488-46F4-95ED-7EAEF1A716D9}"/>
              </a:ext>
            </a:extLst>
          </p:cNvPr>
          <p:cNvGrpSpPr/>
          <p:nvPr userDrawn="1"/>
        </p:nvGrpSpPr>
        <p:grpSpPr>
          <a:xfrm>
            <a:off x="-4012" y="-1"/>
            <a:ext cx="232612" cy="6692814"/>
            <a:chOff x="-4012" y="-1"/>
            <a:chExt cx="232612" cy="6692814"/>
          </a:xfrm>
        </p:grpSpPr>
        <p:grpSp>
          <p:nvGrpSpPr>
            <p:cNvPr id="5" name="Group 4">
              <a:extLst>
                <a:ext uri="{FF2B5EF4-FFF2-40B4-BE49-F238E27FC236}">
                  <a16:creationId xmlns:a16="http://schemas.microsoft.com/office/drawing/2014/main" id="{45442A4D-9E88-4BA0-A166-F9D0496F2DD6}"/>
                </a:ext>
              </a:extLst>
            </p:cNvPr>
            <p:cNvGrpSpPr/>
            <p:nvPr/>
          </p:nvGrpSpPr>
          <p:grpSpPr>
            <a:xfrm>
              <a:off x="0" y="-1"/>
              <a:ext cx="228600" cy="6692814"/>
              <a:chOff x="-3652568" y="-31310"/>
              <a:chExt cx="618141" cy="6858000"/>
            </a:xfrm>
          </p:grpSpPr>
          <p:pic>
            <p:nvPicPr>
              <p:cNvPr id="11" name="Graphic 10">
                <a:extLst>
                  <a:ext uri="{FF2B5EF4-FFF2-40B4-BE49-F238E27FC236}">
                    <a16:creationId xmlns:a16="http://schemas.microsoft.com/office/drawing/2014/main" id="{F8045B85-33B3-4324-9329-F75D5BA31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2" name="Graphic 11">
                <a:extLst>
                  <a:ext uri="{FF2B5EF4-FFF2-40B4-BE49-F238E27FC236}">
                    <a16:creationId xmlns:a16="http://schemas.microsoft.com/office/drawing/2014/main" id="{C7CAF8E1-0BF7-4C59-AC2D-5928CF6223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3" name="Graphic 12">
                <a:extLst>
                  <a:ext uri="{FF2B5EF4-FFF2-40B4-BE49-F238E27FC236}">
                    <a16:creationId xmlns:a16="http://schemas.microsoft.com/office/drawing/2014/main" id="{094186CE-47CA-4877-8308-1AFC3B3A0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4" name="Graphic 13">
                <a:extLst>
                  <a:ext uri="{FF2B5EF4-FFF2-40B4-BE49-F238E27FC236}">
                    <a16:creationId xmlns:a16="http://schemas.microsoft.com/office/drawing/2014/main" id="{A5F53B6C-4157-4702-BED1-EF4359DD3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6" name="Group 5">
              <a:extLst>
                <a:ext uri="{FF2B5EF4-FFF2-40B4-BE49-F238E27FC236}">
                  <a16:creationId xmlns:a16="http://schemas.microsoft.com/office/drawing/2014/main" id="{85982691-298D-4C5F-8600-F12B4FE002EA}"/>
                </a:ext>
              </a:extLst>
            </p:cNvPr>
            <p:cNvGrpSpPr/>
            <p:nvPr/>
          </p:nvGrpSpPr>
          <p:grpSpPr>
            <a:xfrm>
              <a:off x="-4012" y="-1"/>
              <a:ext cx="121401" cy="6692814"/>
              <a:chOff x="-3652568" y="-31310"/>
              <a:chExt cx="618141" cy="6858000"/>
            </a:xfrm>
          </p:grpSpPr>
          <p:pic>
            <p:nvPicPr>
              <p:cNvPr id="7" name="Graphic 6">
                <a:extLst>
                  <a:ext uri="{FF2B5EF4-FFF2-40B4-BE49-F238E27FC236}">
                    <a16:creationId xmlns:a16="http://schemas.microsoft.com/office/drawing/2014/main" id="{710D5053-DD24-477D-9CC9-83B137844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8" name="Graphic 7">
                <a:extLst>
                  <a:ext uri="{FF2B5EF4-FFF2-40B4-BE49-F238E27FC236}">
                    <a16:creationId xmlns:a16="http://schemas.microsoft.com/office/drawing/2014/main" id="{802A8684-29F6-4351-9964-B468A0BD15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9" name="Graphic 8">
                <a:extLst>
                  <a:ext uri="{FF2B5EF4-FFF2-40B4-BE49-F238E27FC236}">
                    <a16:creationId xmlns:a16="http://schemas.microsoft.com/office/drawing/2014/main" id="{D6EC5331-B775-4EAA-AD3F-931CDC35C6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0" name="Graphic 9">
                <a:extLst>
                  <a:ext uri="{FF2B5EF4-FFF2-40B4-BE49-F238E27FC236}">
                    <a16:creationId xmlns:a16="http://schemas.microsoft.com/office/drawing/2014/main" id="{8741F7A5-2639-4420-AD44-09CEAAFB5D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5" name="Rectangle 14">
            <a:extLst>
              <a:ext uri="{FF2B5EF4-FFF2-40B4-BE49-F238E27FC236}">
                <a16:creationId xmlns:a16="http://schemas.microsoft.com/office/drawing/2014/main" id="{79DF5F9C-CC68-4797-9B30-0AE3F8AB9FA1}"/>
              </a:ext>
            </a:extLst>
          </p:cNvPr>
          <p:cNvSpPr/>
          <p:nvPr userDrawn="1"/>
        </p:nvSpPr>
        <p:spPr bwMode="auto">
          <a:xfrm>
            <a:off x="228600" y="0"/>
            <a:ext cx="11963400" cy="914400"/>
          </a:xfrm>
          <a:prstGeom prst="rect">
            <a:avLst/>
          </a:prstGeom>
          <a:solidFill>
            <a:srgbClr val="7D2A8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21298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ang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317955-448B-453D-B63C-78977E6965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B85097E2-9FC7-4D61-AF86-909CC095507B}"/>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54FBADD7-C425-48C7-8597-8CC5CF852D79}"/>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E84FC02B-685C-46CD-8FF1-4FD57F85C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3CCD7DC3-EBE1-4BB1-A8B5-D2776ACA5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D5C9DA70-5D3B-4A5A-BCED-57239DA2B6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F8C90299-09D3-4818-823C-72D59661F9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762B03A-37FB-41B3-B26B-80DAD70709CC}"/>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3B22A8FB-A836-47BF-9537-1475A31821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35304178-5990-4F6B-94A7-4D51DE5DB1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B8840375-EA4F-484E-86DD-67404A5F8A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203C6910-268D-4594-9118-B7AFA6669F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5375643-5EDD-4B54-84BF-207FA716EEFB}"/>
              </a:ext>
            </a:extLst>
          </p:cNvPr>
          <p:cNvSpPr/>
          <p:nvPr userDrawn="1"/>
        </p:nvSpPr>
        <p:spPr bwMode="auto">
          <a:xfrm>
            <a:off x="228600" y="0"/>
            <a:ext cx="11963400" cy="91440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6574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400055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95DA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402417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er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1965747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16108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st side bar - no bottom">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2D26FBC-39D8-4C75-AAC0-5D338BB64591}"/>
              </a:ext>
            </a:extLst>
          </p:cNvPr>
          <p:cNvGrpSpPr/>
          <p:nvPr userDrawn="1"/>
        </p:nvGrpSpPr>
        <p:grpSpPr>
          <a:xfrm>
            <a:off x="0" y="-2"/>
            <a:ext cx="228600" cy="6858001"/>
            <a:chOff x="-4012" y="-1"/>
            <a:chExt cx="232612" cy="6692814"/>
          </a:xfrm>
        </p:grpSpPr>
        <p:grpSp>
          <p:nvGrpSpPr>
            <p:cNvPr id="15" name="Group 14">
              <a:extLst>
                <a:ext uri="{FF2B5EF4-FFF2-40B4-BE49-F238E27FC236}">
                  <a16:creationId xmlns:a16="http://schemas.microsoft.com/office/drawing/2014/main" id="{B2530CC1-030F-4D6F-BC8A-D754D299F0C3}"/>
                </a:ext>
              </a:extLst>
            </p:cNvPr>
            <p:cNvGrpSpPr/>
            <p:nvPr/>
          </p:nvGrpSpPr>
          <p:grpSpPr>
            <a:xfrm>
              <a:off x="0" y="-1"/>
              <a:ext cx="228600" cy="6692814"/>
              <a:chOff x="-3652568" y="-31310"/>
              <a:chExt cx="618141" cy="6858000"/>
            </a:xfrm>
          </p:grpSpPr>
          <p:pic>
            <p:nvPicPr>
              <p:cNvPr id="21" name="Graphic 20">
                <a:extLst>
                  <a:ext uri="{FF2B5EF4-FFF2-40B4-BE49-F238E27FC236}">
                    <a16:creationId xmlns:a16="http://schemas.microsoft.com/office/drawing/2014/main" id="{112AEA45-22A5-4C3C-92C5-7FAF4B5E2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22" name="Graphic 21">
                <a:extLst>
                  <a:ext uri="{FF2B5EF4-FFF2-40B4-BE49-F238E27FC236}">
                    <a16:creationId xmlns:a16="http://schemas.microsoft.com/office/drawing/2014/main" id="{F62F9E35-D4CB-4180-B9CA-514B9BB37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23" name="Graphic 22">
                <a:extLst>
                  <a:ext uri="{FF2B5EF4-FFF2-40B4-BE49-F238E27FC236}">
                    <a16:creationId xmlns:a16="http://schemas.microsoft.com/office/drawing/2014/main" id="{0494F1CF-9E3D-42F2-A46E-6F07DB77E5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4" name="Graphic 23">
                <a:extLst>
                  <a:ext uri="{FF2B5EF4-FFF2-40B4-BE49-F238E27FC236}">
                    <a16:creationId xmlns:a16="http://schemas.microsoft.com/office/drawing/2014/main" id="{BED7A24F-4BA1-437E-BB3F-0AD1219DD1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nvGrpSpPr>
            <p:cNvPr id="16" name="Group 15">
              <a:extLst>
                <a:ext uri="{FF2B5EF4-FFF2-40B4-BE49-F238E27FC236}">
                  <a16:creationId xmlns:a16="http://schemas.microsoft.com/office/drawing/2014/main" id="{29936A55-0494-4853-9B8A-32777DC6D44B}"/>
                </a:ext>
              </a:extLst>
            </p:cNvPr>
            <p:cNvGrpSpPr/>
            <p:nvPr/>
          </p:nvGrpSpPr>
          <p:grpSpPr>
            <a:xfrm>
              <a:off x="-4012" y="-1"/>
              <a:ext cx="121401" cy="6692814"/>
              <a:chOff x="-3652568" y="-31310"/>
              <a:chExt cx="618141" cy="6858000"/>
            </a:xfrm>
          </p:grpSpPr>
          <p:pic>
            <p:nvPicPr>
              <p:cNvPr id="17" name="Graphic 16">
                <a:extLst>
                  <a:ext uri="{FF2B5EF4-FFF2-40B4-BE49-F238E27FC236}">
                    <a16:creationId xmlns:a16="http://schemas.microsoft.com/office/drawing/2014/main" id="{F6A87899-761F-469B-97D5-D37FEE8B57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18" name="Graphic 17">
                <a:extLst>
                  <a:ext uri="{FF2B5EF4-FFF2-40B4-BE49-F238E27FC236}">
                    <a16:creationId xmlns:a16="http://schemas.microsoft.com/office/drawing/2014/main" id="{A03F2F58-3DFB-45B2-96A9-9A46472E9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19" name="Graphic 18">
                <a:extLst>
                  <a:ext uri="{FF2B5EF4-FFF2-40B4-BE49-F238E27FC236}">
                    <a16:creationId xmlns:a16="http://schemas.microsoft.com/office/drawing/2014/main" id="{FAE8B72C-5E48-4AA7-8BE7-6B53C890B6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0" name="Graphic 19">
                <a:extLst>
                  <a:ext uri="{FF2B5EF4-FFF2-40B4-BE49-F238E27FC236}">
                    <a16:creationId xmlns:a16="http://schemas.microsoft.com/office/drawing/2014/main" id="{4607BA35-FF0D-4FFB-8EE5-C08098A0E8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83821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o title ba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55466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9131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7" r:id="rId4"/>
    <p:sldLayoutId id="2147483653" r:id="rId5"/>
    <p:sldLayoutId id="2147483654" r:id="rId6"/>
    <p:sldLayoutId id="2147483655" r:id="rId7"/>
    <p:sldLayoutId id="2147483658" r:id="rId8"/>
    <p:sldLayoutId id="2147483656" r:id="rId9"/>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m4a"/><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ags" Target="../tags/tag12.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38.jpe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2.png"/><Relationship Id="rId2" Type="http://schemas.microsoft.com/office/2007/relationships/media" Target="../media/media17.m4a"/><Relationship Id="rId1" Type="http://schemas.openxmlformats.org/officeDocument/2006/relationships/tags" Target="../tags/tag24.xml"/><Relationship Id="rId6" Type="http://schemas.openxmlformats.org/officeDocument/2006/relationships/image" Target="../media/image39.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40.jpeg"/><Relationship Id="rId2" Type="http://schemas.microsoft.com/office/2007/relationships/media" Target="../media/media18.m4a"/><Relationship Id="rId1" Type="http://schemas.openxmlformats.org/officeDocument/2006/relationships/tags" Target="../tags/tag25.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1.jpeg"/><Relationship Id="rId2" Type="http://schemas.microsoft.com/office/2007/relationships/media" Target="../media/media19.m4a"/><Relationship Id="rId1" Type="http://schemas.openxmlformats.org/officeDocument/2006/relationships/tags" Target="../tags/tag26.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0.m4a"/><Relationship Id="rId7" Type="http://schemas.openxmlformats.org/officeDocument/2006/relationships/image" Target="../media/image42.jpeg"/><Relationship Id="rId2" Type="http://schemas.microsoft.com/office/2007/relationships/media" Target="../media/media20.m4a"/><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media" Target="../media/media21.m4a"/><Relationship Id="rId7" Type="http://schemas.openxmlformats.org/officeDocument/2006/relationships/image" Target="../media/image12.png"/><Relationship Id="rId2" Type="http://schemas.openxmlformats.org/officeDocument/2006/relationships/tags" Target="../tags/tag28.xml"/><Relationship Id="rId1" Type="http://schemas.openxmlformats.org/officeDocument/2006/relationships/themeOverride" Target="../theme/themeOverride1.xml"/><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2.m4a"/><Relationship Id="rId7" Type="http://schemas.openxmlformats.org/officeDocument/2006/relationships/image" Target="../media/image46.jpeg"/><Relationship Id="rId2" Type="http://schemas.microsoft.com/office/2007/relationships/media" Target="../media/media22.m4a"/><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notesSlide" Target="../notesSlides/notesSlide18.xml"/><Relationship Id="rId4" Type="http://schemas.openxmlformats.org/officeDocument/2006/relationships/slideLayout" Target="../slideLayouts/slideLayout6.xml"/><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30.xml"/><Relationship Id="rId6" Type="http://schemas.openxmlformats.org/officeDocument/2006/relationships/image" Target="../media/image12.png"/><Relationship Id="rId5" Type="http://schemas.openxmlformats.org/officeDocument/2006/relationships/notesSlide" Target="../notesSlides/notesSlide19.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7.jpeg"/><Relationship Id="rId2" Type="http://schemas.microsoft.com/office/2007/relationships/media" Target="../media/media2.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49.jpeg"/><Relationship Id="rId2" Type="http://schemas.microsoft.com/office/2007/relationships/media" Target="../media/media24.m4a"/><Relationship Id="rId1" Type="http://schemas.openxmlformats.org/officeDocument/2006/relationships/tags" Target="../tags/tag31.xml"/><Relationship Id="rId6" Type="http://schemas.openxmlformats.org/officeDocument/2006/relationships/image" Target="../media/image12.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25.m4a"/><Relationship Id="rId7" Type="http://schemas.openxmlformats.org/officeDocument/2006/relationships/image" Target="../media/image50.jpeg"/><Relationship Id="rId2" Type="http://schemas.microsoft.com/office/2007/relationships/media" Target="../media/media25.m4a"/><Relationship Id="rId1" Type="http://schemas.openxmlformats.org/officeDocument/2006/relationships/tags" Target="../tags/tag32.xml"/><Relationship Id="rId6" Type="http://schemas.openxmlformats.org/officeDocument/2006/relationships/image" Target="../media/image12.png"/><Relationship Id="rId5" Type="http://schemas.openxmlformats.org/officeDocument/2006/relationships/notesSlide" Target="../notesSlides/notesSlide21.xml"/><Relationship Id="rId4" Type="http://schemas.openxmlformats.org/officeDocument/2006/relationships/slideLayout" Target="../slideLayouts/slideLayout3.xml"/><Relationship Id="rId9"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6.m4a"/><Relationship Id="rId7" Type="http://schemas.openxmlformats.org/officeDocument/2006/relationships/image" Target="../media/image22.svg"/><Relationship Id="rId2" Type="http://schemas.microsoft.com/office/2007/relationships/media" Target="../media/media26.m4a"/><Relationship Id="rId1" Type="http://schemas.openxmlformats.org/officeDocument/2006/relationships/tags" Target="../tags/tag33.xml"/><Relationship Id="rId6" Type="http://schemas.openxmlformats.org/officeDocument/2006/relationships/image" Target="../media/image21.png"/><Relationship Id="rId5" Type="http://schemas.openxmlformats.org/officeDocument/2006/relationships/notesSlide" Target="../notesSlides/notesSlide22.xml"/><Relationship Id="rId4" Type="http://schemas.openxmlformats.org/officeDocument/2006/relationships/slideLayout" Target="../slideLayouts/slideLayout3.xml"/><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7.m4a"/><Relationship Id="rId7" Type="http://schemas.openxmlformats.org/officeDocument/2006/relationships/diagramLayout" Target="../diagrams/layout1.xml"/><Relationship Id="rId2" Type="http://schemas.microsoft.com/office/2007/relationships/media" Target="../media/media27.m4a"/><Relationship Id="rId1" Type="http://schemas.openxmlformats.org/officeDocument/2006/relationships/tags" Target="../tags/tag34.xml"/><Relationship Id="rId6" Type="http://schemas.openxmlformats.org/officeDocument/2006/relationships/diagramData" Target="../diagrams/data1.xml"/><Relationship Id="rId11" Type="http://schemas.openxmlformats.org/officeDocument/2006/relationships/image" Target="../media/image12.png"/><Relationship Id="rId5" Type="http://schemas.openxmlformats.org/officeDocument/2006/relationships/notesSlide" Target="../notesSlides/notesSlide23.xml"/><Relationship Id="rId10" Type="http://schemas.microsoft.com/office/2007/relationships/diagramDrawing" Target="../diagrams/drawing1.xml"/><Relationship Id="rId4" Type="http://schemas.openxmlformats.org/officeDocument/2006/relationships/slideLayout" Target="../slideLayouts/slideLayout3.xml"/><Relationship Id="rId9"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28.m4a"/><Relationship Id="rId7" Type="http://schemas.openxmlformats.org/officeDocument/2006/relationships/image" Target="../media/image52.jpeg"/><Relationship Id="rId2" Type="http://schemas.microsoft.com/office/2007/relationships/media" Target="../media/media28.m4a"/><Relationship Id="rId1" Type="http://schemas.openxmlformats.org/officeDocument/2006/relationships/tags" Target="../tags/tag35.xml"/><Relationship Id="rId6" Type="http://schemas.openxmlformats.org/officeDocument/2006/relationships/image" Target="../media/image12.png"/><Relationship Id="rId11" Type="http://schemas.openxmlformats.org/officeDocument/2006/relationships/hyperlink" Target="https://elnb-bnnb.overdrive.com/" TargetMode="External"/><Relationship Id="rId5" Type="http://schemas.openxmlformats.org/officeDocument/2006/relationships/notesSlide" Target="../notesSlides/notesSlide24.xml"/><Relationship Id="rId10" Type="http://schemas.openxmlformats.org/officeDocument/2006/relationships/hyperlink" Target="https://www2.gnb.ca/content/gnb/en/departments/education/learning_at_home.html#collapse_3_resources" TargetMode="External"/><Relationship Id="rId4" Type="http://schemas.openxmlformats.org/officeDocument/2006/relationships/slideLayout" Target="../slideLayouts/slideLayout5.xml"/><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8" Type="http://schemas.openxmlformats.org/officeDocument/2006/relationships/hyperlink" Target="https://www2.gnb.ca/content/dam/gnb/Departments/ed/pdf/K12/fsl/high-school-summer-french-program-2022.pdf" TargetMode="External"/><Relationship Id="rId13" Type="http://schemas.openxmlformats.org/officeDocument/2006/relationships/hyperlink" Target="https://www2.gnb.ca/content/gnb/en/departments/education/k12/content/anglophone_sector/fsle/students.html" TargetMode="External"/><Relationship Id="rId3" Type="http://schemas.openxmlformats.org/officeDocument/2006/relationships/audio" Target="../media/media29.m4a"/><Relationship Id="rId7" Type="http://schemas.openxmlformats.org/officeDocument/2006/relationships/image" Target="../media/image20.svg"/><Relationship Id="rId12" Type="http://schemas.openxmlformats.org/officeDocument/2006/relationships/image" Target="../media/image12.png"/><Relationship Id="rId2" Type="http://schemas.microsoft.com/office/2007/relationships/media" Target="../media/media29.m4a"/><Relationship Id="rId1" Type="http://schemas.openxmlformats.org/officeDocument/2006/relationships/tags" Target="../tags/tag36.xml"/><Relationship Id="rId6" Type="http://schemas.openxmlformats.org/officeDocument/2006/relationships/image" Target="../media/image19.png"/><Relationship Id="rId11" Type="http://schemas.openxmlformats.org/officeDocument/2006/relationships/hyperlink" Target="https://www2.gnb.ca/content/dam/gnb/Departments/ed/pdf/K12/fsl/online-summer-french-program-middle-2022.pdf" TargetMode="External"/><Relationship Id="rId5" Type="http://schemas.openxmlformats.org/officeDocument/2006/relationships/notesSlide" Target="../notesSlides/notesSlide25.xml"/><Relationship Id="rId15" Type="http://schemas.openxmlformats.org/officeDocument/2006/relationships/image" Target="../media/image36.svg"/><Relationship Id="rId10" Type="http://schemas.openxmlformats.org/officeDocument/2006/relationships/hyperlink" Target="https://englishfrench.ca/" TargetMode="External"/><Relationship Id="rId4" Type="http://schemas.openxmlformats.org/officeDocument/2006/relationships/slideLayout" Target="../slideLayouts/slideLayout3.xml"/><Relationship Id="rId9" Type="http://schemas.openxmlformats.org/officeDocument/2006/relationships/hyperlink" Target="https://www2.gnb.ca/content/dam/gnb/Departments/ed/pdf/K12/fsl/nb-quebec-virtual-student-exchange-2022-spring.pdf" TargetMode="External"/><Relationship Id="rId1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5.png"/><Relationship Id="rId3" Type="http://schemas.openxmlformats.org/officeDocument/2006/relationships/audio" Target="../media/media30.m4a"/><Relationship Id="rId7" Type="http://schemas.openxmlformats.org/officeDocument/2006/relationships/image" Target="../media/image12.png"/><Relationship Id="rId12" Type="http://schemas.openxmlformats.org/officeDocument/2006/relationships/image" Target="../media/image34.png"/><Relationship Id="rId2" Type="http://schemas.microsoft.com/office/2007/relationships/media" Target="../media/media30.m4a"/><Relationship Id="rId1" Type="http://schemas.openxmlformats.org/officeDocument/2006/relationships/tags" Target="../tags/tag37.xml"/><Relationship Id="rId6" Type="http://schemas.openxmlformats.org/officeDocument/2006/relationships/hyperlink" Target="https://www2.gnb.ca/content/gnb/en/departments/education/k12/content/anglophone_sector/fsle/opportunities.html" TargetMode="External"/><Relationship Id="rId11" Type="http://schemas.openxmlformats.org/officeDocument/2006/relationships/image" Target="../media/image54.svg"/><Relationship Id="rId5" Type="http://schemas.openxmlformats.org/officeDocument/2006/relationships/notesSlide" Target="../notesSlides/notesSlide26.xml"/><Relationship Id="rId10" Type="http://schemas.openxmlformats.org/officeDocument/2006/relationships/image" Target="../media/image53.png"/><Relationship Id="rId4" Type="http://schemas.openxmlformats.org/officeDocument/2006/relationships/slideLayout" Target="../slideLayouts/slideLayout3.xml"/><Relationship Id="rId9" Type="http://schemas.openxmlformats.org/officeDocument/2006/relationships/image" Target="../media/image20.svg"/><Relationship Id="rId14"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4.svg"/><Relationship Id="rId3" Type="http://schemas.openxmlformats.org/officeDocument/2006/relationships/audio" Target="../media/media31.m4a"/><Relationship Id="rId7" Type="http://schemas.openxmlformats.org/officeDocument/2006/relationships/image" Target="../media/image58.svg"/><Relationship Id="rId12" Type="http://schemas.openxmlformats.org/officeDocument/2006/relationships/image" Target="../media/image53.png"/><Relationship Id="rId2" Type="http://schemas.microsoft.com/office/2007/relationships/media" Target="../media/media31.m4a"/><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notesSlide" Target="../notesSlides/notesSlide27.xml"/><Relationship Id="rId15" Type="http://schemas.openxmlformats.org/officeDocument/2006/relationships/image" Target="../media/image62.svg"/><Relationship Id="rId10" Type="http://schemas.openxmlformats.org/officeDocument/2006/relationships/image" Target="../media/image59.png"/><Relationship Id="rId4" Type="http://schemas.openxmlformats.org/officeDocument/2006/relationships/slideLayout" Target="../slideLayouts/slideLayout3.xml"/><Relationship Id="rId9" Type="http://schemas.openxmlformats.org/officeDocument/2006/relationships/image" Target="../media/image34.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hyperlink" Target="http://www2.gnb.ca/content/gnb/en/departments/education/k12/content/promos/learning_french_as_a_second_language.html" TargetMode="External"/><Relationship Id="rId3" Type="http://schemas.openxmlformats.org/officeDocument/2006/relationships/audio" Target="../media/media32.m4a"/><Relationship Id="rId7" Type="http://schemas.openxmlformats.org/officeDocument/2006/relationships/image" Target="../media/image12.png"/><Relationship Id="rId12" Type="http://schemas.openxmlformats.org/officeDocument/2006/relationships/image" Target="../media/image14.svg"/><Relationship Id="rId2" Type="http://schemas.microsoft.com/office/2007/relationships/media" Target="../media/media32.m4a"/><Relationship Id="rId1" Type="http://schemas.openxmlformats.org/officeDocument/2006/relationships/tags" Target="../tags/tag39.xml"/><Relationship Id="rId6" Type="http://schemas.openxmlformats.org/officeDocument/2006/relationships/image" Target="../media/image63.jpeg"/><Relationship Id="rId11" Type="http://schemas.openxmlformats.org/officeDocument/2006/relationships/image" Target="../media/image13.png"/><Relationship Id="rId5" Type="http://schemas.openxmlformats.org/officeDocument/2006/relationships/notesSlide" Target="../notesSlides/notesSlide28.xml"/><Relationship Id="rId10" Type="http://schemas.openxmlformats.org/officeDocument/2006/relationships/image" Target="../media/image16.svg"/><Relationship Id="rId4" Type="http://schemas.openxmlformats.org/officeDocument/2006/relationships/slideLayout" Target="../slideLayouts/slideLayout7.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3.m4a"/><Relationship Id="rId7" Type="http://schemas.openxmlformats.org/officeDocument/2006/relationships/image" Target="../media/image12.png"/><Relationship Id="rId12" Type="http://schemas.openxmlformats.org/officeDocument/2006/relationships/image" Target="../media/image22.svg"/><Relationship Id="rId2" Type="http://schemas.microsoft.com/office/2007/relationships/media" Target="../media/media3.m4a"/><Relationship Id="rId1" Type="http://schemas.openxmlformats.org/officeDocument/2006/relationships/tags" Target="../tags/tag14.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notesSlide" Target="../notesSlides/notesSlide3.xml"/><Relationship Id="rId10" Type="http://schemas.openxmlformats.org/officeDocument/2006/relationships/hyperlink" Target="https://bit.ly/3kHLeMs" TargetMode="External"/><Relationship Id="rId4" Type="http://schemas.openxmlformats.org/officeDocument/2006/relationships/slideLayout" Target="../slideLayouts/slideLayout4.xml"/><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2.png"/><Relationship Id="rId2" Type="http://schemas.microsoft.com/office/2007/relationships/media" Target="../media/media4.m4a"/><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notesSlide" Target="../notesSlides/notesSlide5.xml"/><Relationship Id="rId18" Type="http://schemas.openxmlformats.org/officeDocument/2006/relationships/image" Target="../media/image12.png"/><Relationship Id="rId3" Type="http://schemas.openxmlformats.org/officeDocument/2006/relationships/audio" Target="../media/media5.mp3"/><Relationship Id="rId21" Type="http://schemas.openxmlformats.org/officeDocument/2006/relationships/image" Target="../media/image30.png"/><Relationship Id="rId7" Type="http://schemas.openxmlformats.org/officeDocument/2006/relationships/audio" Target="../media/media7.mp3"/><Relationship Id="rId12" Type="http://schemas.openxmlformats.org/officeDocument/2006/relationships/slideLayout" Target="../slideLayouts/slideLayout4.xml"/><Relationship Id="rId17" Type="http://schemas.openxmlformats.org/officeDocument/2006/relationships/image" Target="../media/image27.svg"/><Relationship Id="rId2" Type="http://schemas.microsoft.com/office/2007/relationships/media" Target="../media/media5.mp3"/><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16.xml"/><Relationship Id="rId6" Type="http://schemas.microsoft.com/office/2007/relationships/media" Target="../media/media7.mp3"/><Relationship Id="rId11" Type="http://schemas.openxmlformats.org/officeDocument/2006/relationships/audio" Target="../media/media9.m4a"/><Relationship Id="rId5" Type="http://schemas.openxmlformats.org/officeDocument/2006/relationships/audio" Target="../media/media6.mp3"/><Relationship Id="rId15" Type="http://schemas.openxmlformats.org/officeDocument/2006/relationships/image" Target="../media/image25.png"/><Relationship Id="rId10" Type="http://schemas.microsoft.com/office/2007/relationships/media" Target="../media/media9.m4a"/><Relationship Id="rId19" Type="http://schemas.openxmlformats.org/officeDocument/2006/relationships/image" Target="../media/image28.png"/><Relationship Id="rId4" Type="http://schemas.microsoft.com/office/2007/relationships/media" Target="../media/media6.mp3"/><Relationship Id="rId9" Type="http://schemas.openxmlformats.org/officeDocument/2006/relationships/audio" Target="../media/media8.mp3"/><Relationship Id="rId14" Type="http://schemas.openxmlformats.org/officeDocument/2006/relationships/image" Target="../media/image24.png"/><Relationship Id="rId22"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media10.m4a"/><Relationship Id="rId7" Type="http://schemas.openxmlformats.org/officeDocument/2006/relationships/image" Target="../media/image13.png"/><Relationship Id="rId2" Type="http://schemas.microsoft.com/office/2007/relationships/media" Target="../media/media10.m4a"/><Relationship Id="rId1" Type="http://schemas.openxmlformats.org/officeDocument/2006/relationships/tags" Target="../tags/tag17.xml"/><Relationship Id="rId6" Type="http://schemas.openxmlformats.org/officeDocument/2006/relationships/image" Target="../media/image32.jp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18.xml"/><Relationship Id="rId6" Type="http://schemas.openxmlformats.org/officeDocument/2006/relationships/image" Target="../media/image33.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flora.nbed.nb.ca/" TargetMode="External"/><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19.xml"/><Relationship Id="rId6" Type="http://schemas.openxmlformats.org/officeDocument/2006/relationships/image" Target="../media/image34.png"/><Relationship Id="rId5" Type="http://schemas.openxmlformats.org/officeDocument/2006/relationships/notesSlide" Target="../notesSlides/notesSlide8.xml"/><Relationship Id="rId10" Type="http://schemas.openxmlformats.org/officeDocument/2006/relationships/image" Target="../media/image36.svg"/><Relationship Id="rId4" Type="http://schemas.openxmlformats.org/officeDocument/2006/relationships/slideLayout" Target="../slideLayouts/slideLayout3.xm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7.jpeg"/><Relationship Id="rId2" Type="http://schemas.microsoft.com/office/2007/relationships/media" Target="../media/media13.m4a"/><Relationship Id="rId1" Type="http://schemas.openxmlformats.org/officeDocument/2006/relationships/tags" Target="../tags/tag20.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007AB-532F-4DBF-B587-CF0FF8ACB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994" b="-149"/>
          <a:stretch/>
        </p:blipFill>
        <p:spPr>
          <a:xfrm>
            <a:off x="228600" y="-1"/>
            <a:ext cx="11963400" cy="6871447"/>
          </a:xfrm>
          <a:prstGeom prst="rect">
            <a:avLst/>
          </a:prstGeom>
        </p:spPr>
      </p:pic>
      <p:pic>
        <p:nvPicPr>
          <p:cNvPr id="29" name="Recorded Sound">
            <a:hlinkClick r:id="" action="ppaction://media"/>
            <a:extLst>
              <a:ext uri="{FF2B5EF4-FFF2-40B4-BE49-F238E27FC236}">
                <a16:creationId xmlns:a16="http://schemas.microsoft.com/office/drawing/2014/main" id="{B77CBAEF-D12A-4C48-B58A-A8F8F7D4F399}"/>
              </a:ext>
            </a:extLst>
          </p:cNvPr>
          <p:cNvPicPr>
            <a:picLocks noChangeAspect="1"/>
          </p:cNvPicPr>
          <p:nvPr>
            <a:audioFile r:link="rId2"/>
            <p:extLst>
              <p:ext uri="{DAA4B4D4-6D71-4841-9C94-3DE7FCFB9230}">
                <p14:media xmlns:p14="http://schemas.microsoft.com/office/powerpoint/2010/main" r:embed="rId3">
                  <p14:trim end="1599.195"/>
                </p14:media>
              </p:ext>
            </p:extLst>
          </p:nvPr>
        </p:nvPicPr>
        <p:blipFill>
          <a:blip r:embed="rId7"/>
          <a:stretch>
            <a:fillRect/>
          </a:stretch>
        </p:blipFill>
        <p:spPr>
          <a:xfrm>
            <a:off x="12497625" y="6096000"/>
            <a:ext cx="609600" cy="609600"/>
          </a:xfrm>
          <a:prstGeom prst="rect">
            <a:avLst/>
          </a:prstGeom>
        </p:spPr>
      </p:pic>
      <p:grpSp>
        <p:nvGrpSpPr>
          <p:cNvPr id="2" name="Group 1">
            <a:extLst>
              <a:ext uri="{FF2B5EF4-FFF2-40B4-BE49-F238E27FC236}">
                <a16:creationId xmlns:a16="http://schemas.microsoft.com/office/drawing/2014/main" id="{494A86B6-3183-4EE5-8B8F-3C1425E0B86C}"/>
              </a:ext>
            </a:extLst>
          </p:cNvPr>
          <p:cNvGrpSpPr/>
          <p:nvPr/>
        </p:nvGrpSpPr>
        <p:grpSpPr>
          <a:xfrm>
            <a:off x="228601" y="1143000"/>
            <a:ext cx="11967882" cy="5728446"/>
            <a:chOff x="312849" y="1143000"/>
            <a:chExt cx="11883633" cy="5728446"/>
          </a:xfrm>
        </p:grpSpPr>
        <p:pic>
          <p:nvPicPr>
            <p:cNvPr id="14" name="Graphic 13">
              <a:extLst>
                <a:ext uri="{FF2B5EF4-FFF2-40B4-BE49-F238E27FC236}">
                  <a16:creationId xmlns:a16="http://schemas.microsoft.com/office/drawing/2014/main" id="{4744AF7C-E809-4515-B2B4-C12FAF1FAF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2849" y="1143000"/>
              <a:ext cx="11879151" cy="5728446"/>
            </a:xfrm>
            <a:prstGeom prst="rect">
              <a:avLst/>
            </a:prstGeom>
          </p:spPr>
        </p:pic>
        <p:pic>
          <p:nvPicPr>
            <p:cNvPr id="28" name="Graphic 27">
              <a:extLst>
                <a:ext uri="{FF2B5EF4-FFF2-40B4-BE49-F238E27FC236}">
                  <a16:creationId xmlns:a16="http://schemas.microsoft.com/office/drawing/2014/main" id="{598F7C35-39CB-48CC-8839-5F75B4E4B7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331" y="4322517"/>
              <a:ext cx="11879151" cy="2528046"/>
            </a:xfrm>
            <a:prstGeom prst="rect">
              <a:avLst/>
            </a:prstGeom>
          </p:spPr>
        </p:pic>
      </p:grpSp>
      <p:sp>
        <p:nvSpPr>
          <p:cNvPr id="10" name="TextBox 2"/>
          <p:cNvSpPr txBox="1">
            <a:spLocks noChangeArrowheads="1"/>
          </p:cNvSpPr>
          <p:nvPr/>
        </p:nvSpPr>
        <p:spPr bwMode="auto">
          <a:xfrm>
            <a:off x="1066800" y="3285972"/>
            <a:ext cx="998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6000" b="1" dirty="0">
                <a:solidFill>
                  <a:schemeClr val="bg1"/>
                </a:solidFill>
                <a:latin typeface="+mj-lt"/>
                <a:ea typeface="Adobe Myungjo Std M" panose="02020600000000000000" pitchFamily="18" charset="-128"/>
              </a:rPr>
              <a:t>Everyone at Their Best</a:t>
            </a:r>
          </a:p>
        </p:txBody>
      </p:sp>
      <p:sp>
        <p:nvSpPr>
          <p:cNvPr id="12" name="TextBox 11"/>
          <p:cNvSpPr txBox="1"/>
          <p:nvPr/>
        </p:nvSpPr>
        <p:spPr>
          <a:xfrm>
            <a:off x="1104900" y="5259553"/>
            <a:ext cx="7023516" cy="923330"/>
          </a:xfrm>
          <a:prstGeom prst="rect">
            <a:avLst/>
          </a:prstGeom>
          <a:noFill/>
        </p:spPr>
        <p:txBody>
          <a:bodyPr wrap="square" rtlCol="0">
            <a:spAutoFit/>
          </a:bodyPr>
          <a:lstStyle/>
          <a:p>
            <a:r>
              <a:rPr lang="en-US" sz="1800" spc="300" dirty="0">
                <a:solidFill>
                  <a:schemeClr val="bg1"/>
                </a:solidFill>
                <a:latin typeface="+mn-lt"/>
                <a:cs typeface="Arial" panose="020B0604020202020204" pitchFamily="34" charset="0"/>
              </a:rPr>
              <a:t>In New Brunswick, students have the following options to learn French within the public school system</a:t>
            </a:r>
          </a:p>
        </p:txBody>
      </p:sp>
      <p:sp>
        <p:nvSpPr>
          <p:cNvPr id="11" name="TextBox 9"/>
          <p:cNvSpPr txBox="1">
            <a:spLocks noChangeArrowheads="1"/>
          </p:cNvSpPr>
          <p:nvPr/>
        </p:nvSpPr>
        <p:spPr bwMode="auto">
          <a:xfrm>
            <a:off x="1066800" y="4324448"/>
            <a:ext cx="8042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2400" spc="300" dirty="0">
                <a:solidFill>
                  <a:schemeClr val="bg1"/>
                </a:solidFill>
                <a:latin typeface="+mn-lt"/>
                <a:cs typeface="Arial" panose="020B0604020202020204" pitchFamily="34" charset="0"/>
              </a:rPr>
              <a:t>CHOOSING A PROGRAM TO LEARN FRENCH</a:t>
            </a:r>
          </a:p>
        </p:txBody>
      </p:sp>
      <p:pic>
        <p:nvPicPr>
          <p:cNvPr id="23" name="Graphic 22">
            <a:extLst>
              <a:ext uri="{FF2B5EF4-FFF2-40B4-BE49-F238E27FC236}">
                <a16:creationId xmlns:a16="http://schemas.microsoft.com/office/drawing/2014/main" id="{64DA0BB4-F413-4858-A64E-39942E5D0F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9800" y="5620598"/>
            <a:ext cx="1980007" cy="84150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4294967295"/>
          </p:nvPr>
        </p:nvSpPr>
        <p:spPr>
          <a:xfrm>
            <a:off x="972456" y="2870781"/>
            <a:ext cx="6495143" cy="3505200"/>
          </a:xfrm>
          <a:prstGeom prst="rect">
            <a:avLst/>
          </a:prstGeom>
        </p:spPr>
        <p:txBody>
          <a:bodyPr/>
          <a:lstStyle/>
          <a:p>
            <a:pPr marL="0" indent="0">
              <a:spcBef>
                <a:spcPts val="600"/>
              </a:spcBef>
              <a:spcAft>
                <a:spcPts val="1200"/>
              </a:spcAft>
              <a:buNone/>
              <a:defRPr/>
            </a:pPr>
            <a:r>
              <a:rPr lang="en-CA" altLang="en-US" sz="2000" b="1" dirty="0">
                <a:solidFill>
                  <a:schemeClr val="tx1"/>
                </a:solidFill>
              </a:rPr>
              <a:t>Learners will:</a:t>
            </a:r>
          </a:p>
          <a:p>
            <a:pPr lvl="1" indent="-365760">
              <a:spcBef>
                <a:spcPts val="600"/>
              </a:spcBef>
              <a:spcAft>
                <a:spcPts val="700"/>
              </a:spcAft>
              <a:buFont typeface="Arial" panose="020B0604020202020204" pitchFamily="34" charset="0"/>
              <a:buChar char="•"/>
              <a:defRPr/>
            </a:pPr>
            <a:r>
              <a:rPr lang="en-CA" altLang="en-US" sz="1800" dirty="0">
                <a:solidFill>
                  <a:schemeClr val="tx1"/>
                </a:solidFill>
              </a:rPr>
              <a:t>speak, read, and write in French daily;</a:t>
            </a:r>
          </a:p>
          <a:p>
            <a:pPr lvl="1" indent="-365760">
              <a:spcBef>
                <a:spcPts val="600"/>
              </a:spcBef>
              <a:spcAft>
                <a:spcPts val="700"/>
              </a:spcAft>
              <a:buFont typeface="Arial" panose="020B0604020202020204" pitchFamily="34" charset="0"/>
              <a:buChar char="•"/>
              <a:defRPr/>
            </a:pPr>
            <a:r>
              <a:rPr lang="en-CA" altLang="en-US" sz="1800" dirty="0">
                <a:solidFill>
                  <a:schemeClr val="tx1"/>
                </a:solidFill>
              </a:rPr>
              <a:t>acquire basic language skills and foundational vocabulary;</a:t>
            </a:r>
          </a:p>
          <a:p>
            <a:pPr lvl="1" indent="-365760">
              <a:spcBef>
                <a:spcPts val="600"/>
              </a:spcBef>
              <a:spcAft>
                <a:spcPts val="700"/>
              </a:spcAft>
              <a:buFont typeface="Arial" panose="020B0604020202020204" pitchFamily="34" charset="0"/>
              <a:buChar char="•"/>
              <a:defRPr/>
            </a:pPr>
            <a:r>
              <a:rPr lang="en-CA" altLang="en-US" sz="1800" dirty="0">
                <a:solidFill>
                  <a:schemeClr val="tx1"/>
                </a:solidFill>
              </a:rPr>
              <a:t>learn to communicate in full sentences; and</a:t>
            </a:r>
          </a:p>
          <a:p>
            <a:pPr lvl="1" indent="-365760">
              <a:spcBef>
                <a:spcPts val="600"/>
              </a:spcBef>
              <a:spcAft>
                <a:spcPts val="700"/>
              </a:spcAft>
              <a:buFont typeface="Arial" panose="020B0604020202020204" pitchFamily="34" charset="0"/>
              <a:buChar char="•"/>
              <a:defRPr/>
            </a:pPr>
            <a:r>
              <a:rPr lang="en-CA" altLang="en-US" sz="1800" dirty="0">
                <a:solidFill>
                  <a:schemeClr val="tx1"/>
                </a:solidFill>
              </a:rPr>
              <a:t>explore a variety of themes of interest (e.g., me, my family, food, clothing, leisure, and activities: sports, music, etc.).</a:t>
            </a:r>
          </a:p>
          <a:p>
            <a:pPr marL="0" indent="0">
              <a:spcBef>
                <a:spcPts val="600"/>
              </a:spcBef>
              <a:spcAft>
                <a:spcPts val="1200"/>
              </a:spcAft>
              <a:buNone/>
              <a:defRPr/>
            </a:pPr>
            <a:endParaRPr lang="en-CA" altLang="en-US" sz="2000" dirty="0">
              <a:solidFill>
                <a:schemeClr val="tx1"/>
              </a:solidFill>
            </a:endParaRPr>
          </a:p>
          <a:p>
            <a:pPr>
              <a:defRPr/>
            </a:pPr>
            <a:endParaRPr lang="en-CA" altLang="en-US" sz="2000" dirty="0">
              <a:solidFill>
                <a:schemeClr val="tx1"/>
              </a:solidFill>
            </a:endParaRPr>
          </a:p>
          <a:p>
            <a:pPr>
              <a:buFontTx/>
              <a:buNone/>
              <a:defRPr/>
            </a:pPr>
            <a:endParaRPr lang="fr-CA" altLang="en-US" sz="2000" dirty="0">
              <a:solidFill>
                <a:schemeClr val="tx1"/>
              </a:solidFill>
            </a:endParaRPr>
          </a:p>
        </p:txBody>
      </p:sp>
      <p:sp>
        <p:nvSpPr>
          <p:cNvPr id="2" name="TextBox 1"/>
          <p:cNvSpPr txBox="1">
            <a:spLocks noChangeArrowheads="1"/>
          </p:cNvSpPr>
          <p:nvPr/>
        </p:nvSpPr>
        <p:spPr bwMode="auto">
          <a:xfrm>
            <a:off x="990600" y="1557623"/>
            <a:ext cx="68579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600"/>
              </a:spcBef>
              <a:spcAft>
                <a:spcPts val="1200"/>
              </a:spcAft>
              <a:defRPr/>
            </a:pPr>
            <a:r>
              <a:rPr lang="en-CA" altLang="en-US" sz="1800" dirty="0">
                <a:latin typeface="+mn-lt"/>
              </a:rPr>
              <a:t>All learners in English Prime will have an opportunity for an enhanced experience in French through the Intensive block usually in Grade 5.</a:t>
            </a:r>
          </a:p>
        </p:txBody>
      </p:sp>
      <p:pic>
        <p:nvPicPr>
          <p:cNvPr id="4" name="Picture 3">
            <a:extLst>
              <a:ext uri="{FF2B5EF4-FFF2-40B4-BE49-F238E27FC236}">
                <a16:creationId xmlns:a16="http://schemas.microsoft.com/office/drawing/2014/main" id="{8D3AB4B8-2038-4C34-B816-73B3945A2DF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b="14619"/>
          <a:stretch/>
        </p:blipFill>
        <p:spPr>
          <a:xfrm>
            <a:off x="8209778" y="914400"/>
            <a:ext cx="3982222" cy="5778413"/>
          </a:xfrm>
          <a:prstGeom prst="rect">
            <a:avLst/>
          </a:prstGeom>
        </p:spPr>
      </p:pic>
      <p:pic>
        <p:nvPicPr>
          <p:cNvPr id="5" name="Recorded Sound">
            <a:hlinkClick r:id="" action="ppaction://media"/>
            <a:extLst>
              <a:ext uri="{FF2B5EF4-FFF2-40B4-BE49-F238E27FC236}">
                <a16:creationId xmlns:a16="http://schemas.microsoft.com/office/drawing/2014/main" id="{AFEB66E6-CD13-4A1E-AFF7-B3481D91ABE7}"/>
              </a:ext>
            </a:extLst>
          </p:cNvPr>
          <p:cNvPicPr>
            <a:picLocks noChangeAspect="1"/>
          </p:cNvPicPr>
          <p:nvPr>
            <a:audioFile r:link="rId2"/>
            <p:extLst>
              <p:ext uri="{DAA4B4D4-6D71-4841-9C94-3DE7FCFB9230}">
                <p14:media xmlns:p14="http://schemas.microsoft.com/office/powerpoint/2010/main" r:embed="rId3">
                  <p14:trim end="958.7301"/>
                </p14:media>
              </p:ext>
            </p:extLst>
          </p:nvPr>
        </p:nvPicPr>
        <p:blipFill>
          <a:blip r:embed="rId7"/>
          <a:stretch>
            <a:fillRect/>
          </a:stretch>
        </p:blipFill>
        <p:spPr>
          <a:xfrm>
            <a:off x="12553180" y="6375981"/>
            <a:ext cx="609600" cy="609600"/>
          </a:xfrm>
          <a:prstGeom prst="rect">
            <a:avLst/>
          </a:prstGeom>
        </p:spPr>
      </p:pic>
      <p:sp>
        <p:nvSpPr>
          <p:cNvPr id="22" name="Rectangle 2">
            <a:extLst>
              <a:ext uri="{FF2B5EF4-FFF2-40B4-BE49-F238E27FC236}">
                <a16:creationId xmlns:a16="http://schemas.microsoft.com/office/drawing/2014/main" id="{7BF82E26-198B-49C6-92EA-D27DC615F91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dirty="0">
                <a:solidFill>
                  <a:schemeClr val="bg1"/>
                </a:solidFill>
              </a:rPr>
              <a:t>English Prime </a:t>
            </a:r>
            <a:r>
              <a:rPr lang="en-CA" altLang="en-US" sz="2800" dirty="0">
                <a:solidFill>
                  <a:schemeClr val="bg1"/>
                </a:solidFill>
              </a:rPr>
              <a:t>with Intensive French </a:t>
            </a:r>
            <a:endParaRPr lang="en-US" altLang="en-US" sz="28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ED116F9-1AA6-4B33-A636-B04FCC7D105F}"/>
              </a:ext>
            </a:extLst>
          </p:cNvPr>
          <p:cNvGraphicFramePr>
            <a:graphicFrameLocks noGrp="1"/>
          </p:cNvGraphicFramePr>
          <p:nvPr>
            <p:extLst>
              <p:ext uri="{D42A27DB-BD31-4B8C-83A1-F6EECF244321}">
                <p14:modId xmlns:p14="http://schemas.microsoft.com/office/powerpoint/2010/main" val="434148729"/>
              </p:ext>
            </p:extLst>
          </p:nvPr>
        </p:nvGraphicFramePr>
        <p:xfrm>
          <a:off x="2260607" y="1600200"/>
          <a:ext cx="7899384" cy="4343676"/>
        </p:xfrm>
        <a:graphic>
          <a:graphicData uri="http://schemas.openxmlformats.org/drawingml/2006/table">
            <a:tbl>
              <a:tblPr firstRow="1" bandRow="1">
                <a:tableStyleId>{69CF1AB2-1976-4502-BF36-3FF5EA218861}</a:tableStyleId>
              </a:tblPr>
              <a:tblGrid>
                <a:gridCol w="3949692">
                  <a:extLst>
                    <a:ext uri="{9D8B030D-6E8A-4147-A177-3AD203B41FA5}">
                      <a16:colId xmlns:a16="http://schemas.microsoft.com/office/drawing/2014/main" val="4113932739"/>
                    </a:ext>
                  </a:extLst>
                </a:gridCol>
                <a:gridCol w="3949692">
                  <a:extLst>
                    <a:ext uri="{9D8B030D-6E8A-4147-A177-3AD203B41FA5}">
                      <a16:colId xmlns:a16="http://schemas.microsoft.com/office/drawing/2014/main" val="3184212452"/>
                    </a:ext>
                  </a:extLst>
                </a:gridCol>
              </a:tblGrid>
              <a:tr h="725740">
                <a:tc>
                  <a:txBody>
                    <a:bodyPr/>
                    <a:lstStyle/>
                    <a:p>
                      <a:pPr algn="ctr"/>
                      <a:r>
                        <a:rPr lang="en-CA" sz="2000" b="1" dirty="0">
                          <a:solidFill>
                            <a:schemeClr val="bg1"/>
                          </a:solidFill>
                          <a:latin typeface="Arial Narrow" panose="020B0606020202030204" pitchFamily="34" charset="0"/>
                        </a:rPr>
                        <a:t>First Term (5 Months)</a:t>
                      </a:r>
                    </a:p>
                    <a:p>
                      <a:pPr algn="ctr"/>
                      <a:r>
                        <a:rPr lang="en-US" sz="2000" b="1" dirty="0">
                          <a:solidFill>
                            <a:schemeClr val="bg1"/>
                          </a:solidFill>
                          <a:latin typeface="Arial Narrow" panose="020B0606020202030204" pitchFamily="34" charset="0"/>
                        </a:rPr>
                        <a:t>Intensive French Block</a:t>
                      </a:r>
                      <a:endParaRPr lang="en-CA" sz="2000" b="1" dirty="0">
                        <a:solidFill>
                          <a:schemeClr val="bg1"/>
                        </a:solidFill>
                        <a:latin typeface="Arial Narrow" panose="020B0606020202030204" pitchFamily="34" charset="0"/>
                      </a:endParaRP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dirty="0">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dirty="0">
                          <a:solidFill>
                            <a:schemeClr val="bg1"/>
                          </a:solidFill>
                          <a:latin typeface="Arial Narrow" panose="020B0606020202030204" pitchFamily="34" charset="0"/>
                        </a:rPr>
                        <a:t>Non-Intensive French Block</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414955">
                <a:tc gridSpan="2">
                  <a:txBody>
                    <a:bodyPr/>
                    <a:lstStyle/>
                    <a:p>
                      <a:pPr algn="l"/>
                      <a:r>
                        <a:rPr lang="en-CA" sz="2000" b="1" dirty="0">
                          <a:solidFill>
                            <a:schemeClr val="bg1"/>
                          </a:solidFill>
                          <a:latin typeface="Arial Narrow" panose="020B0606020202030204" pitchFamily="34" charset="0"/>
                        </a:rPr>
                        <a:t>                        September – January </a:t>
                      </a:r>
                      <a:r>
                        <a:rPr lang="en-CA" sz="2000" b="1" dirty="0">
                          <a:solidFill>
                            <a:schemeClr val="bg1"/>
                          </a:solidFill>
                          <a:latin typeface="Arial Narrow" panose="020B0606020202030204" pitchFamily="34" charset="0"/>
                          <a:sym typeface="Wingdings" panose="05000000000000000000" pitchFamily="2" charset="2"/>
                        </a:rPr>
                        <a:t></a:t>
                      </a:r>
                      <a:r>
                        <a:rPr lang="en-CA" sz="2000" b="1" dirty="0">
                          <a:solidFill>
                            <a:schemeClr val="bg1"/>
                          </a:solidFill>
                          <a:latin typeface="Arial Narrow" panose="020B0606020202030204" pitchFamily="34" charset="0"/>
                        </a:rPr>
                        <a:t> February – June</a:t>
                      </a:r>
                    </a:p>
                  </a:txBody>
                  <a:tcPr marL="85453" marR="85453" marT="42727" marB="42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dirty="0">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1123973">
                <a:tc rowSpan="2">
                  <a:txBody>
                    <a:bodyPr/>
                    <a:lstStyle/>
                    <a:p>
                      <a:r>
                        <a:rPr lang="en-CA" sz="1700" b="1" dirty="0">
                          <a:latin typeface="+mn-lt"/>
                        </a:rPr>
                        <a:t>French Language Arts</a:t>
                      </a:r>
                    </a:p>
                    <a:p>
                      <a:r>
                        <a:rPr lang="en-CA" sz="1700" b="0" dirty="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700" b="0" dirty="0">
                        <a:latin typeface="+mn-lt"/>
                      </a:endParaRP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700" b="1" dirty="0">
                          <a:latin typeface="+mn-lt"/>
                        </a:rPr>
                        <a:t>English Language Arts</a:t>
                      </a:r>
                    </a:p>
                    <a:p>
                      <a:r>
                        <a:rPr lang="en-CA" sz="1700" b="0" dirty="0">
                          <a:latin typeface="+mn-lt"/>
                        </a:rPr>
                        <a:t>Science (English)</a:t>
                      </a:r>
                    </a:p>
                    <a:p>
                      <a:r>
                        <a:rPr lang="en-CA" sz="1700" b="0" dirty="0">
                          <a:latin typeface="+mn-lt"/>
                        </a:rPr>
                        <a:t>Social</a:t>
                      </a:r>
                      <a:r>
                        <a:rPr lang="en-CA" sz="1700" b="0" baseline="0" dirty="0">
                          <a:latin typeface="+mn-lt"/>
                        </a:rPr>
                        <a:t> Studies (English)</a:t>
                      </a:r>
                    </a:p>
                    <a:p>
                      <a:r>
                        <a:rPr lang="en-CA" sz="1700" b="0" baseline="0" dirty="0">
                          <a:solidFill>
                            <a:schemeClr val="tx1"/>
                          </a:solidFill>
                          <a:latin typeface="+mn-lt"/>
                        </a:rPr>
                        <a:t>Well-Being (</a:t>
                      </a:r>
                      <a:r>
                        <a:rPr lang="en-CA" sz="1700" b="0" baseline="0" dirty="0">
                          <a:latin typeface="+mn-lt"/>
                        </a:rPr>
                        <a:t>English)</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625371">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b="0" dirty="0">
                          <a:latin typeface="+mn-lt"/>
                        </a:rPr>
                        <a:t>French Language Arts</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64895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700" b="0" dirty="0">
                          <a:latin typeface="+mn-lt"/>
                        </a:rPr>
                        <a:t>Mathematics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788169">
                <a:tc gridSpan="2">
                  <a:txBody>
                    <a:bodyPr/>
                    <a:lstStyle/>
                    <a:p>
                      <a:pPr algn="ctr"/>
                      <a:r>
                        <a:rPr lang="en-CA" sz="1700" b="0" dirty="0">
                          <a:latin typeface="+mn-lt"/>
                        </a:rPr>
                        <a:t>Physical Education, Music, Art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pic>
        <p:nvPicPr>
          <p:cNvPr id="5" name="Recorded Sound">
            <a:hlinkClick r:id="" action="ppaction://media"/>
            <a:extLst>
              <a:ext uri="{FF2B5EF4-FFF2-40B4-BE49-F238E27FC236}">
                <a16:creationId xmlns:a16="http://schemas.microsoft.com/office/drawing/2014/main" id="{B623A242-D5DB-4F98-BA57-4F554886AB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567794" y="6476638"/>
            <a:ext cx="609600" cy="609600"/>
          </a:xfrm>
          <a:prstGeom prst="rect">
            <a:avLst/>
          </a:prstGeom>
        </p:spPr>
      </p:pic>
      <p:sp>
        <p:nvSpPr>
          <p:cNvPr id="19" name="Rectangle 2">
            <a:extLst>
              <a:ext uri="{FF2B5EF4-FFF2-40B4-BE49-F238E27FC236}">
                <a16:creationId xmlns:a16="http://schemas.microsoft.com/office/drawing/2014/main" id="{99614BF0-82C9-4FA1-9A5B-569A875210F5}"/>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latin typeface="+mn-lt"/>
              </a:rPr>
              <a:t>Intensive French School Year</a:t>
            </a:r>
            <a:endParaRPr lang="en-US" altLang="en-US" sz="2800" kern="0" dirty="0">
              <a:solidFill>
                <a:schemeClr val="bg1"/>
              </a:solidFill>
              <a:latin typeface="+mn-l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0CB4A54-ACF8-4517-BEF7-2A338E6124F4}"/>
              </a:ext>
            </a:extLst>
          </p:cNvPr>
          <p:cNvGraphicFramePr>
            <a:graphicFrameLocks noGrp="1"/>
          </p:cNvGraphicFramePr>
          <p:nvPr>
            <p:extLst>
              <p:ext uri="{D42A27DB-BD31-4B8C-83A1-F6EECF244321}">
                <p14:modId xmlns:p14="http://schemas.microsoft.com/office/powerpoint/2010/main" val="2817942576"/>
              </p:ext>
            </p:extLst>
          </p:nvPr>
        </p:nvGraphicFramePr>
        <p:xfrm>
          <a:off x="2543280" y="1524000"/>
          <a:ext cx="7105440" cy="4434324"/>
        </p:xfrm>
        <a:graphic>
          <a:graphicData uri="http://schemas.openxmlformats.org/drawingml/2006/table">
            <a:tbl>
              <a:tblPr firstRow="1" bandRow="1">
                <a:tableStyleId>{69CF1AB2-1976-4502-BF36-3FF5EA218861}</a:tableStyleId>
              </a:tblPr>
              <a:tblGrid>
                <a:gridCol w="3552720">
                  <a:extLst>
                    <a:ext uri="{9D8B030D-6E8A-4147-A177-3AD203B41FA5}">
                      <a16:colId xmlns:a16="http://schemas.microsoft.com/office/drawing/2014/main" val="4113932739"/>
                    </a:ext>
                  </a:extLst>
                </a:gridCol>
                <a:gridCol w="3552720">
                  <a:extLst>
                    <a:ext uri="{9D8B030D-6E8A-4147-A177-3AD203B41FA5}">
                      <a16:colId xmlns:a16="http://schemas.microsoft.com/office/drawing/2014/main" val="458561998"/>
                    </a:ext>
                  </a:extLst>
                </a:gridCol>
              </a:tblGrid>
              <a:tr h="6178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dirty="0">
                          <a:solidFill>
                            <a:schemeClr val="bg1"/>
                          </a:solidFill>
                          <a:latin typeface="Arial Narrow" panose="020B0606020202030204" pitchFamily="34" charset="0"/>
                        </a:rPr>
                        <a:t>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dirty="0">
                          <a:solidFill>
                            <a:schemeClr val="bg1"/>
                          </a:solidFill>
                          <a:latin typeface="Arial Narrow" panose="020B0606020202030204" pitchFamily="34" charset="0"/>
                        </a:rPr>
                        <a:t>Non-Intensive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3058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Warm-up</a:t>
                      </a:r>
                      <a:r>
                        <a:rPr lang="en-CA" sz="1300" b="0" baseline="0" dirty="0">
                          <a:latin typeface="+mn-lt"/>
                        </a:rPr>
                        <a:t> (F</a:t>
                      </a:r>
                      <a:r>
                        <a:rPr lang="en-CA" sz="1300" b="0" dirty="0">
                          <a:latin typeface="+mn-lt"/>
                        </a:rPr>
                        <a:t>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English Language Arts</a:t>
                      </a:r>
                    </a:p>
                  </a:txBody>
                  <a:tcPr marL="98603" marR="98603" marT="49301" marB="4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488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Message of the day</a:t>
                      </a:r>
                      <a:r>
                        <a:rPr lang="en-CA" sz="1300" b="0" baseline="0" dirty="0">
                          <a:latin typeface="+mn-lt"/>
                        </a:rPr>
                        <a:t>: word work and sound work (French)</a:t>
                      </a:r>
                      <a:endParaRPr lang="en-CA" sz="1300" b="0" dirty="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35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Oral </a:t>
                      </a:r>
                      <a:r>
                        <a:rPr lang="en-CA" sz="1300" b="0" baseline="0" dirty="0">
                          <a:latin typeface="+mn-lt"/>
                        </a:rPr>
                        <a:t>(French)</a:t>
                      </a:r>
                      <a:endParaRPr lang="en-CA" sz="1300" b="0" dirty="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Science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359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35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Oral </a:t>
                      </a:r>
                      <a:r>
                        <a:rPr lang="en-CA" sz="1300" baseline="0" dirty="0">
                          <a:latin typeface="+mn-lt"/>
                        </a:rPr>
                        <a:t>(French)</a:t>
                      </a:r>
                      <a:endParaRPr lang="en-CA" sz="1300" dirty="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Social</a:t>
                      </a:r>
                      <a:r>
                        <a:rPr lang="en-CA" sz="1300" baseline="0" dirty="0">
                          <a:latin typeface="+mn-lt"/>
                        </a:rPr>
                        <a:t> Studies (English)</a:t>
                      </a:r>
                      <a:endParaRPr lang="en-CA" sz="1300" dirty="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35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Reading </a:t>
                      </a:r>
                      <a:r>
                        <a:rPr lang="en-CA" sz="1300" baseline="0" dirty="0">
                          <a:latin typeface="+mn-lt"/>
                        </a:rPr>
                        <a:t>(French)</a:t>
                      </a:r>
                      <a:endParaRPr lang="en-CA" sz="1300" dirty="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Well-Being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359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dirty="0">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35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Writing (French)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French </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35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dirty="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502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dirty="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4" name="Recorded Sound">
            <a:hlinkClick r:id="" action="ppaction://media"/>
            <a:extLst>
              <a:ext uri="{FF2B5EF4-FFF2-40B4-BE49-F238E27FC236}">
                <a16:creationId xmlns:a16="http://schemas.microsoft.com/office/drawing/2014/main" id="{A89D2562-346F-48D9-9FD2-974A4AD7196C}"/>
              </a:ext>
            </a:extLst>
          </p:cNvPr>
          <p:cNvPicPr>
            <a:picLocks noChangeAspect="1"/>
          </p:cNvPicPr>
          <p:nvPr>
            <a:audioFile r:link="rId2"/>
            <p:extLst>
              <p:ext uri="{DAA4B4D4-6D71-4841-9C94-3DE7FCFB9230}">
                <p14:media xmlns:p14="http://schemas.microsoft.com/office/powerpoint/2010/main" r:embed="rId3">
                  <p14:trim end="24235.4331"/>
                </p14:media>
              </p:ext>
            </p:extLst>
          </p:nvPr>
        </p:nvPicPr>
        <p:blipFill>
          <a:blip r:embed="rId6"/>
          <a:stretch>
            <a:fillRect/>
          </a:stretch>
        </p:blipFill>
        <p:spPr>
          <a:xfrm>
            <a:off x="12612221" y="6388013"/>
            <a:ext cx="609600" cy="609600"/>
          </a:xfrm>
          <a:prstGeom prst="rect">
            <a:avLst/>
          </a:prstGeom>
        </p:spPr>
      </p:pic>
      <p:sp>
        <p:nvSpPr>
          <p:cNvPr id="18" name="Rectangle 2">
            <a:extLst>
              <a:ext uri="{FF2B5EF4-FFF2-40B4-BE49-F238E27FC236}">
                <a16:creationId xmlns:a16="http://schemas.microsoft.com/office/drawing/2014/main" id="{E0BAA63D-1093-4137-B2D8-C84198D05DFD}"/>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A Typical Day in the Intensive Block</a:t>
            </a:r>
            <a:endParaRPr lang="en-US" altLang="en-US" sz="2800" kern="0" dirty="0">
              <a:solidFill>
                <a:schemeClr val="bg1"/>
              </a:solidFill>
            </a:endParaRPr>
          </a:p>
        </p:txBody>
      </p:sp>
    </p:spTree>
    <p:custDataLst>
      <p:tags r:id="rId1"/>
    </p:custDataLst>
    <p:extLst>
      <p:ext uri="{BB962C8B-B14F-4D97-AF65-F5344CB8AC3E}">
        <p14:creationId xmlns:p14="http://schemas.microsoft.com/office/powerpoint/2010/main" val="16017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031154" y="1391774"/>
            <a:ext cx="10379242" cy="54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None/>
              <a:defRPr/>
            </a:pPr>
            <a:r>
              <a:rPr lang="fr-CA" altLang="en-US" sz="2000" b="1" dirty="0">
                <a:solidFill>
                  <a:schemeClr val="tx1"/>
                </a:solidFill>
                <a:latin typeface="+mn-lt"/>
              </a:rPr>
              <a:t>Post-Intensive French Grades 6</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8</a:t>
            </a:r>
          </a:p>
          <a:p>
            <a:pPr lvl="2" indent="-365760">
              <a:spcBef>
                <a:spcPct val="0"/>
              </a:spcBef>
              <a:spcAft>
                <a:spcPts val="700"/>
              </a:spcAft>
              <a:defRPr/>
            </a:pPr>
            <a:r>
              <a:rPr lang="en-CA" altLang="en-US" sz="1800" dirty="0">
                <a:solidFill>
                  <a:schemeClr val="tx1"/>
                </a:solidFill>
                <a:latin typeface="+mn-lt"/>
              </a:rPr>
              <a:t>2</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 blocks/classes per week of French</a:t>
            </a:r>
          </a:p>
          <a:p>
            <a:pPr lvl="2" indent="-365760">
              <a:spcBef>
                <a:spcPct val="0"/>
              </a:spcBef>
              <a:spcAft>
                <a:spcPts val="700"/>
              </a:spcAft>
              <a:defRPr/>
            </a:pPr>
            <a:r>
              <a:rPr lang="en-CA" altLang="en-US" sz="1800" dirty="0">
                <a:solidFill>
                  <a:schemeClr val="tx1"/>
                </a:solidFill>
                <a:latin typeface="+mn-lt"/>
              </a:rPr>
              <a:t>Focuses on further development of oral, reading, and writing communication skills </a:t>
            </a:r>
          </a:p>
          <a:p>
            <a:pPr>
              <a:spcBef>
                <a:spcPts val="1200"/>
              </a:spcBef>
              <a:spcAft>
                <a:spcPts val="1200"/>
              </a:spcAft>
              <a:buNone/>
              <a:defRPr/>
            </a:pPr>
            <a:r>
              <a:rPr lang="fr-CA" altLang="en-US" sz="2000" b="1" dirty="0">
                <a:solidFill>
                  <a:schemeClr val="tx1"/>
                </a:solidFill>
                <a:latin typeface="+mn-lt"/>
              </a:rPr>
              <a:t>Post-Intensive French Grades 9</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10</a:t>
            </a:r>
          </a:p>
          <a:p>
            <a:pPr lvl="2" indent="-365760">
              <a:spcBef>
                <a:spcPct val="0"/>
              </a:spcBef>
              <a:spcAft>
                <a:spcPts val="700"/>
              </a:spcAft>
              <a:defRPr/>
            </a:pPr>
            <a:r>
              <a:rPr lang="en-CA" altLang="en-US" sz="1800" dirty="0">
                <a:solidFill>
                  <a:schemeClr val="tx1"/>
                </a:solidFill>
                <a:latin typeface="+mn-lt"/>
              </a:rPr>
              <a:t>1 course per year</a:t>
            </a:r>
          </a:p>
          <a:p>
            <a:pPr lvl="2" indent="-365760">
              <a:spcBef>
                <a:spcPct val="0"/>
              </a:spcBef>
              <a:spcAft>
                <a:spcPts val="700"/>
              </a:spcAft>
              <a:defRPr/>
            </a:pPr>
            <a:r>
              <a:rPr lang="en-CA" altLang="en-US" sz="1800" dirty="0">
                <a:solidFill>
                  <a:schemeClr val="tx1"/>
                </a:solidFill>
                <a:latin typeface="+mn-lt"/>
              </a:rPr>
              <a:t>Reading texts that include greater complexity</a:t>
            </a:r>
          </a:p>
          <a:p>
            <a:pPr lvl="2" indent="-365760">
              <a:spcBef>
                <a:spcPct val="0"/>
              </a:spcBef>
              <a:spcAft>
                <a:spcPts val="700"/>
              </a:spcAft>
              <a:defRPr/>
            </a:pPr>
            <a:r>
              <a:rPr lang="en-CA" altLang="en-US" sz="1800" dirty="0">
                <a:solidFill>
                  <a:schemeClr val="tx1"/>
                </a:solidFill>
                <a:latin typeface="+mn-lt"/>
              </a:rPr>
              <a:t>Writing tasks are more complex</a:t>
            </a:r>
          </a:p>
          <a:p>
            <a:pPr>
              <a:spcBef>
                <a:spcPts val="1200"/>
              </a:spcBef>
              <a:spcAft>
                <a:spcPts val="1200"/>
              </a:spcAft>
              <a:buNone/>
              <a:defRPr/>
            </a:pPr>
            <a:r>
              <a:rPr lang="fr-CA" altLang="en-US" sz="2000" b="1" dirty="0">
                <a:solidFill>
                  <a:schemeClr val="tx1"/>
                </a:solidFill>
                <a:latin typeface="+mn-lt"/>
              </a:rPr>
              <a:t>Post-Intensive French Grades 11</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12</a:t>
            </a:r>
          </a:p>
          <a:p>
            <a:pPr lvl="2" indent="-365760">
              <a:spcBef>
                <a:spcPct val="0"/>
              </a:spcBef>
              <a:spcAft>
                <a:spcPts val="700"/>
              </a:spcAft>
              <a:defRPr/>
            </a:pPr>
            <a:r>
              <a:rPr lang="en-CA" altLang="en-US" sz="1800" dirty="0">
                <a:solidFill>
                  <a:schemeClr val="tx1"/>
                </a:solidFill>
                <a:latin typeface="+mn-lt"/>
              </a:rPr>
              <a:t>Available for all students</a:t>
            </a:r>
          </a:p>
          <a:p>
            <a:pPr lvl="2" indent="-365760">
              <a:spcBef>
                <a:spcPct val="0"/>
              </a:spcBef>
              <a:spcAft>
                <a:spcPts val="700"/>
              </a:spcAft>
              <a:defRPr/>
            </a:pPr>
            <a:r>
              <a:rPr lang="en-CA" altLang="en-US" sz="1800" dirty="0">
                <a:solidFill>
                  <a:schemeClr val="tx1"/>
                </a:solidFill>
              </a:rPr>
              <a:t>Both courses are available online</a:t>
            </a:r>
            <a:endParaRPr lang="en-CA" altLang="en-US" sz="1800" dirty="0">
              <a:solidFill>
                <a:schemeClr val="tx1"/>
              </a:solidFill>
              <a:latin typeface="+mn-lt"/>
            </a:endParaRPr>
          </a:p>
          <a:p>
            <a:pPr lvl="2" indent="-365760">
              <a:spcBef>
                <a:spcPct val="0"/>
              </a:spcBef>
              <a:spcAft>
                <a:spcPts val="700"/>
              </a:spcAft>
              <a:defRPr/>
            </a:pPr>
            <a:r>
              <a:rPr lang="en-CA" altLang="en-US" sz="1800" dirty="0">
                <a:solidFill>
                  <a:schemeClr val="tx1"/>
                </a:solidFill>
                <a:latin typeface="+mn-lt"/>
              </a:rPr>
              <a:t>May select additional courses in </a:t>
            </a:r>
          </a:p>
          <a:p>
            <a:pPr lvl="2" indent="-365760">
              <a:spcBef>
                <a:spcPct val="0"/>
              </a:spcBef>
              <a:spcAft>
                <a:spcPts val="700"/>
              </a:spcAft>
              <a:buNone/>
              <a:defRPr/>
            </a:pPr>
            <a:r>
              <a:rPr lang="en-CA" altLang="en-US" sz="1800" dirty="0">
                <a:solidFill>
                  <a:schemeClr val="tx1"/>
                </a:solidFill>
                <a:latin typeface="+mn-lt"/>
              </a:rPr>
              <a:t>	French (e.g., Writing 110, Law 120)</a:t>
            </a:r>
          </a:p>
          <a:p>
            <a:pPr>
              <a:spcBef>
                <a:spcPct val="0"/>
              </a:spcBef>
              <a:buFontTx/>
              <a:buNone/>
              <a:defRPr/>
            </a:pPr>
            <a:endParaRPr lang="en-CA" altLang="fr-FR" sz="2400" dirty="0">
              <a:solidFill>
                <a:schemeClr val="tx1"/>
              </a:solidFill>
              <a:latin typeface="Myriad Pro" panose="020B0503030403020204" pitchFamily="34" charset="0"/>
            </a:endParaRPr>
          </a:p>
        </p:txBody>
      </p:sp>
      <p:pic>
        <p:nvPicPr>
          <p:cNvPr id="5" name="Picture 4">
            <a:extLst>
              <a:ext uri="{FF2B5EF4-FFF2-40B4-BE49-F238E27FC236}">
                <a16:creationId xmlns:a16="http://schemas.microsoft.com/office/drawing/2014/main" id="{372DE1CB-96F7-4B8A-A6F1-40AE491270C1}"/>
              </a:ext>
            </a:extLst>
          </p:cNvPr>
          <p:cNvPicPr>
            <a:picLocks noChangeAspect="1"/>
          </p:cNvPicPr>
          <p:nvPr/>
        </p:nvPicPr>
        <p:blipFill>
          <a:blip r:embed="rId6"/>
          <a:stretch>
            <a:fillRect/>
          </a:stretch>
        </p:blipFill>
        <p:spPr>
          <a:xfrm>
            <a:off x="8001000" y="3648475"/>
            <a:ext cx="3607574" cy="2707556"/>
          </a:xfrm>
          <a:prstGeom prst="rect">
            <a:avLst/>
          </a:prstGeom>
        </p:spPr>
      </p:pic>
      <p:pic>
        <p:nvPicPr>
          <p:cNvPr id="4" name="Recorded Sound">
            <a:hlinkClick r:id="" action="ppaction://media"/>
            <a:extLst>
              <a:ext uri="{FF2B5EF4-FFF2-40B4-BE49-F238E27FC236}">
                <a16:creationId xmlns:a16="http://schemas.microsoft.com/office/drawing/2014/main" id="{2FAA6074-005E-417D-BC14-68237804A5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96800" y="6330631"/>
            <a:ext cx="609600" cy="609600"/>
          </a:xfrm>
          <a:prstGeom prst="rect">
            <a:avLst/>
          </a:prstGeom>
        </p:spPr>
      </p:pic>
      <p:sp>
        <p:nvSpPr>
          <p:cNvPr id="21" name="Rectangle 2">
            <a:extLst>
              <a:ext uri="{FF2B5EF4-FFF2-40B4-BE49-F238E27FC236}">
                <a16:creationId xmlns:a16="http://schemas.microsoft.com/office/drawing/2014/main" id="{8B3B097A-18F2-48A5-92C7-561ABE809E6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dirty="0">
                <a:solidFill>
                  <a:schemeClr val="bg1"/>
                </a:solidFill>
              </a:rPr>
              <a:t>English Prime </a:t>
            </a:r>
            <a:r>
              <a:rPr lang="en-CA" altLang="en-US" sz="2800" dirty="0">
                <a:solidFill>
                  <a:schemeClr val="bg1"/>
                </a:solidFill>
              </a:rPr>
              <a:t>with Intensive French (Grades 6-12) </a:t>
            </a:r>
            <a:endParaRPr lang="en-US" altLang="en-US" sz="28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362200" y="17526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4604358" y="1544012"/>
            <a:ext cx="7054242" cy="496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700"/>
              </a:spcAft>
              <a:buNone/>
            </a:pPr>
            <a:r>
              <a:rPr lang="en-CA" altLang="en-US" sz="2000" b="1" dirty="0">
                <a:solidFill>
                  <a:schemeClr val="tx1"/>
                </a:solidFill>
                <a:latin typeface="+mn-lt"/>
              </a:rPr>
              <a:t>Language proficiency targets</a:t>
            </a:r>
          </a:p>
          <a:p>
            <a:pPr marL="285750" indent="-285750">
              <a:spcBef>
                <a:spcPct val="0"/>
              </a:spcBef>
              <a:spcAft>
                <a:spcPts val="700"/>
              </a:spcAft>
            </a:pPr>
            <a:r>
              <a:rPr lang="en-CA" altLang="en-US" sz="1800" dirty="0">
                <a:solidFill>
                  <a:schemeClr val="tx1"/>
                </a:solidFill>
                <a:latin typeface="+mn-lt"/>
              </a:rPr>
              <a:t>Each program has its own language proficiency targets in the areas of oral proficiency, reading, and writing.</a:t>
            </a:r>
          </a:p>
          <a:p>
            <a:pPr>
              <a:spcBef>
                <a:spcPct val="0"/>
              </a:spcBef>
              <a:spcAft>
                <a:spcPts val="700"/>
              </a:spcAft>
              <a:buNone/>
            </a:pPr>
            <a:endParaRPr lang="en-CA" altLang="en-US" sz="1800" dirty="0">
              <a:solidFill>
                <a:schemeClr val="tx1"/>
              </a:solidFill>
              <a:latin typeface="+mn-lt"/>
            </a:endParaRPr>
          </a:p>
          <a:p>
            <a:pPr>
              <a:spcBef>
                <a:spcPct val="0"/>
              </a:spcBef>
              <a:spcAft>
                <a:spcPts val="700"/>
              </a:spcAft>
              <a:buNone/>
            </a:pPr>
            <a:r>
              <a:rPr lang="en-CA" altLang="en-US" sz="2000" b="1" dirty="0">
                <a:solidFill>
                  <a:schemeClr val="tx1"/>
                </a:solidFill>
              </a:rPr>
              <a:t>Program availability</a:t>
            </a:r>
          </a:p>
          <a:p>
            <a:pPr marL="285750" indent="-285750">
              <a:spcBef>
                <a:spcPct val="0"/>
              </a:spcBef>
              <a:spcAft>
                <a:spcPts val="700"/>
              </a:spcAft>
            </a:pPr>
            <a:r>
              <a:rPr lang="en-US" altLang="en-US" sz="1800" dirty="0">
                <a:solidFill>
                  <a:schemeClr val="tx1"/>
                </a:solidFill>
              </a:rPr>
              <a:t>Spring registration supports district planning. </a:t>
            </a:r>
          </a:p>
          <a:p>
            <a:pPr marL="285750" indent="-285750">
              <a:spcBef>
                <a:spcPct val="0"/>
              </a:spcBef>
              <a:spcAft>
                <a:spcPts val="700"/>
              </a:spcAft>
            </a:pPr>
            <a:r>
              <a:rPr lang="en-US" altLang="en-US" sz="1800" dirty="0">
                <a:solidFill>
                  <a:schemeClr val="tx1"/>
                </a:solidFill>
              </a:rPr>
              <a:t>Families are encouraged to register within the designated dates. </a:t>
            </a:r>
          </a:p>
          <a:p>
            <a:pPr marL="285750" indent="-285750">
              <a:spcBef>
                <a:spcPct val="0"/>
              </a:spcBef>
              <a:spcAft>
                <a:spcPts val="700"/>
              </a:spcAft>
            </a:pPr>
            <a:r>
              <a:rPr lang="en-US" altLang="en-US" sz="1800" dirty="0">
                <a:solidFill>
                  <a:schemeClr val="tx1"/>
                </a:solidFill>
              </a:rPr>
              <a:t>Depends on such factors as student enrollment (see Policy 309).</a:t>
            </a:r>
          </a:p>
          <a:p>
            <a:pPr>
              <a:spcBef>
                <a:spcPct val="0"/>
              </a:spcBef>
              <a:spcAft>
                <a:spcPts val="700"/>
              </a:spcAft>
              <a:buNone/>
            </a:pPr>
            <a:endParaRPr lang="en-US" altLang="fr-FR" sz="1800" dirty="0">
              <a:solidFill>
                <a:schemeClr val="tx1"/>
              </a:solidFill>
            </a:endParaRPr>
          </a:p>
          <a:p>
            <a:pPr>
              <a:spcBef>
                <a:spcPct val="0"/>
              </a:spcBef>
              <a:spcAft>
                <a:spcPts val="700"/>
              </a:spcAft>
              <a:buNone/>
            </a:pPr>
            <a:r>
              <a:rPr lang="en-US" altLang="en-US" sz="2000" b="1" dirty="0">
                <a:solidFill>
                  <a:schemeClr val="tx1"/>
                </a:solidFill>
              </a:rPr>
              <a:t>French Immersion and Inclusion</a:t>
            </a:r>
          </a:p>
          <a:p>
            <a:pPr marL="285750" indent="-285750">
              <a:spcBef>
                <a:spcPct val="0"/>
              </a:spcBef>
              <a:spcAft>
                <a:spcPts val="700"/>
              </a:spcAft>
            </a:pPr>
            <a:r>
              <a:rPr lang="en-CA" sz="1800" dirty="0">
                <a:solidFill>
                  <a:schemeClr val="tx1"/>
                </a:solidFill>
              </a:rPr>
              <a:t>If French Immersion is available in your community, it is an option for </a:t>
            </a:r>
            <a:r>
              <a:rPr lang="en-CA" sz="1800" b="1" u="sng" dirty="0">
                <a:solidFill>
                  <a:schemeClr val="tx1"/>
                </a:solidFill>
              </a:rPr>
              <a:t>all learners</a:t>
            </a:r>
            <a:r>
              <a:rPr lang="en-CA" sz="1800" dirty="0">
                <a:solidFill>
                  <a:schemeClr val="tx1"/>
                </a:solidFill>
              </a:rPr>
              <a:t>.</a:t>
            </a:r>
            <a:endParaRPr lang="en-US" altLang="en-US" sz="1800" dirty="0">
              <a:solidFill>
                <a:schemeClr val="tx1"/>
              </a:solidFill>
            </a:endParaRPr>
          </a:p>
          <a:p>
            <a:pPr marL="285750" indent="-285750">
              <a:spcBef>
                <a:spcPct val="0"/>
              </a:spcBef>
              <a:spcAft>
                <a:spcPts val="0"/>
              </a:spcAft>
            </a:pPr>
            <a:endParaRPr lang="fr-CA" altLang="fr-FR" sz="1800" dirty="0">
              <a:solidFill>
                <a:schemeClr val="tx1"/>
              </a:solidFill>
            </a:endParaRPr>
          </a:p>
          <a:p>
            <a:pPr marL="285750" indent="-365760">
              <a:spcBef>
                <a:spcPct val="0"/>
              </a:spcBef>
              <a:spcAft>
                <a:spcPts val="700"/>
              </a:spcAft>
            </a:pPr>
            <a:endParaRPr lang="en-CA" altLang="en-US" sz="1800" dirty="0">
              <a:solidFill>
                <a:schemeClr val="tx1"/>
              </a:solidFill>
              <a:latin typeface="+mn-lt"/>
            </a:endParaRPr>
          </a:p>
        </p:txBody>
      </p:sp>
      <p:pic>
        <p:nvPicPr>
          <p:cNvPr id="2" name="Recorded Sound">
            <a:hlinkClick r:id="" action="ppaction://media"/>
            <a:extLst>
              <a:ext uri="{FF2B5EF4-FFF2-40B4-BE49-F238E27FC236}">
                <a16:creationId xmlns:a16="http://schemas.microsoft.com/office/drawing/2014/main" id="{35C5158E-CB42-469C-8DD8-0549FA69BE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96800" y="6260463"/>
            <a:ext cx="609600" cy="609600"/>
          </a:xfrm>
          <a:prstGeom prst="rect">
            <a:avLst/>
          </a:prstGeom>
        </p:spPr>
      </p:pic>
      <p:pic>
        <p:nvPicPr>
          <p:cNvPr id="23" name="Picture 22">
            <a:extLst>
              <a:ext uri="{FF2B5EF4-FFF2-40B4-BE49-F238E27FC236}">
                <a16:creationId xmlns:a16="http://schemas.microsoft.com/office/drawing/2014/main" id="{CF2AA6B4-2034-497B-9DF5-4E2506B6F7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33" t="3612" r="56020" b="8482"/>
          <a:stretch/>
        </p:blipFill>
        <p:spPr>
          <a:xfrm>
            <a:off x="228600" y="914399"/>
            <a:ext cx="3876984" cy="5778413"/>
          </a:xfrm>
          <a:prstGeom prst="rect">
            <a:avLst/>
          </a:prstGeom>
        </p:spPr>
      </p:pic>
      <p:sp>
        <p:nvSpPr>
          <p:cNvPr id="26" name="Rectangle 2">
            <a:extLst>
              <a:ext uri="{FF2B5EF4-FFF2-40B4-BE49-F238E27FC236}">
                <a16:creationId xmlns:a16="http://schemas.microsoft.com/office/drawing/2014/main" id="{27F9E94F-D147-49B9-A2C0-8C497F311B3F}"/>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French Immersion Overview</a:t>
            </a:r>
            <a:endParaRPr lang="en-US" altLang="en-US" sz="28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4419600" y="1663700"/>
            <a:ext cx="6705600" cy="2527300"/>
          </a:xfrm>
          <a:prstGeom prst="rect">
            <a:avLst/>
          </a:prstGeom>
        </p:spPr>
        <p:txBody>
          <a:bodyPr/>
          <a:lstStyle/>
          <a:p>
            <a:pPr>
              <a:spcAft>
                <a:spcPts val="700"/>
              </a:spcAft>
              <a:buFont typeface="Arial" panose="020B0604020202020204" pitchFamily="34" charset="0"/>
              <a:buChar char="•"/>
            </a:pPr>
            <a:r>
              <a:rPr lang="en-US" sz="1800" dirty="0">
                <a:solidFill>
                  <a:schemeClr val="tx1"/>
                </a:solidFill>
              </a:rPr>
              <a:t>Program is designed for early learners.</a:t>
            </a:r>
            <a:endParaRPr lang="en-CA" sz="1800" dirty="0">
              <a:solidFill>
                <a:schemeClr val="tx1"/>
              </a:solidFill>
            </a:endParaRPr>
          </a:p>
          <a:p>
            <a:pPr>
              <a:spcAft>
                <a:spcPts val="700"/>
              </a:spcAft>
              <a:buFont typeface="Arial" panose="020B0604020202020204" pitchFamily="34" charset="0"/>
              <a:buChar char="•"/>
            </a:pPr>
            <a:r>
              <a:rPr lang="en-US" sz="1800" dirty="0">
                <a:solidFill>
                  <a:schemeClr val="tx1"/>
                </a:solidFill>
              </a:rPr>
              <a:t>Emphasis on oral language in all subjects, followed by learning to read and write in French from the beginning of the program.</a:t>
            </a:r>
            <a:endParaRPr lang="en-CA" sz="1800" dirty="0">
              <a:solidFill>
                <a:schemeClr val="tx1"/>
              </a:solidFill>
            </a:endParaRPr>
          </a:p>
          <a:p>
            <a:pPr>
              <a:spcAft>
                <a:spcPts val="700"/>
              </a:spcAft>
              <a:buFont typeface="Arial" panose="020B0604020202020204" pitchFamily="34" charset="0"/>
              <a:buChar char="•"/>
            </a:pPr>
            <a:r>
              <a:rPr lang="en-US" sz="1800" dirty="0">
                <a:solidFill>
                  <a:schemeClr val="tx1"/>
                </a:solidFill>
              </a:rPr>
              <a:t>Language is modelled; teachers support students as they learn the new language at their own pace.</a:t>
            </a:r>
            <a:endParaRPr lang="en-CA" sz="1800" dirty="0">
              <a:solidFill>
                <a:schemeClr val="tx1"/>
              </a:solidFill>
            </a:endParaRPr>
          </a:p>
          <a:p>
            <a:pPr>
              <a:spcAft>
                <a:spcPts val="700"/>
              </a:spcAft>
              <a:buFont typeface="Arial" panose="020B0604020202020204" pitchFamily="34" charset="0"/>
              <a:buChar char="•"/>
            </a:pPr>
            <a:r>
              <a:rPr lang="en-US" sz="1800" dirty="0">
                <a:solidFill>
                  <a:schemeClr val="tx1"/>
                </a:solidFill>
              </a:rPr>
              <a:t>Based on the most current research.</a:t>
            </a:r>
            <a:endParaRPr lang="en-CA" sz="1800" dirty="0">
              <a:solidFill>
                <a:schemeClr val="tx1"/>
              </a:solidFill>
            </a:endParaRPr>
          </a:p>
        </p:txBody>
      </p:sp>
      <p:pic>
        <p:nvPicPr>
          <p:cNvPr id="3" name="Recorded Sound">
            <a:hlinkClick r:id="" action="ppaction://media"/>
            <a:extLst>
              <a:ext uri="{FF2B5EF4-FFF2-40B4-BE49-F238E27FC236}">
                <a16:creationId xmlns:a16="http://schemas.microsoft.com/office/drawing/2014/main" id="{2C2E0813-2B83-41BC-B778-AB8E4FE69F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37540" y="6476638"/>
            <a:ext cx="609600" cy="609600"/>
          </a:xfrm>
          <a:prstGeom prst="rect">
            <a:avLst/>
          </a:prstGeom>
        </p:spPr>
      </p:pic>
      <p:pic>
        <p:nvPicPr>
          <p:cNvPr id="16" name="Picture 15">
            <a:extLst>
              <a:ext uri="{FF2B5EF4-FFF2-40B4-BE49-F238E27FC236}">
                <a16:creationId xmlns:a16="http://schemas.microsoft.com/office/drawing/2014/main" id="{3281AFCD-F8FA-45B9-A3DC-29E0BB2BA3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286" t="7160" r="37218" b="3025"/>
          <a:stretch/>
        </p:blipFill>
        <p:spPr>
          <a:xfrm>
            <a:off x="228600" y="914400"/>
            <a:ext cx="3876984" cy="5776686"/>
          </a:xfrm>
          <a:prstGeom prst="rect">
            <a:avLst/>
          </a:prstGeom>
        </p:spPr>
      </p:pic>
      <p:sp>
        <p:nvSpPr>
          <p:cNvPr id="21" name="Rectangle 2">
            <a:extLst>
              <a:ext uri="{FF2B5EF4-FFF2-40B4-BE49-F238E27FC236}">
                <a16:creationId xmlns:a16="http://schemas.microsoft.com/office/drawing/2014/main" id="{B223BF68-80D3-4630-9105-4F5AA8678A1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Grade 1 French Immersion</a:t>
            </a:r>
            <a:endParaRPr lang="en-US" altLang="en-US" sz="28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0A3D89D-D4A7-4E9B-B21E-71F198F63334}"/>
              </a:ext>
            </a:extLst>
          </p:cNvPr>
          <p:cNvSpPr/>
          <p:nvPr/>
        </p:nvSpPr>
        <p:spPr bwMode="auto">
          <a:xfrm>
            <a:off x="4105585" y="3962400"/>
            <a:ext cx="8086414" cy="2730413"/>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8194" name="TextBox 1"/>
          <p:cNvSpPr txBox="1">
            <a:spLocks noChangeArrowheads="1"/>
          </p:cNvSpPr>
          <p:nvPr/>
        </p:nvSpPr>
        <p:spPr bwMode="auto">
          <a:xfrm>
            <a:off x="2362200" y="17526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dirty="0">
              <a:solidFill>
                <a:schemeClr val="tx1"/>
              </a:solidFill>
            </a:endParaRPr>
          </a:p>
        </p:txBody>
      </p:sp>
      <p:sp>
        <p:nvSpPr>
          <p:cNvPr id="4100" name="Rectangle 9"/>
          <p:cNvSpPr>
            <a:spLocks noChangeArrowheads="1"/>
          </p:cNvSpPr>
          <p:nvPr/>
        </p:nvSpPr>
        <p:spPr bwMode="auto">
          <a:xfrm>
            <a:off x="4495801" y="1554225"/>
            <a:ext cx="6400800" cy="205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700"/>
              </a:spcAft>
              <a:buNone/>
            </a:pPr>
            <a:r>
              <a:rPr lang="en-US" altLang="en-US" sz="2000" b="1" dirty="0">
                <a:solidFill>
                  <a:schemeClr val="tx1"/>
                </a:solidFill>
                <a:latin typeface="+mj-lt"/>
              </a:rPr>
              <a:t>Subjects taught in French</a:t>
            </a:r>
          </a:p>
          <a:p>
            <a:pPr>
              <a:spcBef>
                <a:spcPct val="0"/>
              </a:spcBef>
              <a:spcAft>
                <a:spcPts val="700"/>
              </a:spcAft>
              <a:buNone/>
            </a:pPr>
            <a:r>
              <a:rPr lang="en-US" altLang="en-US" sz="1800" dirty="0">
                <a:solidFill>
                  <a:schemeClr val="tx1"/>
                </a:solidFill>
                <a:latin typeface="+mn-lt"/>
              </a:rPr>
              <a:t>Most subjects are taught in French (literacy, social studies, math and science).</a:t>
            </a:r>
          </a:p>
          <a:p>
            <a:pPr>
              <a:spcBef>
                <a:spcPct val="0"/>
              </a:spcBef>
              <a:spcAft>
                <a:spcPts val="700"/>
              </a:spcAft>
              <a:buNone/>
            </a:pPr>
            <a:endParaRPr lang="en-US" altLang="en-US" sz="1800" dirty="0">
              <a:solidFill>
                <a:schemeClr val="tx1"/>
              </a:solidFill>
              <a:latin typeface="+mn-lt"/>
            </a:endParaRPr>
          </a:p>
          <a:p>
            <a:pPr>
              <a:spcBef>
                <a:spcPct val="0"/>
              </a:spcBef>
              <a:spcAft>
                <a:spcPts val="700"/>
              </a:spcAft>
              <a:buNone/>
            </a:pPr>
            <a:r>
              <a:rPr lang="en-US" altLang="fr-FR" sz="1800" dirty="0">
                <a:solidFill>
                  <a:schemeClr val="tx1"/>
                </a:solidFill>
                <a:latin typeface="+mn-lt"/>
              </a:rPr>
              <a:t>Specialties (art, music, physical education, etc.) may be taught in French.</a:t>
            </a:r>
          </a:p>
        </p:txBody>
      </p:sp>
      <p:grpSp>
        <p:nvGrpSpPr>
          <p:cNvPr id="2" name="Group 1">
            <a:extLst>
              <a:ext uri="{FF2B5EF4-FFF2-40B4-BE49-F238E27FC236}">
                <a16:creationId xmlns:a16="http://schemas.microsoft.com/office/drawing/2014/main" id="{A6B596C0-9DCE-4887-9FEB-DCCB0948F86C}"/>
              </a:ext>
            </a:extLst>
          </p:cNvPr>
          <p:cNvGrpSpPr/>
          <p:nvPr/>
        </p:nvGrpSpPr>
        <p:grpSpPr>
          <a:xfrm>
            <a:off x="5699091" y="4137102"/>
            <a:ext cx="4054509" cy="2387833"/>
            <a:chOff x="4648200" y="4144094"/>
            <a:chExt cx="4054509" cy="2387833"/>
          </a:xfrm>
        </p:grpSpPr>
        <p:sp>
          <p:nvSpPr>
            <p:cNvPr id="3" name="Rectangle 2"/>
            <p:cNvSpPr>
              <a:spLocks noChangeArrowheads="1"/>
            </p:cNvSpPr>
            <p:nvPr/>
          </p:nvSpPr>
          <p:spPr bwMode="auto">
            <a:xfrm>
              <a:off x="4648200" y="4144094"/>
              <a:ext cx="4038600" cy="238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700"/>
                </a:spcAft>
                <a:buNone/>
                <a:defRPr/>
              </a:pPr>
              <a:r>
                <a:rPr lang="en-CA" altLang="en-US" sz="2000" b="1" dirty="0">
                  <a:solidFill>
                    <a:schemeClr val="tx1"/>
                  </a:solidFill>
                  <a:latin typeface="+mj-lt"/>
                </a:rPr>
                <a:t>French instruction </a:t>
              </a:r>
            </a:p>
            <a:p>
              <a:pPr marL="0" indent="0">
                <a:spcBef>
                  <a:spcPct val="0"/>
                </a:spcBef>
                <a:spcAft>
                  <a:spcPts val="700"/>
                </a:spcAft>
                <a:buNone/>
                <a:defRPr/>
              </a:pPr>
              <a:r>
                <a:rPr lang="en-CA" altLang="en-US" sz="1800" dirty="0">
                  <a:solidFill>
                    <a:schemeClr val="tx1"/>
                  </a:solidFill>
                  <a:latin typeface="+mn-lt"/>
                </a:rPr>
                <a:t>Grades 1 and 2:</a:t>
              </a:r>
            </a:p>
            <a:p>
              <a:pPr marL="0" indent="0">
                <a:spcBef>
                  <a:spcPct val="0"/>
                </a:spcBef>
                <a:spcAft>
                  <a:spcPts val="700"/>
                </a:spcAft>
                <a:buNone/>
                <a:defRPr/>
              </a:pPr>
              <a:r>
                <a:rPr lang="en-CA" altLang="en-US" sz="1800" dirty="0">
                  <a:solidFill>
                    <a:schemeClr val="tx1"/>
                  </a:solidFill>
                  <a:latin typeface="+mn-lt"/>
                </a:rPr>
                <a:t>Grades 3 to 5:  			      </a:t>
              </a:r>
            </a:p>
            <a:p>
              <a:pPr marL="0" indent="0">
                <a:spcBef>
                  <a:spcPct val="0"/>
                </a:spcBef>
                <a:spcAft>
                  <a:spcPts val="700"/>
                </a:spcAft>
                <a:buNone/>
                <a:defRPr/>
              </a:pPr>
              <a:r>
                <a:rPr lang="en-CA" altLang="en-US" sz="1800" dirty="0">
                  <a:solidFill>
                    <a:schemeClr val="tx1"/>
                  </a:solidFill>
                  <a:latin typeface="+mn-lt"/>
                </a:rPr>
                <a:t>Grades 6 to 8:	      		       </a:t>
              </a:r>
            </a:p>
            <a:p>
              <a:pPr marL="0" indent="0">
                <a:spcBef>
                  <a:spcPct val="0"/>
                </a:spcBef>
                <a:spcAft>
                  <a:spcPts val="700"/>
                </a:spcAft>
                <a:buNone/>
                <a:defRPr/>
              </a:pPr>
              <a:r>
                <a:rPr lang="en-CA" altLang="en-US" sz="1800" dirty="0">
                  <a:solidFill>
                    <a:schemeClr val="tx1"/>
                  </a:solidFill>
                  <a:latin typeface="+mn-lt"/>
                </a:rPr>
                <a:t>Grades 9 and 10:	                    </a:t>
              </a:r>
            </a:p>
            <a:p>
              <a:pPr marL="0" indent="0">
                <a:spcBef>
                  <a:spcPct val="0"/>
                </a:spcBef>
                <a:spcAft>
                  <a:spcPts val="700"/>
                </a:spcAft>
                <a:buNone/>
                <a:defRPr/>
              </a:pPr>
              <a:r>
                <a:rPr lang="en-CA" altLang="en-US" sz="1800" dirty="0">
                  <a:solidFill>
                    <a:schemeClr val="tx1"/>
                  </a:solidFill>
                  <a:latin typeface="+mn-lt"/>
                </a:rPr>
                <a:t>Grades 11 and 12:</a:t>
              </a:r>
            </a:p>
          </p:txBody>
        </p:sp>
        <p:sp>
          <p:nvSpPr>
            <p:cNvPr id="8" name="Rectangle 7"/>
            <p:cNvSpPr>
              <a:spLocks noChangeArrowheads="1"/>
            </p:cNvSpPr>
            <p:nvPr/>
          </p:nvSpPr>
          <p:spPr bwMode="auto">
            <a:xfrm>
              <a:off x="7712109" y="4695527"/>
              <a:ext cx="990600" cy="1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700"/>
                </a:spcAft>
                <a:buNone/>
                <a:defRPr/>
              </a:pPr>
              <a:r>
                <a:rPr lang="en-CA" altLang="en-US" sz="1800" dirty="0">
                  <a:solidFill>
                    <a:schemeClr val="tx1"/>
                  </a:solidFill>
                  <a:latin typeface="+mn-lt"/>
                </a:rPr>
                <a:t>85-90% </a:t>
              </a:r>
            </a:p>
            <a:p>
              <a:pPr marL="0" indent="0">
                <a:spcBef>
                  <a:spcPct val="0"/>
                </a:spcBef>
                <a:spcAft>
                  <a:spcPts val="700"/>
                </a:spcAft>
                <a:buNone/>
                <a:defRPr/>
              </a:pPr>
              <a:r>
                <a:rPr lang="en-CA" altLang="en-US" sz="1800" dirty="0">
                  <a:solidFill>
                    <a:schemeClr val="tx1"/>
                  </a:solidFill>
                  <a:latin typeface="+mn-lt"/>
                </a:rPr>
                <a:t>80%</a:t>
              </a:r>
            </a:p>
            <a:p>
              <a:pPr marL="0" indent="0">
                <a:spcBef>
                  <a:spcPct val="0"/>
                </a:spcBef>
                <a:spcAft>
                  <a:spcPts val="700"/>
                </a:spcAft>
                <a:buNone/>
                <a:defRPr/>
              </a:pPr>
              <a:r>
                <a:rPr lang="en-CA" altLang="en-US" sz="1800" dirty="0">
                  <a:solidFill>
                    <a:schemeClr val="tx1"/>
                  </a:solidFill>
                  <a:latin typeface="+mn-lt"/>
                </a:rPr>
                <a:t>70% </a:t>
              </a:r>
            </a:p>
            <a:p>
              <a:pPr marL="0" indent="0">
                <a:spcBef>
                  <a:spcPct val="0"/>
                </a:spcBef>
                <a:spcAft>
                  <a:spcPts val="700"/>
                </a:spcAft>
                <a:buNone/>
                <a:defRPr/>
              </a:pPr>
              <a:r>
                <a:rPr lang="en-CA" altLang="en-US" sz="1800" dirty="0">
                  <a:solidFill>
                    <a:schemeClr val="tx1"/>
                  </a:solidFill>
                  <a:latin typeface="+mn-lt"/>
                </a:rPr>
                <a:t>50% </a:t>
              </a:r>
            </a:p>
            <a:p>
              <a:pPr marL="0" indent="0">
                <a:spcBef>
                  <a:spcPct val="0"/>
                </a:spcBef>
                <a:spcAft>
                  <a:spcPts val="700"/>
                </a:spcAft>
                <a:buNone/>
                <a:defRPr/>
              </a:pPr>
              <a:r>
                <a:rPr lang="en-CA" altLang="en-US" sz="1800" dirty="0">
                  <a:solidFill>
                    <a:schemeClr val="tx1"/>
                  </a:solidFill>
                  <a:latin typeface="+mn-lt"/>
                </a:rPr>
                <a:t>25%</a:t>
              </a:r>
            </a:p>
          </p:txBody>
        </p:sp>
      </p:grpSp>
      <p:pic>
        <p:nvPicPr>
          <p:cNvPr id="7" name="Recorded Sound">
            <a:hlinkClick r:id="" action="ppaction://media"/>
            <a:extLst>
              <a:ext uri="{FF2B5EF4-FFF2-40B4-BE49-F238E27FC236}">
                <a16:creationId xmlns:a16="http://schemas.microsoft.com/office/drawing/2014/main" id="{06BAF60E-4BF2-4B2E-85B6-70537F5D2C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96800" y="6315214"/>
            <a:ext cx="609600" cy="609600"/>
          </a:xfrm>
          <a:prstGeom prst="rect">
            <a:avLst/>
          </a:prstGeom>
        </p:spPr>
      </p:pic>
      <p:pic>
        <p:nvPicPr>
          <p:cNvPr id="20" name="Picture 19">
            <a:extLst>
              <a:ext uri="{FF2B5EF4-FFF2-40B4-BE49-F238E27FC236}">
                <a16:creationId xmlns:a16="http://schemas.microsoft.com/office/drawing/2014/main" id="{11089D5A-177C-402A-B6D4-477133A4AC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97" r="33841" b="658"/>
          <a:stretch/>
        </p:blipFill>
        <p:spPr>
          <a:xfrm>
            <a:off x="228600" y="902625"/>
            <a:ext cx="3876984" cy="5790188"/>
          </a:xfrm>
          <a:prstGeom prst="rect">
            <a:avLst/>
          </a:prstGeom>
        </p:spPr>
      </p:pic>
      <p:sp>
        <p:nvSpPr>
          <p:cNvPr id="21" name="Rectangle 2">
            <a:extLst>
              <a:ext uri="{FF2B5EF4-FFF2-40B4-BE49-F238E27FC236}">
                <a16:creationId xmlns:a16="http://schemas.microsoft.com/office/drawing/2014/main" id="{C5F67956-1285-476B-98F3-69BB081A0AC0}"/>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Grade 1 French Immersion Overview</a:t>
            </a:r>
            <a:endParaRPr lang="en-US" altLang="en-US" sz="2800" kern="0" dirty="0">
              <a:solidFill>
                <a:schemeClr val="bg1"/>
              </a:solidFill>
            </a:endParaRPr>
          </a:p>
        </p:txBody>
      </p:sp>
      <p:pic>
        <p:nvPicPr>
          <p:cNvPr id="5" name="Graphic 4" descr="Classroom">
            <a:extLst>
              <a:ext uri="{FF2B5EF4-FFF2-40B4-BE49-F238E27FC236}">
                <a16:creationId xmlns:a16="http://schemas.microsoft.com/office/drawing/2014/main" id="{9C755931-DBB5-4548-AA85-393AB04854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49432" y="4196526"/>
            <a:ext cx="807748" cy="807748"/>
          </a:xfrm>
          <a:prstGeom prst="rect">
            <a:avLst/>
          </a:prstGeom>
        </p:spPr>
      </p:pic>
      <p:cxnSp>
        <p:nvCxnSpPr>
          <p:cNvPr id="9" name="Straight Arrow Connector 8">
            <a:extLst>
              <a:ext uri="{FF2B5EF4-FFF2-40B4-BE49-F238E27FC236}">
                <a16:creationId xmlns:a16="http://schemas.microsoft.com/office/drawing/2014/main" id="{E29219DE-3BCA-4E7F-8E94-478832783057}"/>
              </a:ext>
            </a:extLst>
          </p:cNvPr>
          <p:cNvCxnSpPr/>
          <p:nvPr/>
        </p:nvCxnSpPr>
        <p:spPr bwMode="auto">
          <a:xfrm>
            <a:off x="7870791" y="4876800"/>
            <a:ext cx="66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96D8940C-0323-44EB-A8D4-BB8299352EB8}"/>
              </a:ext>
            </a:extLst>
          </p:cNvPr>
          <p:cNvCxnSpPr/>
          <p:nvPr/>
        </p:nvCxnSpPr>
        <p:spPr bwMode="auto">
          <a:xfrm>
            <a:off x="7870791" y="5241365"/>
            <a:ext cx="66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58D1E8A7-5095-4F4E-BF14-769DA5FBCBEE}"/>
              </a:ext>
            </a:extLst>
          </p:cNvPr>
          <p:cNvCxnSpPr/>
          <p:nvPr/>
        </p:nvCxnSpPr>
        <p:spPr bwMode="auto">
          <a:xfrm>
            <a:off x="7870791" y="5567082"/>
            <a:ext cx="66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DED8CC6-F49A-476B-A4C5-706A0140683B}"/>
              </a:ext>
            </a:extLst>
          </p:cNvPr>
          <p:cNvCxnSpPr/>
          <p:nvPr/>
        </p:nvCxnSpPr>
        <p:spPr bwMode="auto">
          <a:xfrm>
            <a:off x="7870791" y="5946588"/>
            <a:ext cx="66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A29A43E-C9B0-42B6-B661-BDC3F38F7D09}"/>
              </a:ext>
            </a:extLst>
          </p:cNvPr>
          <p:cNvCxnSpPr/>
          <p:nvPr/>
        </p:nvCxnSpPr>
        <p:spPr bwMode="auto">
          <a:xfrm>
            <a:off x="7870791" y="6314141"/>
            <a:ext cx="66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ustDataLst>
      <p:tags r:id="rId1"/>
    </p:custDataLst>
    <p:extLst>
      <p:ext uri="{BB962C8B-B14F-4D97-AF65-F5344CB8AC3E}">
        <p14:creationId xmlns:p14="http://schemas.microsoft.com/office/powerpoint/2010/main" val="39765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Content Placeholder 2"/>
          <p:cNvSpPr txBox="1">
            <a:spLocks/>
          </p:cNvSpPr>
          <p:nvPr/>
        </p:nvSpPr>
        <p:spPr bwMode="auto">
          <a:xfrm>
            <a:off x="4572000" y="1765812"/>
            <a:ext cx="6685547" cy="166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65760">
              <a:spcBef>
                <a:spcPct val="0"/>
              </a:spcBef>
              <a:spcAft>
                <a:spcPts val="700"/>
              </a:spcAft>
            </a:pPr>
            <a:r>
              <a:rPr lang="en-CA" altLang="en-US" sz="1800" dirty="0">
                <a:solidFill>
                  <a:schemeClr val="tx1"/>
                </a:solidFill>
                <a:latin typeface="+mn-lt"/>
              </a:rPr>
              <a:t>85-90% of instruction is in French in Grades 1 and 2.</a:t>
            </a:r>
          </a:p>
          <a:p>
            <a:pPr marL="342900" indent="-365760">
              <a:spcBef>
                <a:spcPct val="0"/>
              </a:spcBef>
              <a:spcAft>
                <a:spcPts val="700"/>
              </a:spcAft>
            </a:pPr>
            <a:r>
              <a:rPr lang="en-CA" altLang="en-US" sz="1800" dirty="0">
                <a:solidFill>
                  <a:schemeClr val="tx1"/>
                </a:solidFill>
                <a:latin typeface="+mn-lt"/>
              </a:rPr>
              <a:t>80% of instruction is in French in Grades 3 to 5.</a:t>
            </a:r>
          </a:p>
          <a:p>
            <a:pPr marL="342900" indent="-365760">
              <a:spcBef>
                <a:spcPct val="0"/>
              </a:spcBef>
              <a:spcAft>
                <a:spcPts val="700"/>
              </a:spcAft>
            </a:pPr>
            <a:r>
              <a:rPr lang="en-CA" altLang="en-US" sz="1800" dirty="0">
                <a:solidFill>
                  <a:schemeClr val="tx1"/>
                </a:solidFill>
                <a:latin typeface="+mn-lt"/>
              </a:rPr>
              <a:t>English Language Arts is introduced in Grade 3. </a:t>
            </a:r>
          </a:p>
          <a:p>
            <a:pPr marL="342900" indent="-365760">
              <a:spcBef>
                <a:spcPct val="0"/>
              </a:spcBef>
              <a:spcAft>
                <a:spcPts val="700"/>
              </a:spcAft>
            </a:pPr>
            <a:r>
              <a:rPr lang="en-CA" altLang="en-US" sz="1800" dirty="0">
                <a:solidFill>
                  <a:schemeClr val="tx1"/>
                </a:solidFill>
                <a:latin typeface="+mn-lt"/>
              </a:rPr>
              <a:t>Curriculum has been updated to reflect the new entry point.</a:t>
            </a:r>
          </a:p>
        </p:txBody>
      </p:sp>
      <p:pic>
        <p:nvPicPr>
          <p:cNvPr id="3" name="Recorded Sound">
            <a:hlinkClick r:id="" action="ppaction://media"/>
            <a:extLst>
              <a:ext uri="{FF2B5EF4-FFF2-40B4-BE49-F238E27FC236}">
                <a16:creationId xmlns:a16="http://schemas.microsoft.com/office/drawing/2014/main" id="{AB727269-489F-4F45-8F40-4E9920DFB9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469624" y="6330631"/>
            <a:ext cx="609600" cy="609600"/>
          </a:xfrm>
          <a:prstGeom prst="rect">
            <a:avLst/>
          </a:prstGeom>
        </p:spPr>
      </p:pic>
      <p:pic>
        <p:nvPicPr>
          <p:cNvPr id="15" name="Picture 14">
            <a:extLst>
              <a:ext uri="{FF2B5EF4-FFF2-40B4-BE49-F238E27FC236}">
                <a16:creationId xmlns:a16="http://schemas.microsoft.com/office/drawing/2014/main" id="{6506FBBF-DFC6-49A3-9181-16612C3921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012" t="2302" r="30843" b="3893"/>
          <a:stretch/>
        </p:blipFill>
        <p:spPr>
          <a:xfrm>
            <a:off x="228600" y="885905"/>
            <a:ext cx="3894223" cy="5806908"/>
          </a:xfrm>
          <a:prstGeom prst="rect">
            <a:avLst/>
          </a:prstGeom>
        </p:spPr>
      </p:pic>
      <p:sp>
        <p:nvSpPr>
          <p:cNvPr id="22" name="Rectangle 2">
            <a:extLst>
              <a:ext uri="{FF2B5EF4-FFF2-40B4-BE49-F238E27FC236}">
                <a16:creationId xmlns:a16="http://schemas.microsoft.com/office/drawing/2014/main" id="{72BF09CE-1EE0-4C42-A7B2-F137A5543EE9}"/>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Grade 1 French Immersion Program Overview</a:t>
            </a:r>
            <a:endParaRPr lang="en-US" altLang="en-US" sz="2800" kern="0" dirty="0">
              <a:solidFill>
                <a:schemeClr val="bg1"/>
              </a:solidFill>
            </a:endParaRPr>
          </a:p>
        </p:txBody>
      </p:sp>
    </p:spTree>
    <p:custDataLst>
      <p:tags r:id="rId2"/>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0AB58-4C58-46D6-8D79-DFEAFC5796CA}"/>
              </a:ext>
            </a:extLst>
          </p:cNvPr>
          <p:cNvSpPr/>
          <p:nvPr/>
        </p:nvSpPr>
        <p:spPr bwMode="auto">
          <a:xfrm>
            <a:off x="4109292" y="5275225"/>
            <a:ext cx="8082707" cy="1417588"/>
          </a:xfrm>
          <a:prstGeom prst="rect">
            <a:avLst/>
          </a:prstGeom>
          <a:solidFill>
            <a:srgbClr val="D6ED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solidFill>
                <a:srgbClr val="EDCD59"/>
              </a:solidFill>
              <a:highlight>
                <a:srgbClr val="FFFF00"/>
              </a:highlight>
              <a:latin typeface="Arial" charset="0"/>
              <a:ea typeface="ヒラギノ角ゴ Pro W3" pitchFamily="48" charset="-128"/>
            </a:endParaRPr>
          </a:p>
        </p:txBody>
      </p:sp>
      <p:sp>
        <p:nvSpPr>
          <p:cNvPr id="20484" name="Content Placeholder 2"/>
          <p:cNvSpPr txBox="1">
            <a:spLocks/>
          </p:cNvSpPr>
          <p:nvPr/>
        </p:nvSpPr>
        <p:spPr bwMode="auto">
          <a:xfrm>
            <a:off x="4583227" y="1582775"/>
            <a:ext cx="7144149" cy="296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285750" indent="-285750">
              <a:spcBef>
                <a:spcPct val="0"/>
              </a:spcBef>
              <a:spcAft>
                <a:spcPts val="700"/>
              </a:spcAft>
              <a:buFont typeface="Arial" panose="020B0604020202020204" pitchFamily="34" charset="0"/>
              <a:buChar char="•"/>
            </a:pPr>
            <a:r>
              <a:rPr lang="en-CA" altLang="en-US" sz="1800" dirty="0">
                <a:solidFill>
                  <a:schemeClr val="tx1"/>
                </a:solidFill>
                <a:latin typeface="+mn-lt"/>
              </a:rPr>
              <a:t>Literacy skills are developed through both French Immersion  Language Arts and English Language Arts. </a:t>
            </a:r>
          </a:p>
          <a:p>
            <a:pPr marL="285750" indent="-285750">
              <a:spcBef>
                <a:spcPct val="0"/>
              </a:spcBef>
              <a:spcAft>
                <a:spcPts val="700"/>
              </a:spcAft>
              <a:buFont typeface="Arial" panose="020B0604020202020204" pitchFamily="34" charset="0"/>
              <a:buChar char="•"/>
            </a:pPr>
            <a:endParaRPr lang="en-CA" altLang="en-US" sz="1800" dirty="0">
              <a:solidFill>
                <a:schemeClr val="tx1"/>
              </a:solidFill>
              <a:latin typeface="+mn-lt"/>
            </a:endParaRPr>
          </a:p>
          <a:p>
            <a:pPr marL="285750" indent="-285750">
              <a:spcBef>
                <a:spcPct val="0"/>
              </a:spcBef>
              <a:spcAft>
                <a:spcPts val="700"/>
              </a:spcAft>
              <a:buFont typeface="Arial" panose="020B0604020202020204" pitchFamily="34" charset="0"/>
              <a:buChar char="•"/>
            </a:pPr>
            <a:r>
              <a:rPr lang="en-CA" altLang="en-US" sz="1800" dirty="0">
                <a:solidFill>
                  <a:schemeClr val="tx1"/>
                </a:solidFill>
                <a:latin typeface="+mn-lt"/>
              </a:rPr>
              <a:t>There is an emphasis on oral language in all subjects, followed by learning to read and write in French from the beginning of the program.</a:t>
            </a:r>
          </a:p>
          <a:p>
            <a:pPr marL="285750" indent="-285750">
              <a:spcBef>
                <a:spcPct val="0"/>
              </a:spcBef>
              <a:spcAft>
                <a:spcPts val="700"/>
              </a:spcAft>
              <a:buFont typeface="Arial" panose="020B0604020202020204" pitchFamily="34" charset="0"/>
              <a:buChar char="•"/>
            </a:pPr>
            <a:endParaRPr lang="en-CA" altLang="en-US" sz="1800" dirty="0">
              <a:solidFill>
                <a:schemeClr val="tx1"/>
              </a:solidFill>
              <a:latin typeface="+mn-lt"/>
            </a:endParaRPr>
          </a:p>
          <a:p>
            <a:pPr marL="285750" indent="-285750">
              <a:spcBef>
                <a:spcPct val="0"/>
              </a:spcBef>
              <a:spcAft>
                <a:spcPts val="700"/>
              </a:spcAft>
              <a:buFont typeface="Arial" panose="020B0604020202020204" pitchFamily="34" charset="0"/>
              <a:buChar char="•"/>
              <a:defRPr/>
            </a:pPr>
            <a:r>
              <a:rPr lang="en-US" sz="1800" dirty="0">
                <a:solidFill>
                  <a:schemeClr val="tx1"/>
                </a:solidFill>
                <a:latin typeface="+mn-lt"/>
              </a:rPr>
              <a:t>Language is modelled; teachers support students as they gradually learn new concepts in their second language. </a:t>
            </a:r>
          </a:p>
        </p:txBody>
      </p:sp>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5144991" y="5555833"/>
            <a:ext cx="6817491" cy="1299269"/>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600" spc="300" dirty="0">
                <a:solidFill>
                  <a:schemeClr val="tx1"/>
                </a:solidFill>
                <a:latin typeface="+mj-lt"/>
                <a:cs typeface="Arial" panose="020B0604020202020204" pitchFamily="34" charset="0"/>
              </a:rPr>
              <a:t>70% </a:t>
            </a:r>
            <a:r>
              <a:rPr lang="en-CA" sz="1600" spc="300" dirty="0">
                <a:solidFill>
                  <a:schemeClr val="tx1"/>
                </a:solidFill>
                <a:latin typeface="+mj-lt"/>
              </a:rPr>
              <a:t>of instruction is in French in grades 6-8</a:t>
            </a:r>
          </a:p>
          <a:p>
            <a:pPr marL="0" indent="0">
              <a:buNone/>
            </a:pPr>
            <a:r>
              <a:rPr lang="en-CA" sz="1600" spc="300" dirty="0">
                <a:solidFill>
                  <a:schemeClr val="tx1"/>
                </a:solidFill>
                <a:latin typeface="+mj-lt"/>
              </a:rPr>
              <a:t>50% of instruction is in French in grades 9-10</a:t>
            </a:r>
          </a:p>
          <a:p>
            <a:pPr marL="0" indent="0">
              <a:buNone/>
            </a:pPr>
            <a:r>
              <a:rPr lang="en-CA" sz="1600" spc="300" dirty="0">
                <a:solidFill>
                  <a:schemeClr val="tx1"/>
                </a:solidFill>
                <a:latin typeface="+mj-lt"/>
                <a:cs typeface="Arial" panose="020B0604020202020204" pitchFamily="34" charset="0"/>
              </a:rPr>
              <a:t>25% </a:t>
            </a:r>
            <a:r>
              <a:rPr lang="en-CA" sz="1600" spc="300" dirty="0">
                <a:solidFill>
                  <a:schemeClr val="tx1"/>
                </a:solidFill>
                <a:latin typeface="+mj-lt"/>
              </a:rPr>
              <a:t>of instruction is in French across grades 11-12</a:t>
            </a:r>
          </a:p>
        </p:txBody>
      </p:sp>
      <p:pic>
        <p:nvPicPr>
          <p:cNvPr id="2" name="Recorded Sound">
            <a:hlinkClick r:id="" action="ppaction://media"/>
            <a:extLst>
              <a:ext uri="{FF2B5EF4-FFF2-40B4-BE49-F238E27FC236}">
                <a16:creationId xmlns:a16="http://schemas.microsoft.com/office/drawing/2014/main" id="{C572B965-F8A3-4406-AFE3-77C66284CB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573000" y="6303745"/>
            <a:ext cx="609600" cy="609600"/>
          </a:xfrm>
          <a:prstGeom prst="rect">
            <a:avLst/>
          </a:prstGeom>
        </p:spPr>
      </p:pic>
      <p:pic>
        <p:nvPicPr>
          <p:cNvPr id="18" name="Picture 17">
            <a:extLst>
              <a:ext uri="{FF2B5EF4-FFF2-40B4-BE49-F238E27FC236}">
                <a16:creationId xmlns:a16="http://schemas.microsoft.com/office/drawing/2014/main" id="{C711E73E-4A8B-4C31-A923-AAF414EAB6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 t="4745" r="207" b="21788"/>
          <a:stretch/>
        </p:blipFill>
        <p:spPr>
          <a:xfrm>
            <a:off x="227768" y="914399"/>
            <a:ext cx="3876984" cy="5778413"/>
          </a:xfrm>
          <a:prstGeom prst="rect">
            <a:avLst/>
          </a:prstGeom>
        </p:spPr>
      </p:pic>
      <p:sp>
        <p:nvSpPr>
          <p:cNvPr id="26" name="Rectangle 2">
            <a:extLst>
              <a:ext uri="{FF2B5EF4-FFF2-40B4-BE49-F238E27FC236}">
                <a16:creationId xmlns:a16="http://schemas.microsoft.com/office/drawing/2014/main" id="{EDD7B4BB-36E0-4DC1-A403-DE0D305FA0C5}"/>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Grade 6 Late French Immersion</a:t>
            </a:r>
            <a:endParaRPr lang="en-US" altLang="en-US" sz="2800" kern="0" dirty="0">
              <a:solidFill>
                <a:schemeClr val="bg1"/>
              </a:solidFill>
            </a:endParaRPr>
          </a:p>
        </p:txBody>
      </p:sp>
      <p:pic>
        <p:nvPicPr>
          <p:cNvPr id="23" name="Graphic 22" descr="Information">
            <a:extLst>
              <a:ext uri="{FF2B5EF4-FFF2-40B4-BE49-F238E27FC236}">
                <a16:creationId xmlns:a16="http://schemas.microsoft.com/office/drawing/2014/main" id="{B75F8574-719B-438C-9E81-0AB1595835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36424" y="5722208"/>
            <a:ext cx="523621" cy="5236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1607856552"/>
              </p:ext>
            </p:extLst>
          </p:nvPr>
        </p:nvGraphicFramePr>
        <p:xfrm>
          <a:off x="2981168" y="1424429"/>
          <a:ext cx="6539772" cy="4758354"/>
        </p:xfrm>
        <a:graphic>
          <a:graphicData uri="http://schemas.openxmlformats.org/drawingml/2006/table">
            <a:tbl>
              <a:tblPr firstRow="1" bandRow="1">
                <a:tableStyleId>{69CF1AB2-1976-4502-BF36-3FF5EA218861}</a:tableStyleId>
              </a:tblPr>
              <a:tblGrid>
                <a:gridCol w="2179924">
                  <a:extLst>
                    <a:ext uri="{9D8B030D-6E8A-4147-A177-3AD203B41FA5}">
                      <a16:colId xmlns:a16="http://schemas.microsoft.com/office/drawing/2014/main" val="4113932739"/>
                    </a:ext>
                  </a:extLst>
                </a:gridCol>
                <a:gridCol w="2179924">
                  <a:extLst>
                    <a:ext uri="{9D8B030D-6E8A-4147-A177-3AD203B41FA5}">
                      <a16:colId xmlns:a16="http://schemas.microsoft.com/office/drawing/2014/main" val="2613299298"/>
                    </a:ext>
                  </a:extLst>
                </a:gridCol>
                <a:gridCol w="2179924">
                  <a:extLst>
                    <a:ext uri="{9D8B030D-6E8A-4147-A177-3AD203B41FA5}">
                      <a16:colId xmlns:a16="http://schemas.microsoft.com/office/drawing/2014/main" val="1344908627"/>
                    </a:ext>
                  </a:extLst>
                </a:gridCol>
              </a:tblGrid>
              <a:tr h="500108">
                <a:tc rowSpan="2">
                  <a:txBody>
                    <a:bodyPr/>
                    <a:lstStyle/>
                    <a:p>
                      <a:pPr algn="ctr">
                        <a:spcAft>
                          <a:spcPts val="0"/>
                        </a:spcAft>
                      </a:pPr>
                      <a:r>
                        <a:rPr lang="en-CA" sz="1500" b="1" dirty="0">
                          <a:solidFill>
                            <a:schemeClr val="bg1"/>
                          </a:solidFill>
                          <a:latin typeface="Arial Narrow" panose="020B0606020202030204" pitchFamily="34" charset="0"/>
                        </a:rPr>
                        <a:t>Grades 1</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2 </a:t>
                      </a:r>
                    </a:p>
                    <a:p>
                      <a:pPr algn="ctr">
                        <a:spcAft>
                          <a:spcPts val="0"/>
                        </a:spcAft>
                      </a:pPr>
                      <a:r>
                        <a:rPr lang="en-CA" sz="1500" b="1" dirty="0">
                          <a:solidFill>
                            <a:schemeClr val="bg1"/>
                          </a:solidFill>
                          <a:latin typeface="Arial Narrow" panose="020B0606020202030204" pitchFamily="34" charset="0"/>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dirty="0">
                          <a:solidFill>
                            <a:schemeClr val="bg1"/>
                          </a:solidFill>
                          <a:latin typeface="Arial Narrow" panose="020B0606020202030204" pitchFamily="34" charset="0"/>
                        </a:rPr>
                        <a:t>Grades 3</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5 </a:t>
                      </a:r>
                    </a:p>
                    <a:p>
                      <a:pPr algn="ctr">
                        <a:spcAft>
                          <a:spcPts val="0"/>
                        </a:spcAft>
                      </a:pPr>
                      <a:r>
                        <a:rPr lang="en-CA" sz="1500" b="1" dirty="0">
                          <a:solidFill>
                            <a:schemeClr val="bg1"/>
                          </a:solidFill>
                          <a:latin typeface="Arial Narrow" panose="020B0606020202030204" pitchFamily="34" charset="0"/>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411636">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3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Warm-up</a:t>
                      </a:r>
                      <a:r>
                        <a:rPr lang="en-CA" sz="1200" b="0" baseline="0" dirty="0">
                          <a:latin typeface="+mn-lt"/>
                        </a:rPr>
                        <a:t> (F</a:t>
                      </a:r>
                      <a:r>
                        <a:rPr lang="en-CA" sz="1200" b="0" dirty="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11297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Message of the day</a:t>
                      </a:r>
                      <a:r>
                        <a:rPr lang="en-CA" sz="1200" b="0" baseline="0" dirty="0">
                          <a:latin typeface="+mn-lt"/>
                        </a:rPr>
                        <a:t>: word work and sound work (French)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endParaRPr lang="en-CA" dirty="0"/>
                    </a:p>
                  </a:txBody>
                  <a:tcPr/>
                </a:tc>
                <a:tc vMerge="1">
                  <a:txBody>
                    <a:bodyPr/>
                    <a:lstStyle/>
                    <a:p>
                      <a:endParaRPr lang="en-CA"/>
                    </a:p>
                  </a:txBody>
                  <a:tcPr/>
                </a:tc>
                <a:extLst>
                  <a:ext uri="{0D108BD9-81ED-4DB2-BD59-A6C34878D82A}">
                    <a16:rowId xmlns:a16="http://schemas.microsoft.com/office/drawing/2014/main" val="3903963727"/>
                  </a:ext>
                </a:extLst>
              </a:tr>
              <a:tr h="33304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French Language Arts </a:t>
                      </a: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r>
                        <a:rPr lang="en-CA" sz="1200" dirty="0">
                          <a:latin typeface="+mn-lt"/>
                        </a:rPr>
                        <a:t>French Language Arts </a:t>
                      </a:r>
                      <a:endParaRPr lang="en-CA" dirty="0"/>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367786353"/>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Oral </a:t>
                      </a:r>
                      <a:r>
                        <a:rPr lang="en-CA" sz="1200" b="0" baseline="0" dirty="0">
                          <a:latin typeface="+mn-lt"/>
                        </a:rPr>
                        <a:t>(French)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r>
                        <a:rPr lang="en-CA" sz="1200" dirty="0">
                          <a:latin typeface="+mn-lt"/>
                        </a:rPr>
                        <a:t>Science (French)</a:t>
                      </a:r>
                      <a:endParaRPr lang="en-CA" sz="1500" dirty="0">
                        <a:latin typeface="+mn-lt"/>
                      </a:endParaRPr>
                    </a:p>
                  </a:txBody>
                  <a:tcPr marL="74306" marR="74306" marT="37152" marB="37152" anchor="ct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14326967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415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Oral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9713807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Reading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5593128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387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4344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82170286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5" name="Recorded Sound">
            <a:hlinkClick r:id="" action="ppaction://media"/>
            <a:extLst>
              <a:ext uri="{FF2B5EF4-FFF2-40B4-BE49-F238E27FC236}">
                <a16:creationId xmlns:a16="http://schemas.microsoft.com/office/drawing/2014/main" id="{D139B906-6F94-4398-BA4E-0D61C474955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563600" y="2971800"/>
            <a:ext cx="609600" cy="609600"/>
          </a:xfrm>
          <a:prstGeom prst="rect">
            <a:avLst/>
          </a:prstGeom>
        </p:spPr>
      </p:pic>
      <p:sp>
        <p:nvSpPr>
          <p:cNvPr id="18" name="Rectangle 2">
            <a:extLst>
              <a:ext uri="{FF2B5EF4-FFF2-40B4-BE49-F238E27FC236}">
                <a16:creationId xmlns:a16="http://schemas.microsoft.com/office/drawing/2014/main" id="{14AA7DFA-368B-4335-8266-043300D2FD2B}"/>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A Typical Day in French Immersion</a:t>
            </a:r>
            <a:endParaRPr lang="en-US" altLang="en-US" sz="2800" kern="0" dirty="0">
              <a:solidFill>
                <a:schemeClr val="bg1"/>
              </a:solidFill>
            </a:endParaRPr>
          </a:p>
        </p:txBody>
      </p:sp>
    </p:spTree>
    <p:custDataLst>
      <p:tags r:id="rId1"/>
    </p:custDataLst>
    <p:extLst>
      <p:ext uri="{BB962C8B-B14F-4D97-AF65-F5344CB8AC3E}">
        <p14:creationId xmlns:p14="http://schemas.microsoft.com/office/powerpoint/2010/main" val="2095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95800" y="4038600"/>
            <a:ext cx="6858000" cy="116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n-lt"/>
              </a:rPr>
              <a:t>Many schools offer a French Immersion Program</a:t>
            </a:r>
          </a:p>
          <a:p>
            <a:pPr marL="57150" indent="0" eaLnBrk="1" hangingPunct="1">
              <a:spcBef>
                <a:spcPct val="0"/>
              </a:spcBef>
              <a:buNone/>
              <a:defRPr/>
            </a:pPr>
            <a:endParaRPr lang="en-US" altLang="en-US" sz="800" b="1" dirty="0">
              <a:solidFill>
                <a:schemeClr val="tx1"/>
              </a:solidFill>
              <a:latin typeface="+mn-lt"/>
            </a:endParaRP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1 (Early entry) </a:t>
            </a: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6 (Late entry)</a:t>
            </a:r>
          </a:p>
        </p:txBody>
      </p:sp>
      <p:sp>
        <p:nvSpPr>
          <p:cNvPr id="3078" name="Rectangle 3"/>
          <p:cNvSpPr>
            <a:spLocks noChangeArrowheads="1"/>
          </p:cNvSpPr>
          <p:nvPr/>
        </p:nvSpPr>
        <p:spPr bwMode="auto">
          <a:xfrm>
            <a:off x="4495800" y="1536659"/>
            <a:ext cx="7010400" cy="220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j-lt"/>
              </a:rPr>
              <a:t>All schools offer English Prime with the Intensive French Program</a:t>
            </a:r>
          </a:p>
          <a:p>
            <a:pPr marL="57150" indent="0" eaLnBrk="1" hangingPunct="1">
              <a:spcBef>
                <a:spcPct val="0"/>
              </a:spcBef>
              <a:buNone/>
              <a:defRPr/>
            </a:pPr>
            <a:endParaRPr lang="en-US" altLang="en-US" sz="800" b="1" dirty="0">
              <a:solidFill>
                <a:schemeClr val="tx1"/>
              </a:solidFill>
              <a:latin typeface="+mj-lt"/>
            </a:endParaRP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K to Grade 3: Learning Experiences/FLORA</a:t>
            </a: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Grade 4: FLORA/Pre-Intensive French</a:t>
            </a: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Grade 5: Intensive French</a:t>
            </a:r>
          </a:p>
          <a:p>
            <a:pPr lvl="1" indent="-365760" eaLnBrk="1" hangingPunct="1">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Grades 6 to 12: Post-Intensive French</a:t>
            </a:r>
          </a:p>
        </p:txBody>
      </p:sp>
      <p:pic>
        <p:nvPicPr>
          <p:cNvPr id="9" name="Recorded Sound">
            <a:hlinkClick r:id="" action="ppaction://media"/>
            <a:extLst>
              <a:ext uri="{FF2B5EF4-FFF2-40B4-BE49-F238E27FC236}">
                <a16:creationId xmlns:a16="http://schemas.microsoft.com/office/drawing/2014/main" id="{4C152929-34E6-4001-8074-E510F759B9F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20600" y="6380537"/>
            <a:ext cx="609600" cy="609600"/>
          </a:xfrm>
          <a:prstGeom prst="rect">
            <a:avLst/>
          </a:prstGeom>
        </p:spPr>
      </p:pic>
      <p:sp>
        <p:nvSpPr>
          <p:cNvPr id="34" name="Rectangle 2">
            <a:extLst>
              <a:ext uri="{FF2B5EF4-FFF2-40B4-BE49-F238E27FC236}">
                <a16:creationId xmlns:a16="http://schemas.microsoft.com/office/drawing/2014/main" id="{FBA3582A-0F94-4BD0-BAC3-E9306476FE9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French Second Language Programs for 2022-23</a:t>
            </a:r>
            <a:endParaRPr lang="en-US" altLang="en-US" sz="2800" kern="0" dirty="0">
              <a:solidFill>
                <a:schemeClr val="bg1"/>
              </a:solidFill>
            </a:endParaRPr>
          </a:p>
        </p:txBody>
      </p:sp>
      <p:pic>
        <p:nvPicPr>
          <p:cNvPr id="46" name="Picture 45">
            <a:extLst>
              <a:ext uri="{FF2B5EF4-FFF2-40B4-BE49-F238E27FC236}">
                <a16:creationId xmlns:a16="http://schemas.microsoft.com/office/drawing/2014/main" id="{96C5AFF9-A0FB-4399-A362-F49EBCE47BA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28600" y="914400"/>
            <a:ext cx="3800784" cy="5780314"/>
          </a:xfrm>
          <a:prstGeom prst="rect">
            <a:avLst/>
          </a:prstGeom>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a:xfrm>
            <a:off x="4648200" y="1447800"/>
            <a:ext cx="6475496" cy="4368800"/>
          </a:xfrm>
          <a:prstGeom prst="rect">
            <a:avLst/>
          </a:prstGeom>
        </p:spPr>
        <p:txBody>
          <a:bodyPr/>
          <a:lstStyle/>
          <a:p>
            <a:pPr marL="0" indent="0">
              <a:spcBef>
                <a:spcPct val="0"/>
              </a:spcBef>
              <a:spcAft>
                <a:spcPts val="1200"/>
              </a:spcAft>
              <a:buNone/>
            </a:pPr>
            <a:r>
              <a:rPr lang="en-CA" altLang="en-US" sz="2000" b="1" dirty="0">
                <a:solidFill>
                  <a:schemeClr val="tx1"/>
                </a:solidFill>
                <a:cs typeface="Arial" panose="020B0604020202020204" pitchFamily="34" charset="0"/>
              </a:rPr>
              <a:t>Grades 9 &amp; 10 – 50% of instructional time is conducted in French</a:t>
            </a:r>
          </a:p>
          <a:p>
            <a:pPr marL="0" indent="0">
              <a:spcBef>
                <a:spcPct val="0"/>
              </a:spcBef>
              <a:spcAft>
                <a:spcPts val="1200"/>
              </a:spcAft>
              <a:buNone/>
            </a:pPr>
            <a:r>
              <a:rPr lang="en-US" altLang="en-US" sz="1800" dirty="0">
                <a:solidFill>
                  <a:schemeClr val="tx1"/>
                </a:solidFill>
                <a:cs typeface="Arial" panose="020B0604020202020204" pitchFamily="34" charset="0"/>
              </a:rPr>
              <a:t>In addition to French Immersion Language Arts, c</a:t>
            </a:r>
            <a:r>
              <a:rPr lang="en-CA" altLang="en-US" sz="1800" dirty="0" err="1">
                <a:solidFill>
                  <a:schemeClr val="tx1"/>
                </a:solidFill>
                <a:cs typeface="Arial" panose="020B0604020202020204" pitchFamily="34" charset="0"/>
              </a:rPr>
              <a:t>ourses</a:t>
            </a:r>
            <a:r>
              <a:rPr lang="en-CA" altLang="en-US" sz="1800" dirty="0">
                <a:solidFill>
                  <a:schemeClr val="tx1"/>
                </a:solidFill>
                <a:cs typeface="Arial" panose="020B0604020202020204" pitchFamily="34" charset="0"/>
              </a:rPr>
              <a:t> may include math, science, social studies, history, physical education</a:t>
            </a:r>
          </a:p>
          <a:p>
            <a:pPr marL="228600" indent="0">
              <a:spcBef>
                <a:spcPct val="0"/>
              </a:spcBef>
              <a:spcAft>
                <a:spcPts val="1200"/>
              </a:spcAft>
              <a:buNone/>
            </a:pPr>
            <a:endParaRPr lang="en-CA" altLang="en-US" sz="2000" dirty="0">
              <a:solidFill>
                <a:schemeClr val="tx1"/>
              </a:solidFill>
              <a:cs typeface="Arial" panose="020B0604020202020204" pitchFamily="34" charset="0"/>
            </a:endParaRPr>
          </a:p>
          <a:p>
            <a:pPr marL="0" indent="0">
              <a:spcBef>
                <a:spcPct val="0"/>
              </a:spcBef>
              <a:spcAft>
                <a:spcPts val="1200"/>
              </a:spcAft>
              <a:buNone/>
            </a:pPr>
            <a:r>
              <a:rPr lang="en-CA" altLang="en-US" sz="2000" b="1" dirty="0">
                <a:solidFill>
                  <a:schemeClr val="tx1"/>
                </a:solidFill>
                <a:cs typeface="Arial" panose="020B0604020202020204" pitchFamily="34" charset="0"/>
              </a:rPr>
              <a:t>Grades 11 &amp; 12 – 25% of instructional time conducted in French</a:t>
            </a:r>
          </a:p>
          <a:p>
            <a:pPr marL="0" indent="0">
              <a:spcBef>
                <a:spcPct val="0"/>
              </a:spcBef>
              <a:spcAft>
                <a:spcPts val="1200"/>
              </a:spcAft>
              <a:buNone/>
            </a:pPr>
            <a:r>
              <a:rPr lang="en-CA" altLang="en-US" sz="1800" dirty="0">
                <a:solidFill>
                  <a:schemeClr val="tx1"/>
                </a:solidFill>
                <a:cs typeface="Arial" panose="020B0604020202020204" pitchFamily="34" charset="0"/>
              </a:rPr>
              <a:t>Courses may include chemistry, physics, math Techniques de communication, French Immersion Language Arts, History, World Issues, Biology, etc.</a:t>
            </a:r>
          </a:p>
          <a:p>
            <a:pPr marL="404813" lvl="2" indent="-404813">
              <a:spcBef>
                <a:spcPct val="0"/>
              </a:spcBef>
              <a:spcAft>
                <a:spcPts val="0"/>
              </a:spcAft>
              <a:buNone/>
            </a:pPr>
            <a:endParaRPr lang="en-CA" altLang="en-US" sz="1800" dirty="0">
              <a:solidFill>
                <a:schemeClr val="tx1"/>
              </a:solidFill>
              <a:cs typeface="Arial" panose="020B0604020202020204" pitchFamily="34" charset="0"/>
            </a:endParaRPr>
          </a:p>
          <a:p>
            <a:pPr marL="165100" lvl="2" indent="0">
              <a:spcBef>
                <a:spcPct val="0"/>
              </a:spcBef>
              <a:spcAft>
                <a:spcPts val="0"/>
              </a:spcAft>
              <a:buNone/>
            </a:pPr>
            <a:endParaRPr lang="en-US" altLang="en-US" sz="1800" dirty="0">
              <a:solidFill>
                <a:schemeClr val="tx1"/>
              </a:solidFill>
              <a:cs typeface="Arial" panose="020B0604020202020204" pitchFamily="34" charset="0"/>
            </a:endParaRPr>
          </a:p>
          <a:p>
            <a:pPr marL="742950" lvl="2" indent="-342900">
              <a:spcBef>
                <a:spcPct val="0"/>
              </a:spcBef>
              <a:spcAft>
                <a:spcPts val="0"/>
              </a:spcAft>
            </a:pPr>
            <a:endParaRPr lang="en-CA" altLang="en-US" sz="1800" dirty="0">
              <a:solidFill>
                <a:srgbClr val="7030A0"/>
              </a:solidFill>
              <a:cs typeface="Arial" panose="020B0604020202020204" pitchFamily="34" charset="0"/>
            </a:endParaRPr>
          </a:p>
          <a:p>
            <a:pPr marL="0" lvl="1" indent="0">
              <a:spcBef>
                <a:spcPct val="0"/>
              </a:spcBef>
              <a:spcAft>
                <a:spcPts val="1200"/>
              </a:spcAft>
              <a:buNone/>
            </a:pPr>
            <a:endParaRPr lang="en-CA" altLang="fr-FR" dirty="0">
              <a:solidFill>
                <a:schemeClr val="tx1"/>
              </a:solidFill>
              <a:cs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946100DB-E6BC-4E4C-B8CE-B971D1EEF0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49200" y="6330631"/>
            <a:ext cx="609600" cy="609600"/>
          </a:xfrm>
          <a:prstGeom prst="rect">
            <a:avLst/>
          </a:prstGeom>
        </p:spPr>
      </p:pic>
      <p:pic>
        <p:nvPicPr>
          <p:cNvPr id="21" name="Picture 20">
            <a:extLst>
              <a:ext uri="{FF2B5EF4-FFF2-40B4-BE49-F238E27FC236}">
                <a16:creationId xmlns:a16="http://schemas.microsoft.com/office/drawing/2014/main" id="{EB33E6E9-E25E-4381-976C-6BB7F73D52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23" t="166" r="37451" b="2614"/>
          <a:stretch/>
        </p:blipFill>
        <p:spPr>
          <a:xfrm>
            <a:off x="228600" y="914399"/>
            <a:ext cx="3894223" cy="5778414"/>
          </a:xfrm>
          <a:prstGeom prst="rect">
            <a:avLst/>
          </a:prstGeom>
        </p:spPr>
      </p:pic>
      <p:sp>
        <p:nvSpPr>
          <p:cNvPr id="23" name="Rectangle 2">
            <a:extLst>
              <a:ext uri="{FF2B5EF4-FFF2-40B4-BE49-F238E27FC236}">
                <a16:creationId xmlns:a16="http://schemas.microsoft.com/office/drawing/2014/main" id="{FC57E029-212C-41F5-B438-B346B71A2E0B}"/>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French Immersion in High School</a:t>
            </a:r>
            <a:endParaRPr lang="en-US" altLang="en-US" sz="2800" kern="0" dirty="0">
              <a:solidFill>
                <a:schemeClr val="bg1"/>
              </a:solidFill>
            </a:endParaRPr>
          </a:p>
        </p:txBody>
      </p:sp>
    </p:spTree>
    <p:custDataLst>
      <p:tags r:id="rId1"/>
    </p:custDataLst>
    <p:extLst>
      <p:ext uri="{BB962C8B-B14F-4D97-AF65-F5344CB8AC3E}">
        <p14:creationId xmlns:p14="http://schemas.microsoft.com/office/powerpoint/2010/main" val="26429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71362B-4A96-4EBD-BBE5-54B6CCA1DBA1}"/>
              </a:ext>
            </a:extLst>
          </p:cNvPr>
          <p:cNvSpPr/>
          <p:nvPr/>
        </p:nvSpPr>
        <p:spPr bwMode="auto">
          <a:xfrm>
            <a:off x="4114800" y="5602514"/>
            <a:ext cx="8077199" cy="1090298"/>
          </a:xfrm>
          <a:prstGeom prst="rect">
            <a:avLst/>
          </a:prstGeom>
          <a:solidFill>
            <a:srgbClr val="E7F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solidFill>
                <a:srgbClr val="EDCD59"/>
              </a:solidFill>
              <a:highlight>
                <a:srgbClr val="FFFF00"/>
              </a:highlight>
              <a:latin typeface="Arial" charset="0"/>
              <a:ea typeface="ヒラギノ角ゴ Pro W3" pitchFamily="48" charset="-128"/>
            </a:endParaRPr>
          </a:p>
        </p:txBody>
      </p:sp>
      <p:sp>
        <p:nvSpPr>
          <p:cNvPr id="22530" name="Content Placeholder 2"/>
          <p:cNvSpPr>
            <a:spLocks noGrp="1"/>
          </p:cNvSpPr>
          <p:nvPr>
            <p:ph idx="4294967295"/>
          </p:nvPr>
        </p:nvSpPr>
        <p:spPr>
          <a:xfrm>
            <a:off x="4343400" y="1295400"/>
            <a:ext cx="7848600" cy="4136901"/>
          </a:xfrm>
          <a:prstGeom prst="rect">
            <a:avLst/>
          </a:prstGeom>
        </p:spPr>
        <p:txBody>
          <a:bodyPr/>
          <a:lstStyle/>
          <a:p>
            <a:pPr marL="0" indent="-454025">
              <a:spcBef>
                <a:spcPct val="0"/>
              </a:spcBef>
              <a:spcAft>
                <a:spcPts val="600"/>
              </a:spcAft>
              <a:buNone/>
            </a:pPr>
            <a:r>
              <a:rPr lang="en-CA" altLang="en-US" sz="2000" b="1" dirty="0">
                <a:solidFill>
                  <a:schemeClr val="tx1"/>
                </a:solidFill>
                <a:cs typeface="Arial" panose="020B0604020202020204" pitchFamily="34" charset="0"/>
              </a:rPr>
              <a:t>Completing French Immersion throughout high school: </a:t>
            </a:r>
          </a:p>
          <a:p>
            <a:pPr marL="404813" lvl="2" indent="-404813">
              <a:spcBef>
                <a:spcPct val="0"/>
              </a:spcBef>
              <a:spcAft>
                <a:spcPts val="700"/>
              </a:spcAft>
              <a:buNone/>
            </a:pPr>
            <a:r>
              <a:rPr lang="en-CA" altLang="en-US" sz="1800" dirty="0">
                <a:solidFill>
                  <a:schemeClr val="tx1"/>
                </a:solidFill>
                <a:cs typeface="Arial" panose="020B0604020202020204" pitchFamily="34" charset="0"/>
              </a:rPr>
              <a:t>Advantages…</a:t>
            </a:r>
          </a:p>
          <a:p>
            <a:pPr marL="450850" lvl="2" indent="-285750">
              <a:spcBef>
                <a:spcPct val="0"/>
              </a:spcBef>
              <a:spcAft>
                <a:spcPts val="700"/>
              </a:spcAft>
            </a:pPr>
            <a:r>
              <a:rPr lang="en-US" altLang="en-US" sz="1800" dirty="0">
                <a:solidFill>
                  <a:schemeClr val="tx1"/>
                </a:solidFill>
                <a:cs typeface="Arial" panose="020B0604020202020204" pitchFamily="34" charset="0"/>
              </a:rPr>
              <a:t>Increased confidence and sense of achievement</a:t>
            </a:r>
          </a:p>
          <a:p>
            <a:pPr marL="450850" lvl="2" indent="-285750">
              <a:spcBef>
                <a:spcPct val="0"/>
              </a:spcBef>
              <a:spcAft>
                <a:spcPts val="700"/>
              </a:spcAft>
            </a:pPr>
            <a:r>
              <a:rPr lang="en-US" altLang="en-US" sz="1800" dirty="0">
                <a:solidFill>
                  <a:schemeClr val="tx1"/>
                </a:solidFill>
                <a:cs typeface="Arial" panose="020B0604020202020204" pitchFamily="34" charset="0"/>
              </a:rPr>
              <a:t>May provide additional educational and career opportunities</a:t>
            </a:r>
          </a:p>
          <a:p>
            <a:pPr marL="450850" lvl="2" indent="-285750">
              <a:spcBef>
                <a:spcPct val="0"/>
              </a:spcBef>
              <a:spcAft>
                <a:spcPts val="700"/>
              </a:spcAft>
            </a:pPr>
            <a:r>
              <a:rPr lang="en-US" altLang="en-US" sz="1800" dirty="0">
                <a:solidFill>
                  <a:schemeClr val="tx1"/>
                </a:solidFill>
                <a:cs typeface="Arial" panose="020B0604020202020204" pitchFamily="34" charset="0"/>
              </a:rPr>
              <a:t>Language learning has benefits for brain development</a:t>
            </a:r>
          </a:p>
          <a:p>
            <a:pPr marL="450850" lvl="2" indent="-285750">
              <a:spcBef>
                <a:spcPct val="0"/>
              </a:spcBef>
              <a:spcAft>
                <a:spcPts val="700"/>
              </a:spcAft>
            </a:pPr>
            <a:r>
              <a:rPr lang="en-US" altLang="en-US" sz="1800" dirty="0">
                <a:solidFill>
                  <a:schemeClr val="tx1"/>
                </a:solidFill>
                <a:cs typeface="Arial" panose="020B0604020202020204" pitchFamily="34" charset="0"/>
              </a:rPr>
              <a:t>Opportunities communicate in French while travelling and to experience other cultures</a:t>
            </a:r>
          </a:p>
          <a:p>
            <a:pPr marL="450850" lvl="2" indent="-285750">
              <a:spcBef>
                <a:spcPct val="0"/>
              </a:spcBef>
              <a:spcAft>
                <a:spcPts val="700"/>
              </a:spcAft>
            </a:pPr>
            <a:r>
              <a:rPr lang="en-US" altLang="en-US" sz="1800" dirty="0">
                <a:solidFill>
                  <a:schemeClr val="tx1"/>
                </a:solidFill>
                <a:cs typeface="Arial" panose="020B0604020202020204" pitchFamily="34" charset="0"/>
              </a:rPr>
              <a:t>Helps students gain an understanding of and appreciation for other cultures</a:t>
            </a:r>
          </a:p>
          <a:p>
            <a:pPr marL="450850" lvl="2" indent="-285750">
              <a:spcBef>
                <a:spcPct val="0"/>
              </a:spcBef>
              <a:spcAft>
                <a:spcPts val="700"/>
              </a:spcAft>
            </a:pPr>
            <a:r>
              <a:rPr lang="en-US" altLang="en-US" sz="1800" dirty="0">
                <a:solidFill>
                  <a:schemeClr val="tx1"/>
                </a:solidFill>
                <a:cs typeface="Arial" panose="020B0604020202020204" pitchFamily="34" charset="0"/>
              </a:rPr>
              <a:t>Enjoyable</a:t>
            </a:r>
          </a:p>
          <a:p>
            <a:pPr marL="450850" lvl="2" indent="-285750">
              <a:spcBef>
                <a:spcPct val="0"/>
              </a:spcBef>
              <a:spcAft>
                <a:spcPts val="700"/>
              </a:spcAft>
            </a:pPr>
            <a:r>
              <a:rPr lang="en-US" altLang="en-US" sz="1800" dirty="0">
                <a:solidFill>
                  <a:schemeClr val="tx1"/>
                </a:solidFill>
                <a:cs typeface="Arial" panose="020B0604020202020204" pitchFamily="34" charset="0"/>
              </a:rPr>
              <a:t>Enables students to distinguish themselves from their peers in other jurisdictions </a:t>
            </a:r>
            <a:endParaRPr lang="en-CA" altLang="en-US" sz="1800" dirty="0">
              <a:solidFill>
                <a:srgbClr val="7030A0"/>
              </a:solidFill>
              <a:cs typeface="Arial" panose="020B0604020202020204" pitchFamily="34" charset="0"/>
            </a:endParaRPr>
          </a:p>
          <a:p>
            <a:pPr marL="0" lvl="1" indent="0">
              <a:spcBef>
                <a:spcPct val="0"/>
              </a:spcBef>
              <a:spcAft>
                <a:spcPts val="1200"/>
              </a:spcAft>
              <a:buNone/>
            </a:pPr>
            <a:endParaRPr lang="en-CA" altLang="fr-FR" dirty="0">
              <a:solidFill>
                <a:schemeClr val="tx1"/>
              </a:solidFill>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EDE1F037-2918-4519-9AC8-25D64BD013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48249" y="6260463"/>
            <a:ext cx="609600" cy="609600"/>
          </a:xfrm>
          <a:prstGeom prst="rect">
            <a:avLst/>
          </a:prstGeom>
        </p:spPr>
      </p:pic>
      <p:pic>
        <p:nvPicPr>
          <p:cNvPr id="19" name="Picture 18">
            <a:extLst>
              <a:ext uri="{FF2B5EF4-FFF2-40B4-BE49-F238E27FC236}">
                <a16:creationId xmlns:a16="http://schemas.microsoft.com/office/drawing/2014/main" id="{938E62B1-B84E-4F28-A8DF-D17247D76A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384" t="1374" r="30234" b="2065"/>
          <a:stretch/>
        </p:blipFill>
        <p:spPr>
          <a:xfrm>
            <a:off x="228600" y="914399"/>
            <a:ext cx="3894223" cy="5778414"/>
          </a:xfrm>
          <a:prstGeom prst="rect">
            <a:avLst/>
          </a:prstGeom>
        </p:spPr>
      </p:pic>
      <p:sp>
        <p:nvSpPr>
          <p:cNvPr id="22" name="Rectangle 2">
            <a:extLst>
              <a:ext uri="{FF2B5EF4-FFF2-40B4-BE49-F238E27FC236}">
                <a16:creationId xmlns:a16="http://schemas.microsoft.com/office/drawing/2014/main" id="{D0801EA8-1057-4AD1-BC4D-B9355F45C314}"/>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Advantages of Learning to Speak French</a:t>
            </a:r>
            <a:endParaRPr lang="en-US" altLang="en-US" sz="2800" kern="0" dirty="0">
              <a:solidFill>
                <a:schemeClr val="bg1"/>
              </a:solidFill>
            </a:endParaRPr>
          </a:p>
        </p:txBody>
      </p:sp>
      <p:sp>
        <p:nvSpPr>
          <p:cNvPr id="2" name="TextBox 1">
            <a:extLst>
              <a:ext uri="{FF2B5EF4-FFF2-40B4-BE49-F238E27FC236}">
                <a16:creationId xmlns:a16="http://schemas.microsoft.com/office/drawing/2014/main" id="{CEDC42B2-3178-4AF2-A8F0-C631AFF09699}"/>
              </a:ext>
            </a:extLst>
          </p:cNvPr>
          <p:cNvSpPr txBox="1"/>
          <p:nvPr/>
        </p:nvSpPr>
        <p:spPr>
          <a:xfrm>
            <a:off x="5282130" y="5817242"/>
            <a:ext cx="6371703" cy="923330"/>
          </a:xfrm>
          <a:prstGeom prst="rect">
            <a:avLst/>
          </a:prstGeom>
          <a:noFill/>
        </p:spPr>
        <p:txBody>
          <a:bodyPr wrap="square" rtlCol="0">
            <a:spAutoFit/>
          </a:bodyPr>
          <a:lstStyle/>
          <a:p>
            <a:r>
              <a:rPr lang="en-US" altLang="en-US" sz="1800" spc="300" dirty="0">
                <a:cs typeface="Arial" panose="020B0604020202020204" pitchFamily="34" charset="0"/>
              </a:rPr>
              <a:t>Start early and stay for as long as possible to maximize skillset!</a:t>
            </a:r>
          </a:p>
          <a:p>
            <a:endParaRPr lang="en-CA" sz="1800" spc="300" dirty="0"/>
          </a:p>
        </p:txBody>
      </p:sp>
      <p:pic>
        <p:nvPicPr>
          <p:cNvPr id="35" name="Graphic 34" descr="Information">
            <a:extLst>
              <a:ext uri="{FF2B5EF4-FFF2-40B4-BE49-F238E27FC236}">
                <a16:creationId xmlns:a16="http://schemas.microsoft.com/office/drawing/2014/main" id="{6BF4ABFE-83DD-484A-911E-BBB0420AB4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02259" y="5885852"/>
            <a:ext cx="523621" cy="5236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E8522E6-75E4-47AA-89E4-DEF9E2E0CAE0}"/>
              </a:ext>
            </a:extLst>
          </p:cNvPr>
          <p:cNvSpPr/>
          <p:nvPr/>
        </p:nvSpPr>
        <p:spPr bwMode="auto">
          <a:xfrm>
            <a:off x="4114800" y="5602514"/>
            <a:ext cx="8077199" cy="1090298"/>
          </a:xfrm>
          <a:prstGeom prst="rect">
            <a:avLst/>
          </a:prstGeom>
          <a:solidFill>
            <a:srgbClr val="E7F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solidFill>
                <a:srgbClr val="EDCD59"/>
              </a:solidFill>
              <a:highlight>
                <a:srgbClr val="FFFF00"/>
              </a:highlight>
              <a:latin typeface="Arial" charset="0"/>
              <a:ea typeface="ヒラギノ角ゴ Pro W3" pitchFamily="48" charset="-128"/>
            </a:endParaRPr>
          </a:p>
        </p:txBody>
      </p:sp>
      <p:pic>
        <p:nvPicPr>
          <p:cNvPr id="44" name="Graphic 43" descr="Information">
            <a:extLst>
              <a:ext uri="{FF2B5EF4-FFF2-40B4-BE49-F238E27FC236}">
                <a16:creationId xmlns:a16="http://schemas.microsoft.com/office/drawing/2014/main" id="{EB697FF3-63E4-4D8A-8B44-C46E8189A8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2165" y="5877178"/>
            <a:ext cx="523621" cy="523621"/>
          </a:xfrm>
          <a:prstGeom prst="rect">
            <a:avLst/>
          </a:prstGeom>
        </p:spPr>
      </p:pic>
      <p:sp>
        <p:nvSpPr>
          <p:cNvPr id="22530" name="Content Placeholder 2"/>
          <p:cNvSpPr>
            <a:spLocks noGrp="1"/>
          </p:cNvSpPr>
          <p:nvPr>
            <p:ph idx="4294967295"/>
          </p:nvPr>
        </p:nvSpPr>
        <p:spPr>
          <a:xfrm>
            <a:off x="4450808" y="1219200"/>
            <a:ext cx="7733168" cy="2638425"/>
          </a:xfrm>
          <a:prstGeom prst="rect">
            <a:avLst/>
          </a:prstGeom>
        </p:spPr>
        <p:txBody>
          <a:bodyPr/>
          <a:lstStyle/>
          <a:p>
            <a:pPr marL="0" indent="0">
              <a:spcBef>
                <a:spcPct val="0"/>
              </a:spcBef>
              <a:spcAft>
                <a:spcPts val="700"/>
              </a:spcAft>
              <a:buNone/>
            </a:pPr>
            <a:r>
              <a:rPr lang="en-US" altLang="en-US" sz="2000" b="1" dirty="0">
                <a:solidFill>
                  <a:schemeClr val="tx1"/>
                </a:solidFill>
                <a:cs typeface="Arial" panose="020B0604020202020204" pitchFamily="34" charset="0"/>
              </a:rPr>
              <a:t>The following online courses are available in French: </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Law</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Environmental Science</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Writing</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Hospitality and Tourism</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Techniques de communication</a:t>
            </a:r>
          </a:p>
          <a:p>
            <a:pPr marL="739775" lvl="2" indent="-365760">
              <a:spcBef>
                <a:spcPct val="0"/>
              </a:spcBef>
              <a:spcAft>
                <a:spcPts val="700"/>
              </a:spcAft>
              <a:buFont typeface="Arial" panose="020B0604020202020204" pitchFamily="34" charset="0"/>
              <a:buChar char="•"/>
            </a:pPr>
            <a:r>
              <a:rPr lang="en-US" altLang="en-US" sz="1800" dirty="0">
                <a:solidFill>
                  <a:schemeClr val="tx1"/>
                </a:solidFill>
                <a:cs typeface="Arial" panose="020B0604020202020204" pitchFamily="34" charset="0"/>
              </a:rPr>
              <a:t>Co-op and Virtual Co-op Education</a:t>
            </a:r>
          </a:p>
          <a:p>
            <a:pPr marL="400050" lvl="2" indent="0">
              <a:spcBef>
                <a:spcPct val="0"/>
              </a:spcBef>
              <a:spcAft>
                <a:spcPts val="0"/>
              </a:spcAft>
              <a:buNone/>
            </a:pPr>
            <a:endParaRPr lang="en-CA" altLang="en-US" sz="2000" dirty="0">
              <a:solidFill>
                <a:schemeClr val="tx1"/>
              </a:solidFill>
              <a:cs typeface="Arial" panose="020B0604020202020204" pitchFamily="34" charset="0"/>
            </a:endParaRPr>
          </a:p>
          <a:p>
            <a:pPr marL="0" lvl="1" indent="0">
              <a:spcBef>
                <a:spcPct val="0"/>
              </a:spcBef>
              <a:spcAft>
                <a:spcPts val="1200"/>
              </a:spcAft>
              <a:buNone/>
            </a:pPr>
            <a:endParaRPr lang="en-CA" altLang="fr-FR" dirty="0">
              <a:solidFill>
                <a:schemeClr val="tx1"/>
              </a:solidFill>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934F698C-7D3C-4E19-977F-E0BE3D02B6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20600" y="5944745"/>
            <a:ext cx="609600" cy="609600"/>
          </a:xfrm>
          <a:prstGeom prst="rect">
            <a:avLst/>
          </a:prstGeom>
        </p:spPr>
      </p:pic>
      <p:sp>
        <p:nvSpPr>
          <p:cNvPr id="15" name="Content Placeholder 2">
            <a:extLst>
              <a:ext uri="{FF2B5EF4-FFF2-40B4-BE49-F238E27FC236}">
                <a16:creationId xmlns:a16="http://schemas.microsoft.com/office/drawing/2014/main" id="{7D068F39-86F0-4E1E-916C-56BD4D0BC0C9}"/>
              </a:ext>
            </a:extLst>
          </p:cNvPr>
          <p:cNvSpPr txBox="1">
            <a:spLocks/>
          </p:cNvSpPr>
          <p:nvPr/>
        </p:nvSpPr>
        <p:spPr>
          <a:xfrm>
            <a:off x="4432665" y="4009088"/>
            <a:ext cx="7733168" cy="145432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404813" lvl="2" indent="-404813">
              <a:spcBef>
                <a:spcPct val="0"/>
              </a:spcBef>
              <a:spcAft>
                <a:spcPts val="700"/>
              </a:spcAft>
              <a:buNone/>
            </a:pPr>
            <a:r>
              <a:rPr lang="en-US" altLang="en-US" sz="2000" b="1" kern="0" dirty="0">
                <a:solidFill>
                  <a:schemeClr val="tx1"/>
                </a:solidFill>
                <a:cs typeface="Arial" panose="020B0604020202020204" pitchFamily="34" charset="0"/>
              </a:rPr>
              <a:t>Options for Credit:</a:t>
            </a:r>
          </a:p>
          <a:p>
            <a:pPr marL="496253" lvl="3" indent="0" defTabSz="1005840">
              <a:lnSpc>
                <a:spcPts val="2160"/>
              </a:lnSpc>
              <a:spcBef>
                <a:spcPct val="0"/>
              </a:spcBef>
              <a:spcAft>
                <a:spcPts val="600"/>
              </a:spcAft>
              <a:buNone/>
            </a:pPr>
            <a:r>
              <a:rPr lang="en-US" altLang="en-US" sz="1800" kern="0" dirty="0" err="1">
                <a:solidFill>
                  <a:schemeClr val="tx1"/>
                </a:solidFill>
                <a:cs typeface="Arial" panose="020B0604020202020204" pitchFamily="34" charset="0"/>
              </a:rPr>
              <a:t>UdeM</a:t>
            </a:r>
            <a:r>
              <a:rPr lang="en-US" altLang="en-US" sz="1800" kern="0" dirty="0">
                <a:solidFill>
                  <a:schemeClr val="tx1"/>
                </a:solidFill>
                <a:cs typeface="Arial" panose="020B0604020202020204" pitchFamily="34" charset="0"/>
              </a:rPr>
              <a:t>, </a:t>
            </a:r>
            <a:r>
              <a:rPr lang="en-US" altLang="en-US" sz="1800" kern="0" dirty="0" err="1">
                <a:solidFill>
                  <a:schemeClr val="tx1"/>
                </a:solidFill>
                <a:cs typeface="Arial" panose="020B0604020202020204" pitchFamily="34" charset="0"/>
              </a:rPr>
              <a:t>Université</a:t>
            </a:r>
            <a:r>
              <a:rPr lang="en-US" altLang="en-US" sz="1800" kern="0" dirty="0">
                <a:solidFill>
                  <a:schemeClr val="tx1"/>
                </a:solidFill>
                <a:cs typeface="Arial" panose="020B0604020202020204" pitchFamily="34" charset="0"/>
              </a:rPr>
              <a:t> Sainte-Anne, Les </a:t>
            </a:r>
            <a:r>
              <a:rPr lang="en-US" altLang="en-US" sz="1800" kern="0" dirty="0" err="1">
                <a:solidFill>
                  <a:schemeClr val="tx1"/>
                </a:solidFill>
                <a:cs typeface="Arial" panose="020B0604020202020204" pitchFamily="34" charset="0"/>
              </a:rPr>
              <a:t>Jeunes</a:t>
            </a:r>
            <a:r>
              <a:rPr lang="en-US" altLang="en-US" sz="1800" kern="0" dirty="0">
                <a:solidFill>
                  <a:schemeClr val="tx1"/>
                </a:solidFill>
                <a:cs typeface="Arial" panose="020B0604020202020204" pitchFamily="34" charset="0"/>
              </a:rPr>
              <a:t> chanteurs </a:t>
            </a:r>
            <a:r>
              <a:rPr lang="en-US" altLang="en-US" sz="1800" kern="0" dirty="0" err="1">
                <a:solidFill>
                  <a:schemeClr val="tx1"/>
                </a:solidFill>
                <a:cs typeface="Arial" panose="020B0604020202020204" pitchFamily="34" charset="0"/>
              </a:rPr>
              <a:t>d’Acadie</a:t>
            </a:r>
            <a:r>
              <a:rPr lang="en-US" altLang="en-US" sz="1800" kern="0" dirty="0">
                <a:solidFill>
                  <a:schemeClr val="tx1"/>
                </a:solidFill>
                <a:cs typeface="Arial" panose="020B0604020202020204" pitchFamily="34" charset="0"/>
              </a:rPr>
              <a:t>,</a:t>
            </a:r>
          </a:p>
          <a:p>
            <a:pPr marL="496253" lvl="3" indent="0" defTabSz="1005840">
              <a:lnSpc>
                <a:spcPts val="2160"/>
              </a:lnSpc>
              <a:spcBef>
                <a:spcPct val="0"/>
              </a:spcBef>
              <a:spcAft>
                <a:spcPts val="600"/>
              </a:spcAft>
              <a:buNone/>
            </a:pPr>
            <a:r>
              <a:rPr lang="en-US" altLang="en-US" sz="1800" kern="0" dirty="0">
                <a:solidFill>
                  <a:schemeClr val="tx1"/>
                </a:solidFill>
                <a:cs typeface="Arial" panose="020B0604020202020204" pitchFamily="34" charset="0"/>
              </a:rPr>
              <a:t>YMCA Summer Work Exchange Program, </a:t>
            </a:r>
            <a:r>
              <a:rPr lang="en-US" altLang="en-US" sz="1800" i="1" kern="0" dirty="0">
                <a:solidFill>
                  <a:schemeClr val="tx1"/>
                </a:solidFill>
                <a:cs typeface="Arial" panose="020B0604020202020204" pitchFamily="34" charset="0"/>
              </a:rPr>
              <a:t>and </a:t>
            </a:r>
            <a:r>
              <a:rPr lang="en-US" altLang="en-US" sz="1800" kern="0" dirty="0">
                <a:solidFill>
                  <a:schemeClr val="tx1"/>
                </a:solidFill>
                <a:cs typeface="Arial" panose="020B0604020202020204" pitchFamily="34" charset="0"/>
              </a:rPr>
              <a:t>personal interest</a:t>
            </a:r>
          </a:p>
          <a:p>
            <a:pPr marL="496253" lvl="3" indent="0" defTabSz="1005840">
              <a:lnSpc>
                <a:spcPts val="2160"/>
              </a:lnSpc>
              <a:spcBef>
                <a:spcPct val="0"/>
              </a:spcBef>
              <a:spcAft>
                <a:spcPts val="600"/>
              </a:spcAft>
              <a:buNone/>
            </a:pPr>
            <a:r>
              <a:rPr lang="en-US" altLang="en-US" sz="1800" kern="0" dirty="0">
                <a:solidFill>
                  <a:schemeClr val="tx1"/>
                </a:solidFill>
                <a:cs typeface="Arial" panose="020B0604020202020204" pitchFamily="34" charset="0"/>
              </a:rPr>
              <a:t>opportunities</a:t>
            </a:r>
            <a:endParaRPr lang="en-CA" altLang="en-US" sz="1800" kern="0" dirty="0">
              <a:solidFill>
                <a:srgbClr val="7030A0"/>
              </a:solidFill>
              <a:cs typeface="Arial" panose="020B0604020202020204" pitchFamily="34" charset="0"/>
            </a:endParaRPr>
          </a:p>
          <a:p>
            <a:pPr marL="400050" lvl="2" indent="0">
              <a:spcBef>
                <a:spcPct val="0"/>
              </a:spcBef>
              <a:spcAft>
                <a:spcPts val="0"/>
              </a:spcAft>
              <a:buNone/>
            </a:pPr>
            <a:endParaRPr lang="en-CA" altLang="en-US" sz="2000" kern="0" dirty="0">
              <a:solidFill>
                <a:schemeClr val="tx1"/>
              </a:solidFill>
              <a:cs typeface="Arial" panose="020B0604020202020204" pitchFamily="34" charset="0"/>
            </a:endParaRPr>
          </a:p>
          <a:p>
            <a:pPr marL="0" lvl="1" indent="0">
              <a:spcBef>
                <a:spcPct val="0"/>
              </a:spcBef>
              <a:spcAft>
                <a:spcPts val="1200"/>
              </a:spcAft>
              <a:buNone/>
            </a:pPr>
            <a:endParaRPr lang="en-CA" altLang="fr-FR" kern="0" dirty="0">
              <a:solidFill>
                <a:schemeClr val="tx1"/>
              </a:solidFill>
              <a:cs typeface="Arial" panose="020B0604020202020204" pitchFamily="34" charset="0"/>
            </a:endParaRPr>
          </a:p>
        </p:txBody>
      </p:sp>
      <p:pic>
        <p:nvPicPr>
          <p:cNvPr id="19" name="Picture 18">
            <a:extLst>
              <a:ext uri="{FF2B5EF4-FFF2-40B4-BE49-F238E27FC236}">
                <a16:creationId xmlns:a16="http://schemas.microsoft.com/office/drawing/2014/main" id="{BE84E548-A877-4D9E-AF81-E907480789B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57" t="2485" r="44858" b="293"/>
          <a:stretch/>
        </p:blipFill>
        <p:spPr>
          <a:xfrm>
            <a:off x="228600" y="914399"/>
            <a:ext cx="3894223" cy="5778413"/>
          </a:xfrm>
          <a:prstGeom prst="rect">
            <a:avLst/>
          </a:prstGeom>
        </p:spPr>
      </p:pic>
      <p:sp>
        <p:nvSpPr>
          <p:cNvPr id="29" name="Rectangle 2">
            <a:extLst>
              <a:ext uri="{FF2B5EF4-FFF2-40B4-BE49-F238E27FC236}">
                <a16:creationId xmlns:a16="http://schemas.microsoft.com/office/drawing/2014/main" id="{65E5240C-4685-4A2B-9820-9AE846995853}"/>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cs typeface="Arial" panose="020B0604020202020204" pitchFamily="34" charset="0"/>
              </a:rPr>
              <a:t>French Choices for students in High School</a:t>
            </a:r>
            <a:endParaRPr lang="en-US" altLang="en-US" sz="2800" kern="0" dirty="0">
              <a:solidFill>
                <a:schemeClr val="bg1"/>
              </a:solidFill>
            </a:endParaRPr>
          </a:p>
        </p:txBody>
      </p:sp>
      <p:sp>
        <p:nvSpPr>
          <p:cNvPr id="18" name="Content Placeholder 2">
            <a:extLst>
              <a:ext uri="{FF2B5EF4-FFF2-40B4-BE49-F238E27FC236}">
                <a16:creationId xmlns:a16="http://schemas.microsoft.com/office/drawing/2014/main" id="{522A9A6C-8A48-45EE-9F9D-A7C9FC8856A7}"/>
              </a:ext>
            </a:extLst>
          </p:cNvPr>
          <p:cNvSpPr txBox="1">
            <a:spLocks/>
          </p:cNvSpPr>
          <p:nvPr/>
        </p:nvSpPr>
        <p:spPr>
          <a:xfrm>
            <a:off x="5181600" y="5770168"/>
            <a:ext cx="6502107" cy="737642"/>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800" spc="300" dirty="0">
                <a:solidFill>
                  <a:schemeClr val="tx1"/>
                </a:solidFill>
                <a:latin typeface="Arial" panose="020B0604020202020204" pitchFamily="34" charset="0"/>
                <a:cs typeface="Arial" panose="020B0604020202020204" pitchFamily="34" charset="0"/>
              </a:rPr>
              <a:t>These options are open to Post-Intensive</a:t>
            </a:r>
          </a:p>
          <a:p>
            <a:pPr marL="0" indent="0">
              <a:buNone/>
            </a:pPr>
            <a:r>
              <a:rPr lang="en-CA" sz="1800" spc="300" dirty="0">
                <a:solidFill>
                  <a:schemeClr val="tx1"/>
                </a:solidFill>
                <a:latin typeface="Arial" panose="020B0604020202020204" pitchFamily="34" charset="0"/>
                <a:cs typeface="Arial" panose="020B0604020202020204" pitchFamily="34" charset="0"/>
              </a:rPr>
              <a:t>French students in grades 11 and 12.</a:t>
            </a:r>
            <a:endParaRPr lang="en-CA" sz="1800" spc="300" dirty="0">
              <a:solidFill>
                <a:schemeClr val="tx1"/>
              </a:solidFill>
              <a:latin typeface="Arial Nova Light" panose="020B0304020202020204" pitchFamily="34" charset="0"/>
            </a:endParaRPr>
          </a:p>
        </p:txBody>
      </p:sp>
    </p:spTree>
    <p:custDataLst>
      <p:tags r:id="rId1"/>
    </p:custDataLst>
    <p:extLst>
      <p:ext uri="{BB962C8B-B14F-4D97-AF65-F5344CB8AC3E}">
        <p14:creationId xmlns:p14="http://schemas.microsoft.com/office/powerpoint/2010/main" val="41500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9"/>
          <p:cNvSpPr txBox="1">
            <a:spLocks noChangeArrowheads="1"/>
          </p:cNvSpPr>
          <p:nvPr/>
        </p:nvSpPr>
        <p:spPr bwMode="auto">
          <a:xfrm>
            <a:off x="1143000" y="1252332"/>
            <a:ext cx="7924800" cy="5768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en-US" sz="2000" b="1" dirty="0">
                <a:solidFill>
                  <a:schemeClr val="tx1"/>
                </a:solidFill>
                <a:latin typeface="+mn-lt"/>
                <a:cs typeface="Arial" panose="020B0604020202020204" pitchFamily="34" charset="0"/>
              </a:rPr>
              <a:t>Language skills are transferable:</a:t>
            </a:r>
          </a:p>
          <a:p>
            <a:pPr>
              <a:spcBef>
                <a:spcPct val="0"/>
              </a:spcBef>
              <a:buFontTx/>
              <a:buNone/>
            </a:pPr>
            <a:endParaRPr lang="en-US" altLang="en-US" sz="1900" dirty="0">
              <a:solidFill>
                <a:schemeClr val="tx1"/>
              </a:solidFill>
              <a:latin typeface="+mn-lt"/>
              <a:cs typeface="Arial" panose="020B0604020202020204" pitchFamily="34" charset="0"/>
            </a:endParaRP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Phonological awareness</a:t>
            </a: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Syntax</a:t>
            </a: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Decoding strategies</a:t>
            </a: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Comprehension strategies</a:t>
            </a: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Self-correction and general awareness of language</a:t>
            </a:r>
          </a:p>
          <a:p>
            <a:pPr marL="681038" indent="-274320" algn="l">
              <a:lnSpc>
                <a:spcPts val="2400"/>
              </a:lnSpc>
              <a:spcBef>
                <a:spcPct val="0"/>
              </a:spcBef>
              <a:spcAft>
                <a:spcPts val="700"/>
              </a:spcAft>
            </a:pPr>
            <a:r>
              <a:rPr lang="en-US" altLang="en-US" sz="1800" dirty="0">
                <a:solidFill>
                  <a:schemeClr val="tx1"/>
                </a:solidFill>
                <a:latin typeface="+mn-lt"/>
                <a:cs typeface="Arial" panose="020B0604020202020204" pitchFamily="34" charset="0"/>
              </a:rPr>
              <a:t>Awareness of personal thought processes</a:t>
            </a:r>
          </a:p>
          <a:p>
            <a:pPr marL="681038" indent="-274320" algn="l">
              <a:lnSpc>
                <a:spcPts val="2400"/>
              </a:lnSpc>
              <a:spcBef>
                <a:spcPct val="0"/>
              </a:spcBef>
              <a:spcAft>
                <a:spcPts val="700"/>
              </a:spcAft>
            </a:pPr>
            <a:endParaRPr lang="en-US" altLang="en-US" sz="600" dirty="0">
              <a:solidFill>
                <a:schemeClr val="tx1"/>
              </a:solidFill>
              <a:latin typeface="+mn-lt"/>
              <a:cs typeface="Arial" panose="020B0604020202020204" pitchFamily="34" charset="0"/>
            </a:endParaRPr>
          </a:p>
          <a:p>
            <a:pPr>
              <a:lnSpc>
                <a:spcPts val="2400"/>
              </a:lnSpc>
              <a:spcBef>
                <a:spcPct val="0"/>
              </a:spcBef>
              <a:spcAft>
                <a:spcPts val="1500"/>
              </a:spcAft>
              <a:buFontTx/>
              <a:buNone/>
            </a:pPr>
            <a:r>
              <a:rPr lang="en-US" altLang="en-US" sz="2000" b="1" dirty="0">
                <a:solidFill>
                  <a:schemeClr val="tx1"/>
                </a:solidFill>
                <a:latin typeface="+mn-lt"/>
                <a:cs typeface="Arial" panose="020B0604020202020204" pitchFamily="34" charset="0"/>
              </a:rPr>
              <a:t>Learning a second language:</a:t>
            </a:r>
            <a:endParaRPr lang="en-US" altLang="en-US" sz="1900" dirty="0">
              <a:solidFill>
                <a:schemeClr val="tx1"/>
              </a:solidFill>
              <a:latin typeface="+mn-lt"/>
              <a:cs typeface="Arial" panose="020B0604020202020204" pitchFamily="34" charset="0"/>
            </a:endParaRPr>
          </a:p>
          <a:p>
            <a:pPr marL="681038" indent="-214313">
              <a:lnSpc>
                <a:spcPts val="2400"/>
              </a:lnSpc>
              <a:spcBef>
                <a:spcPct val="0"/>
              </a:spcBef>
              <a:spcAft>
                <a:spcPts val="1500"/>
              </a:spcAft>
            </a:pPr>
            <a:r>
              <a:rPr lang="en-US" altLang="en-US" sz="1800" dirty="0">
                <a:solidFill>
                  <a:schemeClr val="tx1"/>
                </a:solidFill>
                <a:latin typeface="+mn-lt"/>
                <a:cs typeface="Arial" panose="020B0604020202020204" pitchFamily="34" charset="0"/>
              </a:rPr>
              <a:t>Provides insight into using home language</a:t>
            </a:r>
          </a:p>
          <a:p>
            <a:pPr marL="681038" indent="-214313">
              <a:lnSpc>
                <a:spcPts val="2400"/>
              </a:lnSpc>
              <a:spcBef>
                <a:spcPct val="0"/>
              </a:spcBef>
              <a:spcAft>
                <a:spcPts val="1500"/>
              </a:spcAft>
            </a:pPr>
            <a:r>
              <a:rPr lang="en-US" altLang="en-US" sz="1800" dirty="0">
                <a:solidFill>
                  <a:schemeClr val="tx1"/>
                </a:solidFill>
                <a:latin typeface="+mn-lt"/>
                <a:cs typeface="Arial" panose="020B0604020202020204" pitchFamily="34" charset="0"/>
              </a:rPr>
              <a:t>Broadens understanding of culture</a:t>
            </a:r>
          </a:p>
          <a:p>
            <a:pPr marL="681038" indent="-214313">
              <a:lnSpc>
                <a:spcPts val="2400"/>
              </a:lnSpc>
              <a:spcBef>
                <a:spcPct val="0"/>
              </a:spcBef>
              <a:spcAft>
                <a:spcPts val="1500"/>
              </a:spcAft>
            </a:pPr>
            <a:r>
              <a:rPr lang="en-US" altLang="en-US" sz="1800" dirty="0">
                <a:solidFill>
                  <a:schemeClr val="tx1"/>
                </a:solidFill>
                <a:latin typeface="+mn-lt"/>
                <a:cs typeface="Arial" panose="020B0604020202020204" pitchFamily="34" charset="0"/>
              </a:rPr>
              <a:t>Enables learners to be more appreciative of other perspectives</a:t>
            </a:r>
          </a:p>
          <a:p>
            <a:pPr>
              <a:spcBef>
                <a:spcPct val="0"/>
              </a:spcBef>
              <a:buFontTx/>
              <a:buNone/>
            </a:pPr>
            <a:endParaRPr lang="en-US" altLang="en-US" sz="1900" dirty="0">
              <a:solidFill>
                <a:schemeClr val="tx1"/>
              </a:solidFill>
              <a:latin typeface="+mn-lt"/>
              <a:cs typeface="Arial" panose="020B0604020202020204" pitchFamily="34" charset="0"/>
            </a:endParaRPr>
          </a:p>
        </p:txBody>
      </p:sp>
      <p:graphicFrame>
        <p:nvGraphicFramePr>
          <p:cNvPr id="3" name="Diagram 2">
            <a:extLst>
              <a:ext uri="{FF2B5EF4-FFF2-40B4-BE49-F238E27FC236}">
                <a16:creationId xmlns:a16="http://schemas.microsoft.com/office/drawing/2014/main" id="{03B8222E-82A4-4C71-9A41-7D08C64DED92}"/>
              </a:ext>
            </a:extLst>
          </p:cNvPr>
          <p:cNvGraphicFramePr/>
          <p:nvPr>
            <p:extLst>
              <p:ext uri="{D42A27DB-BD31-4B8C-83A1-F6EECF244321}">
                <p14:modId xmlns:p14="http://schemas.microsoft.com/office/powerpoint/2010/main" val="679251463"/>
              </p:ext>
            </p:extLst>
          </p:nvPr>
        </p:nvGraphicFramePr>
        <p:xfrm>
          <a:off x="8531311" y="1448804"/>
          <a:ext cx="3124200" cy="32346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Recorded Sound">
            <a:hlinkClick r:id="" action="ppaction://media"/>
            <a:extLst>
              <a:ext uri="{FF2B5EF4-FFF2-40B4-BE49-F238E27FC236}">
                <a16:creationId xmlns:a16="http://schemas.microsoft.com/office/drawing/2014/main" id="{A4FF3C94-9B37-49C0-9AFF-9E52259FC24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2496800" y="6404429"/>
            <a:ext cx="609600" cy="609600"/>
          </a:xfrm>
          <a:prstGeom prst="rect">
            <a:avLst/>
          </a:prstGeom>
        </p:spPr>
      </p:pic>
      <p:sp>
        <p:nvSpPr>
          <p:cNvPr id="21" name="Rectangle 2">
            <a:extLst>
              <a:ext uri="{FF2B5EF4-FFF2-40B4-BE49-F238E27FC236}">
                <a16:creationId xmlns:a16="http://schemas.microsoft.com/office/drawing/2014/main" id="{9D441AF9-EE28-4D9B-91B5-2564DB4091BE}"/>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Learning to Read in Grades 1 and 2</a:t>
            </a:r>
            <a:endParaRPr lang="en-US" altLang="en-US" sz="2800" kern="0" dirty="0">
              <a:solidFill>
                <a:schemeClr val="bg1"/>
              </a:solidFill>
            </a:endParaRPr>
          </a:p>
        </p:txBody>
      </p:sp>
    </p:spTree>
    <p:custDataLst>
      <p:tags r:id="rId1"/>
    </p:custDataLst>
    <p:extLst>
      <p:ext uri="{BB962C8B-B14F-4D97-AF65-F5344CB8AC3E}">
        <p14:creationId xmlns:p14="http://schemas.microsoft.com/office/powerpoint/2010/main" val="23557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1"/>
          <p:cNvSpPr>
            <a:spLocks noChangeArrowheads="1"/>
          </p:cNvSpPr>
          <p:nvPr/>
        </p:nvSpPr>
        <p:spPr bwMode="auto">
          <a:xfrm>
            <a:off x="4560350" y="1475442"/>
            <a:ext cx="701765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1800" dirty="0">
                <a:solidFill>
                  <a:schemeClr val="tx1"/>
                </a:solidFill>
                <a:latin typeface="+mn-lt"/>
              </a:rPr>
              <a:t>Attitude and motivation contribute to success in learning a new language. </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The level of French that students attain by high school graduation will vary from one student to another, in the same way as performance varies in other subject areas.</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Your enthusiasm and encouragement will help your child to get the most from their program of choice.</a:t>
            </a:r>
          </a:p>
          <a:p>
            <a:pPr>
              <a:spcBef>
                <a:spcPct val="0"/>
              </a:spcBef>
              <a:buFontTx/>
              <a:buNone/>
            </a:pPr>
            <a:endParaRPr lang="en-CA" altLang="fr-FR" sz="1800" dirty="0">
              <a:solidFill>
                <a:schemeClr val="tx1"/>
              </a:solidFill>
              <a:latin typeface="+mn-lt"/>
            </a:endParaRPr>
          </a:p>
          <a:p>
            <a:pPr>
              <a:spcBef>
                <a:spcPct val="0"/>
              </a:spcBef>
              <a:buFontTx/>
              <a:buNone/>
            </a:pPr>
            <a:r>
              <a:rPr lang="en-US" altLang="fr-FR" sz="1800" dirty="0">
                <a:solidFill>
                  <a:schemeClr val="tx1"/>
                </a:solidFill>
              </a:rPr>
              <a:t>French materials may be accessed through:</a:t>
            </a:r>
            <a:endParaRPr lang="en-CA" altLang="fr-FR" sz="1800" dirty="0">
              <a:solidFill>
                <a:schemeClr val="tx1"/>
              </a:solidFill>
              <a:latin typeface="+mn-lt"/>
            </a:endParaRPr>
          </a:p>
        </p:txBody>
      </p:sp>
      <p:pic>
        <p:nvPicPr>
          <p:cNvPr id="2" name="Recorded Sound">
            <a:hlinkClick r:id="" action="ppaction://media"/>
            <a:extLst>
              <a:ext uri="{FF2B5EF4-FFF2-40B4-BE49-F238E27FC236}">
                <a16:creationId xmlns:a16="http://schemas.microsoft.com/office/drawing/2014/main" id="{954AB024-2A04-40EC-A463-3041AA2486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649200" y="6268083"/>
            <a:ext cx="609600" cy="609600"/>
          </a:xfrm>
          <a:prstGeom prst="rect">
            <a:avLst/>
          </a:prstGeom>
        </p:spPr>
      </p:pic>
      <p:pic>
        <p:nvPicPr>
          <p:cNvPr id="18" name="Picture 17">
            <a:extLst>
              <a:ext uri="{FF2B5EF4-FFF2-40B4-BE49-F238E27FC236}">
                <a16:creationId xmlns:a16="http://schemas.microsoft.com/office/drawing/2014/main" id="{368310F9-A394-429F-A6E0-73528E0919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274" t="11230" r="15644" b="4009"/>
          <a:stretch/>
        </p:blipFill>
        <p:spPr>
          <a:xfrm>
            <a:off x="228600" y="914399"/>
            <a:ext cx="3894223" cy="5778414"/>
          </a:xfrm>
          <a:prstGeom prst="rect">
            <a:avLst/>
          </a:prstGeom>
        </p:spPr>
      </p:pic>
      <p:sp>
        <p:nvSpPr>
          <p:cNvPr id="20" name="Rectangle 2">
            <a:extLst>
              <a:ext uri="{FF2B5EF4-FFF2-40B4-BE49-F238E27FC236}">
                <a16:creationId xmlns:a16="http://schemas.microsoft.com/office/drawing/2014/main" id="{25189FFE-7C66-48BF-8A3F-A4A4C8143A17}"/>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cs typeface="Arial" panose="020B0604020202020204" pitchFamily="34" charset="0"/>
              </a:rPr>
              <a:t>The Role of Families/Family Support</a:t>
            </a:r>
            <a:endParaRPr lang="en-US" altLang="en-US" sz="2800" kern="0" dirty="0">
              <a:solidFill>
                <a:schemeClr val="bg1"/>
              </a:solidFill>
            </a:endParaRPr>
          </a:p>
        </p:txBody>
      </p:sp>
      <p:pic>
        <p:nvPicPr>
          <p:cNvPr id="35" name="Graphic 34" descr="Internet">
            <a:extLst>
              <a:ext uri="{FF2B5EF4-FFF2-40B4-BE49-F238E27FC236}">
                <a16:creationId xmlns:a16="http://schemas.microsoft.com/office/drawing/2014/main" id="{FEA39DBA-F666-4C7E-B000-9D20C36DB6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6427" y="4737256"/>
            <a:ext cx="649865" cy="649865"/>
          </a:xfrm>
          <a:prstGeom prst="rect">
            <a:avLst/>
          </a:prstGeom>
        </p:spPr>
      </p:pic>
      <p:sp>
        <p:nvSpPr>
          <p:cNvPr id="36" name="Rectangle 11">
            <a:extLst>
              <a:ext uri="{FF2B5EF4-FFF2-40B4-BE49-F238E27FC236}">
                <a16:creationId xmlns:a16="http://schemas.microsoft.com/office/drawing/2014/main" id="{CA6EBDC9-D655-4EE0-AA16-B1FC5C785CD5}"/>
              </a:ext>
            </a:extLst>
          </p:cNvPr>
          <p:cNvSpPr>
            <a:spLocks noChangeArrowheads="1"/>
          </p:cNvSpPr>
          <p:nvPr/>
        </p:nvSpPr>
        <p:spPr bwMode="auto">
          <a:xfrm>
            <a:off x="6066292" y="5684509"/>
            <a:ext cx="485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1600" b="1" spc="300" dirty="0">
                <a:solidFill>
                  <a:srgbClr val="00549F"/>
                </a:solidFill>
                <a:latin typeface="+mn-lt"/>
                <a:hlinkClick r:id="rId10">
                  <a:extLst>
                    <a:ext uri="{A12FA001-AC4F-418D-AE19-62706E023703}">
                      <ahyp:hlinkClr xmlns:ahyp="http://schemas.microsoft.com/office/drawing/2018/hyperlinkcolor" val="tx"/>
                    </a:ext>
                  </a:extLst>
                </a:hlinkClick>
              </a:rPr>
              <a:t>French Language Learning @ GNB</a:t>
            </a:r>
            <a:endParaRPr lang="en-CA" altLang="fr-FR" sz="1600" b="1" spc="300" dirty="0">
              <a:solidFill>
                <a:srgbClr val="00549F"/>
              </a:solidFill>
              <a:latin typeface="+mn-lt"/>
            </a:endParaRPr>
          </a:p>
        </p:txBody>
      </p:sp>
      <p:sp>
        <p:nvSpPr>
          <p:cNvPr id="37" name="Rectangle 11">
            <a:extLst>
              <a:ext uri="{FF2B5EF4-FFF2-40B4-BE49-F238E27FC236}">
                <a16:creationId xmlns:a16="http://schemas.microsoft.com/office/drawing/2014/main" id="{CE5AE038-F325-4610-8754-4AE40FFDBCD8}"/>
              </a:ext>
            </a:extLst>
          </p:cNvPr>
          <p:cNvSpPr>
            <a:spLocks noChangeArrowheads="1"/>
          </p:cNvSpPr>
          <p:nvPr/>
        </p:nvSpPr>
        <p:spPr bwMode="auto">
          <a:xfrm>
            <a:off x="6096000" y="4797783"/>
            <a:ext cx="49870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fr-FR" sz="1600" b="1" spc="300" dirty="0">
                <a:solidFill>
                  <a:srgbClr val="00549F"/>
                </a:solidFill>
                <a:latin typeface="+mn-lt"/>
                <a:hlinkClick r:id="rId11">
                  <a:extLst>
                    <a:ext uri="{A12FA001-AC4F-418D-AE19-62706E023703}">
                      <ahyp:hlinkClr xmlns:ahyp="http://schemas.microsoft.com/office/drawing/2018/hyperlinkcolor" val="tx"/>
                    </a:ext>
                  </a:extLst>
                </a:hlinkClick>
              </a:rPr>
              <a:t>Electronic Library New Brunswick (ELNB)</a:t>
            </a:r>
            <a:endParaRPr lang="en-US" altLang="fr-FR" sz="1600" b="1" spc="300" dirty="0">
              <a:solidFill>
                <a:srgbClr val="00549F"/>
              </a:solidFill>
              <a:latin typeface="+mn-lt"/>
            </a:endParaRPr>
          </a:p>
        </p:txBody>
      </p:sp>
      <p:pic>
        <p:nvPicPr>
          <p:cNvPr id="38" name="Graphic 37" descr="Internet">
            <a:extLst>
              <a:ext uri="{FF2B5EF4-FFF2-40B4-BE49-F238E27FC236}">
                <a16:creationId xmlns:a16="http://schemas.microsoft.com/office/drawing/2014/main" id="{3816E7C2-6A8E-437D-B660-8F6BAFC2E8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6427" y="5555771"/>
            <a:ext cx="649865" cy="64986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E122F1D7-1A60-4A91-9DFA-AF8B4C6D01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3080" y="914400"/>
            <a:ext cx="3558919" cy="5775253"/>
          </a:xfrm>
          <a:prstGeom prst="rect">
            <a:avLst/>
          </a:prstGeom>
        </p:spPr>
      </p:pic>
      <p:sp>
        <p:nvSpPr>
          <p:cNvPr id="10" name="Rectangle 2"/>
          <p:cNvSpPr txBox="1">
            <a:spLocks noChangeArrowheads="1"/>
          </p:cNvSpPr>
          <p:nvPr/>
        </p:nvSpPr>
        <p:spPr bwMode="auto">
          <a:xfrm>
            <a:off x="882484" y="1510554"/>
            <a:ext cx="7310830" cy="52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2500"/>
              </a:spcAft>
              <a:defRPr/>
            </a:pPr>
            <a:r>
              <a:rPr lang="en-US" altLang="en-US" sz="1800" b="1" dirty="0">
                <a:solidFill>
                  <a:schemeClr val="tx1"/>
                </a:solidFill>
                <a:latin typeface="+mn-lt"/>
              </a:rPr>
              <a:t>Summer French Program for Students in Grades 9 and 10</a:t>
            </a:r>
            <a:r>
              <a:rPr lang="en-US" altLang="en-US" sz="1800" dirty="0">
                <a:solidFill>
                  <a:schemeClr val="tx1"/>
                </a:solidFill>
                <a:latin typeface="+mn-lt"/>
              </a:rPr>
              <a:t>:     4-week program at </a:t>
            </a:r>
            <a:r>
              <a:rPr lang="en-US" altLang="en-US" sz="1800" dirty="0" err="1">
                <a:solidFill>
                  <a:schemeClr val="tx1"/>
                </a:solidFill>
                <a:latin typeface="+mn-lt"/>
              </a:rPr>
              <a:t>Université</a:t>
            </a:r>
            <a:r>
              <a:rPr lang="en-US" altLang="en-US" sz="1800" dirty="0">
                <a:solidFill>
                  <a:schemeClr val="tx1"/>
                </a:solidFill>
                <a:latin typeface="+mn-lt"/>
              </a:rPr>
              <a:t> de Moncton </a:t>
            </a:r>
            <a:r>
              <a:rPr lang="en-US" altLang="en-US" sz="1800" dirty="0">
                <a:solidFill>
                  <a:srgbClr val="0070C0"/>
                </a:solidFill>
                <a:highlight>
                  <a:srgbClr val="E7F9FF"/>
                </a:highlight>
                <a:latin typeface="+mn-lt"/>
                <a:hlinkClick r:id="rId8">
                  <a:extLst>
                    <a:ext uri="{A12FA001-AC4F-418D-AE19-62706E023703}">
                      <ahyp:hlinkClr xmlns:ahyp="http://schemas.microsoft.com/office/drawing/2018/hyperlinkcolor" val="tx"/>
                    </a:ext>
                  </a:extLst>
                </a:hlinkClick>
              </a:rPr>
              <a:t>Summer French High School 2022</a:t>
            </a:r>
            <a:endParaRPr lang="en-US" altLang="en-US" sz="1800" dirty="0">
              <a:solidFill>
                <a:srgbClr val="0070C0"/>
              </a:solidFill>
              <a:highlight>
                <a:srgbClr val="E7F9FF"/>
              </a:highlight>
              <a:latin typeface="+mn-lt"/>
            </a:endParaRPr>
          </a:p>
          <a:p>
            <a:pPr eaLnBrk="1" hangingPunct="1">
              <a:spcBef>
                <a:spcPct val="0"/>
              </a:spcBef>
              <a:spcAft>
                <a:spcPts val="2500"/>
              </a:spcAft>
              <a:defRPr/>
            </a:pPr>
            <a:r>
              <a:rPr lang="en-US" altLang="en-US" sz="1800" b="1" dirty="0">
                <a:solidFill>
                  <a:schemeClr val="tx1"/>
                </a:solidFill>
                <a:latin typeface="+mn-lt"/>
              </a:rPr>
              <a:t>Virtual New </a:t>
            </a:r>
            <a:r>
              <a:rPr lang="en-US" altLang="en-US" sz="1800" b="1" dirty="0" err="1">
                <a:solidFill>
                  <a:schemeClr val="tx1"/>
                </a:solidFill>
                <a:latin typeface="+mn-lt"/>
              </a:rPr>
              <a:t>Brunswick</a:t>
            </a:r>
            <a:r>
              <a:rPr lang="en-US" altLang="en-US" sz="1800" b="1" dirty="0" err="1">
                <a:solidFill>
                  <a:schemeClr val="tx1"/>
                </a:solidFill>
                <a:latin typeface="+mn-lt"/>
                <a:sym typeface="Symbol" panose="05050102010706020507" pitchFamily="18" charset="2"/>
              </a:rPr>
              <a:t></a:t>
            </a:r>
            <a:r>
              <a:rPr lang="en-US" altLang="en-US" sz="1800" b="1" dirty="0" err="1">
                <a:solidFill>
                  <a:schemeClr val="tx1"/>
                </a:solidFill>
                <a:latin typeface="+mn-lt"/>
              </a:rPr>
              <a:t>Quebec</a:t>
            </a:r>
            <a:r>
              <a:rPr lang="en-US" altLang="en-US" sz="1800" b="1" dirty="0">
                <a:solidFill>
                  <a:schemeClr val="tx1"/>
                </a:solidFill>
                <a:latin typeface="+mn-lt"/>
              </a:rPr>
              <a:t> Exchange Program</a:t>
            </a:r>
            <a:r>
              <a:rPr lang="en-US" altLang="en-US" sz="1800" dirty="0">
                <a:solidFill>
                  <a:schemeClr val="tx1"/>
                </a:solidFill>
                <a:latin typeface="+mn-lt"/>
              </a:rPr>
              <a:t>:</a:t>
            </a:r>
            <a:r>
              <a:rPr lang="en-US" altLang="en-US" sz="1800" b="1" dirty="0">
                <a:solidFill>
                  <a:schemeClr val="tx1"/>
                </a:solidFill>
                <a:latin typeface="+mn-lt"/>
              </a:rPr>
              <a:t> </a:t>
            </a:r>
            <a:r>
              <a:rPr lang="en-CA" altLang="en-US" sz="1800" dirty="0">
                <a:solidFill>
                  <a:schemeClr val="tx1"/>
                </a:solidFill>
                <a:latin typeface="+mn-lt"/>
              </a:rPr>
              <a:t>possibilities are being explored </a:t>
            </a:r>
            <a:r>
              <a:rPr lang="en-CA" altLang="en-US" sz="1800" dirty="0">
                <a:solidFill>
                  <a:srgbClr val="0070C0"/>
                </a:solidFill>
                <a:highlight>
                  <a:srgbClr val="E7F9FF"/>
                </a:highlight>
                <a:latin typeface="+mn-lt"/>
                <a:hlinkClick r:id="rId9">
                  <a:extLst>
                    <a:ext uri="{A12FA001-AC4F-418D-AE19-62706E023703}">
                      <ahyp:hlinkClr xmlns:ahyp="http://schemas.microsoft.com/office/drawing/2018/hyperlinkcolor" val="tx"/>
                    </a:ext>
                  </a:extLst>
                </a:hlinkClick>
              </a:rPr>
              <a:t>Virtual NB-Quebec Exchange 2022</a:t>
            </a:r>
            <a:endParaRPr lang="en-CA" altLang="en-US" sz="1800" dirty="0">
              <a:solidFill>
                <a:srgbClr val="0070C0"/>
              </a:solidFill>
              <a:highlight>
                <a:srgbClr val="E7F9FF"/>
              </a:highlight>
              <a:latin typeface="+mn-lt"/>
            </a:endParaRPr>
          </a:p>
          <a:p>
            <a:pPr eaLnBrk="1" hangingPunct="1">
              <a:spcBef>
                <a:spcPct val="0"/>
              </a:spcBef>
              <a:spcAft>
                <a:spcPts val="2500"/>
              </a:spcAft>
              <a:defRPr/>
            </a:pPr>
            <a:r>
              <a:rPr lang="en-US" altLang="en-US" sz="1800" b="1" dirty="0">
                <a:solidFill>
                  <a:schemeClr val="tx1"/>
                </a:solidFill>
                <a:latin typeface="+mn-lt"/>
              </a:rPr>
              <a:t>Explore</a:t>
            </a:r>
            <a:r>
              <a:rPr lang="en-US" altLang="en-US" sz="1800" dirty="0">
                <a:solidFill>
                  <a:schemeClr val="tx1"/>
                </a:solidFill>
                <a:latin typeface="+mn-lt"/>
              </a:rPr>
              <a:t> (ages 16+): 5-week summer French program in locations across Canada.  </a:t>
            </a:r>
            <a:r>
              <a:rPr lang="en-US" altLang="en-US" sz="1800" dirty="0">
                <a:solidFill>
                  <a:srgbClr val="0070C0"/>
                </a:solidFill>
                <a:highlight>
                  <a:srgbClr val="E7F9FF"/>
                </a:highlight>
                <a:latin typeface="+mn-lt"/>
              </a:rPr>
              <a:t>(</a:t>
            </a:r>
            <a:r>
              <a:rPr lang="en-US" altLang="en-US" sz="1800" dirty="0">
                <a:solidFill>
                  <a:srgbClr val="0070C0"/>
                </a:solidFill>
                <a:highlight>
                  <a:srgbClr val="E7F9FF"/>
                </a:highlight>
                <a:latin typeface="+mn-lt"/>
                <a:hlinkClick r:id="rId10">
                  <a:extLst>
                    <a:ext uri="{A12FA001-AC4F-418D-AE19-62706E023703}">
                      <ahyp:hlinkClr xmlns:ahyp="http://schemas.microsoft.com/office/drawing/2018/hyperlinkcolor" val="tx"/>
                    </a:ext>
                  </a:extLst>
                </a:hlinkClick>
              </a:rPr>
              <a:t>https://englishfrench.ca/</a:t>
            </a:r>
            <a:r>
              <a:rPr lang="en-US" altLang="en-US" sz="1800" dirty="0">
                <a:solidFill>
                  <a:srgbClr val="0070C0"/>
                </a:solidFill>
                <a:highlight>
                  <a:srgbClr val="E7F9FF"/>
                </a:highlight>
                <a:latin typeface="+mn-lt"/>
              </a:rPr>
              <a:t>) </a:t>
            </a:r>
          </a:p>
          <a:p>
            <a:pPr eaLnBrk="1" hangingPunct="1">
              <a:spcBef>
                <a:spcPct val="0"/>
              </a:spcBef>
              <a:spcAft>
                <a:spcPts val="2500"/>
              </a:spcAft>
              <a:defRPr/>
            </a:pPr>
            <a:r>
              <a:rPr lang="fr-CA" altLang="en-US" sz="1800" b="1" dirty="0">
                <a:solidFill>
                  <a:schemeClr val="tx1"/>
                </a:solidFill>
                <a:latin typeface="+mn-lt"/>
              </a:rPr>
              <a:t>Explore </a:t>
            </a:r>
            <a:r>
              <a:rPr lang="fr-CA" altLang="en-US" sz="1800" b="1" dirty="0" err="1">
                <a:solidFill>
                  <a:schemeClr val="tx1"/>
                </a:solidFill>
                <a:latin typeface="+mn-lt"/>
              </a:rPr>
              <a:t>Youth</a:t>
            </a:r>
            <a:r>
              <a:rPr lang="fr-CA" altLang="en-US" sz="1800" b="1" dirty="0">
                <a:solidFill>
                  <a:schemeClr val="tx1"/>
                </a:solidFill>
                <a:latin typeface="+mn-lt"/>
              </a:rPr>
              <a:t> Initiative </a:t>
            </a:r>
            <a:r>
              <a:rPr lang="fr-CA" altLang="en-US" sz="1800" dirty="0">
                <a:solidFill>
                  <a:schemeClr val="tx1"/>
                </a:solidFill>
                <a:latin typeface="+mn-lt"/>
              </a:rPr>
              <a:t>(</a:t>
            </a:r>
            <a:r>
              <a:rPr lang="fr-CA" altLang="en-US" sz="1800" dirty="0" err="1">
                <a:solidFill>
                  <a:schemeClr val="tx1"/>
                </a:solidFill>
                <a:latin typeface="+mn-lt"/>
              </a:rPr>
              <a:t>ages</a:t>
            </a:r>
            <a:r>
              <a:rPr lang="fr-CA" altLang="en-US" sz="1800" dirty="0">
                <a:solidFill>
                  <a:schemeClr val="tx1"/>
                </a:solidFill>
                <a:latin typeface="+mn-lt"/>
              </a:rPr>
              <a:t> 13</a:t>
            </a:r>
            <a:r>
              <a:rPr lang="en-US" altLang="en-US" sz="1800" dirty="0">
                <a:solidFill>
                  <a:schemeClr val="tx1"/>
                </a:solidFill>
                <a:latin typeface="+mn-lt"/>
                <a:sym typeface="Symbol" panose="05050102010706020507" pitchFamily="18" charset="2"/>
              </a:rPr>
              <a:t></a:t>
            </a:r>
            <a:r>
              <a:rPr lang="fr-CA" altLang="en-US" sz="1800" dirty="0">
                <a:solidFill>
                  <a:schemeClr val="tx1"/>
                </a:solidFill>
                <a:latin typeface="+mn-lt"/>
              </a:rPr>
              <a:t>15): 3-week </a:t>
            </a:r>
            <a:r>
              <a:rPr lang="fr-CA" altLang="en-US" sz="1800" dirty="0" err="1">
                <a:solidFill>
                  <a:schemeClr val="tx1"/>
                </a:solidFill>
                <a:latin typeface="+mn-lt"/>
              </a:rPr>
              <a:t>summer</a:t>
            </a:r>
            <a:r>
              <a:rPr lang="fr-CA" altLang="en-US" sz="1800" dirty="0">
                <a:solidFill>
                  <a:schemeClr val="tx1"/>
                </a:solidFill>
                <a:latin typeface="+mn-lt"/>
              </a:rPr>
              <a:t> French program.</a:t>
            </a:r>
            <a:r>
              <a:rPr lang="en-US" altLang="en-US" sz="1800" dirty="0">
                <a:solidFill>
                  <a:schemeClr val="tx1"/>
                </a:solidFill>
                <a:latin typeface="+mn-lt"/>
              </a:rPr>
              <a:t> </a:t>
            </a:r>
            <a:r>
              <a:rPr lang="en-US" altLang="en-US" sz="1800" dirty="0">
                <a:solidFill>
                  <a:srgbClr val="0070C0"/>
                </a:solidFill>
                <a:highlight>
                  <a:srgbClr val="E7F9FF"/>
                </a:highlight>
                <a:latin typeface="+mn-lt"/>
              </a:rPr>
              <a:t>(</a:t>
            </a:r>
            <a:r>
              <a:rPr lang="en-US" altLang="en-US" sz="1800" dirty="0">
                <a:solidFill>
                  <a:srgbClr val="0070C0"/>
                </a:solidFill>
                <a:highlight>
                  <a:srgbClr val="E7F9FF"/>
                </a:highlight>
                <a:latin typeface="+mn-lt"/>
                <a:hlinkClick r:id="rId10">
                  <a:extLst>
                    <a:ext uri="{A12FA001-AC4F-418D-AE19-62706E023703}">
                      <ahyp:hlinkClr xmlns:ahyp="http://schemas.microsoft.com/office/drawing/2018/hyperlinkcolor" val="tx"/>
                    </a:ext>
                  </a:extLst>
                </a:hlinkClick>
              </a:rPr>
              <a:t>https://englishfrench.ca/</a:t>
            </a:r>
            <a:r>
              <a:rPr lang="en-US" altLang="en-US" sz="1800" dirty="0">
                <a:solidFill>
                  <a:srgbClr val="0070C0"/>
                </a:solidFill>
                <a:highlight>
                  <a:srgbClr val="E7F9FF"/>
                </a:highlight>
                <a:latin typeface="+mn-lt"/>
              </a:rPr>
              <a:t>)</a:t>
            </a:r>
          </a:p>
          <a:p>
            <a:pPr eaLnBrk="1" hangingPunct="1">
              <a:spcBef>
                <a:spcPct val="0"/>
              </a:spcBef>
              <a:spcAft>
                <a:spcPts val="2500"/>
              </a:spcAft>
              <a:defRPr/>
            </a:pPr>
            <a:r>
              <a:rPr lang="en-US" altLang="en-US" sz="1800" dirty="0">
                <a:solidFill>
                  <a:schemeClr val="tx1"/>
                </a:solidFill>
                <a:latin typeface="+mn-lt"/>
              </a:rPr>
              <a:t>Virtual Summer French Program for Middle School Students (Grades 6, 7 and 8) </a:t>
            </a:r>
            <a:r>
              <a:rPr lang="en-US" altLang="en-US" sz="1800" dirty="0">
                <a:solidFill>
                  <a:srgbClr val="0070C0"/>
                </a:solidFill>
                <a:highlight>
                  <a:srgbClr val="E7F9FF"/>
                </a:highlight>
                <a:latin typeface="+mn-lt"/>
                <a:hlinkClick r:id="rId11">
                  <a:extLst>
                    <a:ext uri="{A12FA001-AC4F-418D-AE19-62706E023703}">
                      <ahyp:hlinkClr xmlns:ahyp="http://schemas.microsoft.com/office/drawing/2018/hyperlinkcolor" val="tx"/>
                    </a:ext>
                  </a:extLst>
                </a:hlinkClick>
              </a:rPr>
              <a:t>Virtual Summer French Middle School 2022 </a:t>
            </a:r>
            <a:endParaRPr lang="fr-CA" altLang="en-US" sz="1800" dirty="0">
              <a:solidFill>
                <a:srgbClr val="0070C0"/>
              </a:solidFill>
              <a:highlight>
                <a:srgbClr val="E7F9FF"/>
              </a:highlight>
              <a:latin typeface="+mn-lt"/>
            </a:endParaRPr>
          </a:p>
          <a:p>
            <a:pPr marL="0" indent="0" eaLnBrk="1" hangingPunct="1">
              <a:spcBef>
                <a:spcPct val="0"/>
              </a:spcBef>
              <a:buNone/>
              <a:defRPr/>
            </a:pPr>
            <a:r>
              <a:rPr lang="fr-CA" altLang="en-US" sz="2400" dirty="0">
                <a:solidFill>
                  <a:schemeClr val="tx1"/>
                </a:solidFill>
                <a:latin typeface="Myriad Pro" panose="020B0503030403020204" pitchFamily="34" charset="0"/>
              </a:rPr>
              <a:t>		          	   </a:t>
            </a:r>
            <a:endParaRPr lang="fr-CA" altLang="en-US" sz="2000" dirty="0">
              <a:solidFill>
                <a:schemeClr val="tx1"/>
              </a:solidFill>
              <a:latin typeface="Myriad Pro" panose="020B0503030403020204" pitchFamily="34" charset="0"/>
            </a:endParaRPr>
          </a:p>
        </p:txBody>
      </p:sp>
      <p:pic>
        <p:nvPicPr>
          <p:cNvPr id="3" name="Recorded Sound">
            <a:hlinkClick r:id="" action="ppaction://media"/>
            <a:extLst>
              <a:ext uri="{FF2B5EF4-FFF2-40B4-BE49-F238E27FC236}">
                <a16:creationId xmlns:a16="http://schemas.microsoft.com/office/drawing/2014/main" id="{0C1CB585-125E-4BC3-B23E-D60016C8E2F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49200" y="6330631"/>
            <a:ext cx="609600" cy="609600"/>
          </a:xfrm>
          <a:prstGeom prst="rect">
            <a:avLst/>
          </a:prstGeom>
        </p:spPr>
      </p:pic>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8992437" y="3929311"/>
            <a:ext cx="3115892" cy="240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eaLnBrk="1" hangingPunct="1">
              <a:spcBef>
                <a:spcPct val="0"/>
              </a:spcBef>
              <a:spcAft>
                <a:spcPts val="800"/>
              </a:spcAft>
              <a:buNone/>
              <a:defRPr/>
            </a:pPr>
            <a:r>
              <a:rPr lang="en-US" altLang="en-US" sz="1600" spc="300" dirty="0">
                <a:solidFill>
                  <a:srgbClr val="00549F"/>
                </a:solidFill>
                <a:latin typeface="+mn-lt"/>
              </a:rPr>
              <a:t>For up-to-date information, please visit</a:t>
            </a:r>
          </a:p>
          <a:p>
            <a:pPr marL="0" indent="0" eaLnBrk="1" hangingPunct="1">
              <a:spcBef>
                <a:spcPct val="0"/>
              </a:spcBef>
              <a:spcAft>
                <a:spcPts val="800"/>
              </a:spcAft>
              <a:buNone/>
              <a:defRPr/>
            </a:pPr>
            <a:endParaRPr lang="en-US" altLang="en-US" sz="1600" spc="300" dirty="0">
              <a:solidFill>
                <a:srgbClr val="00549F"/>
              </a:solidFill>
              <a:latin typeface="+mn-lt"/>
            </a:endParaRPr>
          </a:p>
          <a:p>
            <a:pPr marL="0" indent="0" eaLnBrk="1" hangingPunct="1">
              <a:spcBef>
                <a:spcPct val="0"/>
              </a:spcBef>
              <a:spcAft>
                <a:spcPts val="800"/>
              </a:spcAft>
              <a:buNone/>
              <a:defRPr/>
            </a:pPr>
            <a:r>
              <a:rPr lang="en-US" altLang="en-US" sz="1600" b="1" spc="300" dirty="0">
                <a:solidFill>
                  <a:srgbClr val="00549F"/>
                </a:solidFill>
                <a:latin typeface="+mn-lt"/>
                <a:hlinkClick r:id="rId13">
                  <a:extLst>
                    <a:ext uri="{A12FA001-AC4F-418D-AE19-62706E023703}">
                      <ahyp:hlinkClr xmlns:ahyp="http://schemas.microsoft.com/office/drawing/2018/hyperlinkcolor" val="tx"/>
                    </a:ext>
                  </a:extLst>
                </a:hlinkClick>
              </a:rPr>
              <a:t>French Second Language Opportunities for Students</a:t>
            </a:r>
            <a:endParaRPr lang="fr-CA" altLang="en-US" sz="1800" b="1" spc="300" dirty="0">
              <a:solidFill>
                <a:srgbClr val="00549F"/>
              </a:solidFill>
              <a:latin typeface="Myriad Pro" panose="020B0503030403020204" pitchFamily="34" charset="0"/>
            </a:endParaRPr>
          </a:p>
          <a:p>
            <a:pPr marL="0" indent="0" eaLnBrk="1" hangingPunct="1">
              <a:spcBef>
                <a:spcPct val="0"/>
              </a:spcBef>
              <a:buNone/>
              <a:defRPr/>
            </a:pPr>
            <a:r>
              <a:rPr lang="fr-CA" altLang="en-US" sz="2400" spc="300" dirty="0">
                <a:solidFill>
                  <a:srgbClr val="00549F"/>
                </a:solidFill>
                <a:latin typeface="Myriad Pro" panose="020B0503030403020204" pitchFamily="34" charset="0"/>
              </a:rPr>
              <a:t>		          	     	</a:t>
            </a:r>
          </a:p>
          <a:p>
            <a:pPr marL="0" indent="0" eaLnBrk="1" hangingPunct="1">
              <a:spcBef>
                <a:spcPct val="0"/>
              </a:spcBef>
              <a:buNone/>
              <a:defRPr/>
            </a:pPr>
            <a:endParaRPr lang="fr-CA" altLang="en-US" sz="2000" spc="300" dirty="0">
              <a:solidFill>
                <a:srgbClr val="00549F"/>
              </a:solidFill>
              <a:latin typeface="Myriad Pro" panose="020B0503030403020204" pitchFamily="34" charset="0"/>
            </a:endParaRPr>
          </a:p>
          <a:p>
            <a:pPr marL="0" indent="0" eaLnBrk="1" hangingPunct="1">
              <a:spcBef>
                <a:spcPct val="0"/>
              </a:spcBef>
              <a:buNone/>
              <a:defRPr/>
            </a:pPr>
            <a:endParaRPr lang="fr-CA" altLang="en-US" sz="2000" spc="300" dirty="0">
              <a:solidFill>
                <a:srgbClr val="00549F"/>
              </a:solidFill>
              <a:latin typeface="Myriad Pro" panose="020B0503030403020204" pitchFamily="34" charset="0"/>
            </a:endParaRPr>
          </a:p>
          <a:p>
            <a:pPr marL="0" indent="0" eaLnBrk="1" hangingPunct="1">
              <a:spcBef>
                <a:spcPct val="0"/>
              </a:spcBef>
              <a:buNone/>
              <a:defRPr/>
            </a:pPr>
            <a:endParaRPr lang="en-US" altLang="en-US" sz="2000" spc="300" dirty="0">
              <a:solidFill>
                <a:srgbClr val="00549F"/>
              </a:solidFill>
              <a:latin typeface="Myriad Pro" panose="020B0503030403020204" pitchFamily="34" charset="0"/>
            </a:endParaRPr>
          </a:p>
          <a:p>
            <a:pPr algn="ctr" eaLnBrk="1" hangingPunct="1">
              <a:spcBef>
                <a:spcPct val="0"/>
              </a:spcBef>
              <a:buFontTx/>
              <a:buNone/>
              <a:defRPr/>
            </a:pPr>
            <a:endParaRPr lang="en-US" altLang="en-US" sz="2000" spc="300" dirty="0">
              <a:solidFill>
                <a:srgbClr val="00549F"/>
              </a:solidFill>
              <a:latin typeface="Myriad Pro" panose="020B0503030403020204" pitchFamily="34" charset="0"/>
            </a:endParaRPr>
          </a:p>
        </p:txBody>
      </p:sp>
      <p:pic>
        <p:nvPicPr>
          <p:cNvPr id="4" name="Graphic 3" descr="Internet">
            <a:extLst>
              <a:ext uri="{FF2B5EF4-FFF2-40B4-BE49-F238E27FC236}">
                <a16:creationId xmlns:a16="http://schemas.microsoft.com/office/drawing/2014/main" id="{2E7672FA-D670-4729-B9B4-9189E78A83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82200" y="3028228"/>
            <a:ext cx="773798" cy="773798"/>
          </a:xfrm>
          <a:prstGeom prst="rect">
            <a:avLst/>
          </a:prstGeom>
        </p:spPr>
      </p:pic>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178917" y="84857"/>
            <a:ext cx="11928575" cy="89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300" dirty="0">
                <a:solidFill>
                  <a:schemeClr val="bg1"/>
                </a:solidFill>
              </a:rPr>
              <a:t>Cultural and Language Learning Opportunities to Support Students </a:t>
            </a:r>
          </a:p>
          <a:p>
            <a:pPr algn="ctr" eaLnBrk="1" hangingPunct="1">
              <a:defRPr/>
            </a:pPr>
            <a:r>
              <a:rPr lang="en-CA" altLang="en-US" sz="2300" dirty="0">
                <a:solidFill>
                  <a:schemeClr val="bg1"/>
                </a:solidFill>
              </a:rPr>
              <a:t>(Grades 6-12) in Reaching a Conversational Level</a:t>
            </a:r>
            <a:endParaRPr lang="en-US" altLang="en-US" sz="23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688327" y="2482031"/>
            <a:ext cx="7530259" cy="445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CA" altLang="en-US" sz="2000" b="1" dirty="0">
                <a:solidFill>
                  <a:schemeClr val="tx1"/>
                </a:solidFill>
                <a:latin typeface="+mn-lt"/>
              </a:rPr>
              <a:t>Education plays a key role in developing and promoting bilingualism in New Brunswick. Current French Second Language Program innovations include:</a:t>
            </a:r>
          </a:p>
          <a:p>
            <a:pPr eaLnBrk="1" hangingPunct="1">
              <a:spcBef>
                <a:spcPct val="0"/>
              </a:spcBef>
              <a:buFontTx/>
              <a:buNone/>
            </a:pPr>
            <a:endParaRPr lang="en-US" altLang="en-US" sz="2000" b="1" dirty="0">
              <a:solidFill>
                <a:schemeClr val="tx1"/>
              </a:solidFill>
              <a:latin typeface="+mn-lt"/>
            </a:endParaRPr>
          </a:p>
          <a:p>
            <a:pPr marL="285750" indent="-285750" eaLnBrk="1" hangingPunct="1">
              <a:spcBef>
                <a:spcPct val="0"/>
              </a:spcBef>
              <a:spcAft>
                <a:spcPts val="2500"/>
              </a:spcAft>
            </a:pPr>
            <a:r>
              <a:rPr lang="en-US" altLang="en-US" sz="1800" dirty="0">
                <a:solidFill>
                  <a:schemeClr val="tx1"/>
                </a:solidFill>
                <a:latin typeface="+mn-lt"/>
              </a:rPr>
              <a:t>FLORA blended learning model introduced in 2017 – currently in use in the majority of provinces and territories as well as internationally. Being used by more than 50 elementary schools in NB</a:t>
            </a:r>
          </a:p>
          <a:p>
            <a:pPr marL="285750" indent="-285750" eaLnBrk="1" hangingPunct="1">
              <a:spcBef>
                <a:spcPct val="0"/>
              </a:spcBef>
              <a:spcAft>
                <a:spcPts val="2500"/>
              </a:spcAft>
            </a:pPr>
            <a:r>
              <a:rPr lang="en-US" altLang="en-US" sz="1800" dirty="0">
                <a:solidFill>
                  <a:schemeClr val="tx1"/>
                </a:solidFill>
              </a:rPr>
              <a:t>Language Learning Opportunities (LLO) prototypes started in 2021 in 2 early learning </a:t>
            </a:r>
            <a:r>
              <a:rPr lang="en-US" altLang="en-US" sz="1800" dirty="0" err="1">
                <a:solidFill>
                  <a:schemeClr val="tx1"/>
                </a:solidFill>
              </a:rPr>
              <a:t>centres</a:t>
            </a:r>
            <a:r>
              <a:rPr lang="en-US" altLang="en-US" sz="1800" dirty="0">
                <a:solidFill>
                  <a:schemeClr val="tx1"/>
                </a:solidFill>
              </a:rPr>
              <a:t> and 11 schools. The focus is on improving conversational French (B1.1) by applying best practices and local decision-making </a:t>
            </a:r>
            <a:r>
              <a:rPr lang="en-US" sz="1800" b="1" dirty="0">
                <a:solidFill>
                  <a:srgbClr val="00B0F0"/>
                </a:solidFill>
                <a:hlinkClick r:id="rId6">
                  <a:extLst>
                    <a:ext uri="{A12FA001-AC4F-418D-AE19-62706E023703}">
                      <ahyp:hlinkClr xmlns:ahyp="http://schemas.microsoft.com/office/drawing/2018/hyperlinkcolor" val="tx"/>
                    </a:ext>
                  </a:extLst>
                </a:hlinkClick>
              </a:rPr>
              <a:t>Language Learning Opportunities (gnb.ca)</a:t>
            </a:r>
            <a:endParaRPr lang="en-US" altLang="en-US" sz="1800" b="1" dirty="0">
              <a:solidFill>
                <a:srgbClr val="00B0F0"/>
              </a:solidFill>
            </a:endParaRPr>
          </a:p>
          <a:p>
            <a:pPr marL="285750" indent="-285750" eaLnBrk="1" hangingPunct="1">
              <a:spcBef>
                <a:spcPct val="0"/>
              </a:spcBef>
            </a:pPr>
            <a:endParaRPr lang="en-US" altLang="en-US" sz="1800" dirty="0">
              <a:solidFill>
                <a:schemeClr val="tx1"/>
              </a:solidFill>
              <a:latin typeface="+mn-lt"/>
            </a:endParaRPr>
          </a:p>
          <a:p>
            <a:pPr marL="285750" indent="-285750" eaLnBrk="1" hangingPunct="1">
              <a:spcBef>
                <a:spcPct val="0"/>
              </a:spcBef>
            </a:pPr>
            <a:endParaRPr lang="en-US" altLang="en-US" sz="1800" dirty="0">
              <a:solidFill>
                <a:schemeClr val="tx1"/>
              </a:solidFill>
              <a:latin typeface="+mn-lt"/>
            </a:endParaRPr>
          </a:p>
        </p:txBody>
      </p:sp>
      <p:pic>
        <p:nvPicPr>
          <p:cNvPr id="3" name="Recorded Sound">
            <a:hlinkClick r:id="" action="ppaction://media"/>
            <a:extLst>
              <a:ext uri="{FF2B5EF4-FFF2-40B4-BE49-F238E27FC236}">
                <a16:creationId xmlns:a16="http://schemas.microsoft.com/office/drawing/2014/main" id="{EC8D0915-7EB0-4283-BE90-B21439CB53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00657" y="6330631"/>
            <a:ext cx="609600" cy="609600"/>
          </a:xfrm>
          <a:prstGeom prst="rect">
            <a:avLst/>
          </a:prstGeom>
        </p:spPr>
      </p:pic>
      <p:sp>
        <p:nvSpPr>
          <p:cNvPr id="27" name="Rectangle 2">
            <a:extLst>
              <a:ext uri="{FF2B5EF4-FFF2-40B4-BE49-F238E27FC236}">
                <a16:creationId xmlns:a16="http://schemas.microsoft.com/office/drawing/2014/main" id="{BE9BC94D-F408-4D4D-9847-C2DBFFC5F154}"/>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Innovation</a:t>
            </a:r>
            <a:endParaRPr lang="en-US" altLang="en-US" sz="2800" kern="0" dirty="0">
              <a:solidFill>
                <a:schemeClr val="bg1"/>
              </a:solidFill>
            </a:endParaRPr>
          </a:p>
        </p:txBody>
      </p:sp>
      <p:pic>
        <p:nvPicPr>
          <p:cNvPr id="37" name="Graphic 36">
            <a:extLst>
              <a:ext uri="{FF2B5EF4-FFF2-40B4-BE49-F238E27FC236}">
                <a16:creationId xmlns:a16="http://schemas.microsoft.com/office/drawing/2014/main" id="{9F02B7CA-B516-4F80-8586-7F252D100D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3080" y="914400"/>
            <a:ext cx="3558919" cy="5775253"/>
          </a:xfrm>
          <a:prstGeom prst="rect">
            <a:avLst/>
          </a:prstGeom>
        </p:spPr>
      </p:pic>
      <p:sp>
        <p:nvSpPr>
          <p:cNvPr id="38" name="Rectangle 2">
            <a:extLst>
              <a:ext uri="{FF2B5EF4-FFF2-40B4-BE49-F238E27FC236}">
                <a16:creationId xmlns:a16="http://schemas.microsoft.com/office/drawing/2014/main" id="{34F62B33-C05A-45D7-928D-F9FB6C8C82A6}"/>
              </a:ext>
            </a:extLst>
          </p:cNvPr>
          <p:cNvSpPr txBox="1">
            <a:spLocks noChangeArrowheads="1"/>
          </p:cNvSpPr>
          <p:nvPr/>
        </p:nvSpPr>
        <p:spPr bwMode="auto">
          <a:xfrm>
            <a:off x="8839200" y="2386144"/>
            <a:ext cx="3047999" cy="186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gn="ctr" eaLnBrk="1" hangingPunct="1">
              <a:buNone/>
            </a:pPr>
            <a:r>
              <a:rPr lang="en-US" altLang="en-US" sz="1600" spc="300" dirty="0">
                <a:solidFill>
                  <a:srgbClr val="00549F"/>
                </a:solidFill>
              </a:rPr>
              <a:t>Your local school may already be involved or may become involved in improvement initiatives in the future.</a:t>
            </a:r>
          </a:p>
          <a:p>
            <a:pPr marL="0" indent="0" algn="ctr" eaLnBrk="1" hangingPunct="1">
              <a:spcBef>
                <a:spcPct val="0"/>
              </a:spcBef>
              <a:buNone/>
              <a:defRPr/>
            </a:pPr>
            <a:r>
              <a:rPr lang="fr-CA" altLang="en-US" sz="2400" dirty="0">
                <a:solidFill>
                  <a:srgbClr val="00549F"/>
                </a:solidFill>
                <a:latin typeface="Myriad Pro" panose="020B0503030403020204" pitchFamily="34" charset="0"/>
              </a:rPr>
              <a:t>		          	     	</a:t>
            </a:r>
          </a:p>
          <a:p>
            <a:pPr marL="0" indent="0" algn="ctr" eaLnBrk="1" hangingPunct="1">
              <a:spcBef>
                <a:spcPct val="0"/>
              </a:spcBef>
              <a:buNone/>
              <a:defRPr/>
            </a:pPr>
            <a:endParaRPr lang="fr-CA" altLang="en-US" sz="2000" dirty="0">
              <a:solidFill>
                <a:srgbClr val="00549F"/>
              </a:solidFill>
              <a:latin typeface="Myriad Pro" panose="020B0503030403020204" pitchFamily="34" charset="0"/>
            </a:endParaRPr>
          </a:p>
          <a:p>
            <a:pPr marL="0" indent="0" algn="ctr" eaLnBrk="1" hangingPunct="1">
              <a:spcBef>
                <a:spcPct val="0"/>
              </a:spcBef>
              <a:buNone/>
              <a:defRPr/>
            </a:pPr>
            <a:endParaRPr lang="fr-CA" altLang="en-US" sz="2000" dirty="0">
              <a:solidFill>
                <a:srgbClr val="00549F"/>
              </a:solidFill>
              <a:latin typeface="Myriad Pro" panose="020B0503030403020204" pitchFamily="34" charset="0"/>
            </a:endParaRPr>
          </a:p>
          <a:p>
            <a:pPr marL="0" indent="0" algn="ctr" eaLnBrk="1" hangingPunct="1">
              <a:spcBef>
                <a:spcPct val="0"/>
              </a:spcBef>
              <a:buNone/>
              <a:defRPr/>
            </a:pPr>
            <a:endParaRPr lang="en-US" altLang="en-US" sz="2000" dirty="0">
              <a:solidFill>
                <a:srgbClr val="00549F"/>
              </a:solidFill>
              <a:latin typeface="Myriad Pro" panose="020B0503030403020204" pitchFamily="34" charset="0"/>
            </a:endParaRPr>
          </a:p>
          <a:p>
            <a:pPr marL="0" indent="0" algn="ctr" eaLnBrk="1" hangingPunct="1">
              <a:spcBef>
                <a:spcPct val="0"/>
              </a:spcBef>
              <a:buNone/>
              <a:defRPr/>
            </a:pPr>
            <a:endParaRPr lang="en-US" altLang="en-US" sz="2000" dirty="0">
              <a:solidFill>
                <a:srgbClr val="00549F"/>
              </a:solidFill>
              <a:latin typeface="Myriad Pro" panose="020B0503030403020204" pitchFamily="34" charset="0"/>
            </a:endParaRPr>
          </a:p>
        </p:txBody>
      </p:sp>
      <p:pic>
        <p:nvPicPr>
          <p:cNvPr id="40" name="Graphic 39" descr="Schoolhouse">
            <a:extLst>
              <a:ext uri="{FF2B5EF4-FFF2-40B4-BE49-F238E27FC236}">
                <a16:creationId xmlns:a16="http://schemas.microsoft.com/office/drawing/2014/main" id="{2A93BC6D-78DC-403D-B22B-38DEA6B969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17768" y="1411025"/>
            <a:ext cx="821075" cy="821075"/>
          </a:xfrm>
          <a:prstGeom prst="rect">
            <a:avLst/>
          </a:prstGeom>
        </p:spPr>
      </p:pic>
      <p:pic>
        <p:nvPicPr>
          <p:cNvPr id="23" name="Picture 22">
            <a:extLst>
              <a:ext uri="{FF2B5EF4-FFF2-40B4-BE49-F238E27FC236}">
                <a16:creationId xmlns:a16="http://schemas.microsoft.com/office/drawing/2014/main" id="{37F5CFB5-EE99-4B9F-BC1B-85B56FE8606C}"/>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633080" y="4658528"/>
            <a:ext cx="3390452" cy="2080031"/>
          </a:xfrm>
          <a:prstGeom prst="rect">
            <a:avLst/>
          </a:prstGeom>
        </p:spPr>
      </p:pic>
      <p:grpSp>
        <p:nvGrpSpPr>
          <p:cNvPr id="15" name="Group 14">
            <a:extLst>
              <a:ext uri="{FF2B5EF4-FFF2-40B4-BE49-F238E27FC236}">
                <a16:creationId xmlns:a16="http://schemas.microsoft.com/office/drawing/2014/main" id="{F2F050BF-EE92-4816-9A4A-4FD5A5508364}"/>
              </a:ext>
            </a:extLst>
          </p:cNvPr>
          <p:cNvGrpSpPr/>
          <p:nvPr/>
        </p:nvGrpSpPr>
        <p:grpSpPr>
          <a:xfrm>
            <a:off x="652522" y="1310552"/>
            <a:ext cx="7383285" cy="845296"/>
            <a:chOff x="617715" y="1411025"/>
            <a:chExt cx="7383285" cy="845296"/>
          </a:xfrm>
        </p:grpSpPr>
        <p:pic>
          <p:nvPicPr>
            <p:cNvPr id="12" name="Graphic 11">
              <a:extLst>
                <a:ext uri="{FF2B5EF4-FFF2-40B4-BE49-F238E27FC236}">
                  <a16:creationId xmlns:a16="http://schemas.microsoft.com/office/drawing/2014/main" id="{F6C7DCD0-D034-4099-9710-AAA6712CE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6621" y="1411025"/>
              <a:ext cx="7234379" cy="845296"/>
            </a:xfrm>
            <a:prstGeom prst="rect">
              <a:avLst/>
            </a:prstGeom>
          </p:spPr>
        </p:pic>
        <p:sp>
          <p:nvSpPr>
            <p:cNvPr id="42" name="Rectangle 6">
              <a:extLst>
                <a:ext uri="{FF2B5EF4-FFF2-40B4-BE49-F238E27FC236}">
                  <a16:creationId xmlns:a16="http://schemas.microsoft.com/office/drawing/2014/main" id="{6C5C4953-8368-482B-88FB-0985EFA3BE3F}"/>
                </a:ext>
              </a:extLst>
            </p:cNvPr>
            <p:cNvSpPr>
              <a:spLocks noChangeArrowheads="1"/>
            </p:cNvSpPr>
            <p:nvPr/>
          </p:nvSpPr>
          <p:spPr bwMode="auto">
            <a:xfrm>
              <a:off x="1295399" y="1580831"/>
              <a:ext cx="6169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lgn="ctr" eaLnBrk="1" hangingPunct="1">
                <a:spcBef>
                  <a:spcPct val="0"/>
                </a:spcBef>
                <a:buFontTx/>
                <a:buNone/>
              </a:pPr>
              <a:r>
                <a:rPr lang="en-US" altLang="en-US" sz="1600" b="1" spc="300" dirty="0">
                  <a:solidFill>
                    <a:srgbClr val="FF9900"/>
                  </a:solidFill>
                  <a:latin typeface="+mn-lt"/>
                </a:rPr>
                <a:t>IMPROVEMENTS ARE ONGOING </a:t>
              </a:r>
              <a:r>
                <a:rPr lang="en-CA" altLang="en-US" sz="1600" b="1" spc="300" dirty="0">
                  <a:solidFill>
                    <a:srgbClr val="FF9900"/>
                  </a:solidFill>
                  <a:latin typeface="+mn-lt"/>
                </a:rPr>
                <a:t>IN ALL AREAS OF EDUCATION</a:t>
              </a:r>
              <a:endParaRPr lang="en-US" altLang="en-US" sz="1600" spc="300" dirty="0">
                <a:solidFill>
                  <a:srgbClr val="FF9900"/>
                </a:solidFill>
                <a:latin typeface="+mn-lt"/>
              </a:endParaRPr>
            </a:p>
          </p:txBody>
        </p:sp>
        <p:sp>
          <p:nvSpPr>
            <p:cNvPr id="9" name="Freeform: Shape 8">
              <a:extLst>
                <a:ext uri="{FF2B5EF4-FFF2-40B4-BE49-F238E27FC236}">
                  <a16:creationId xmlns:a16="http://schemas.microsoft.com/office/drawing/2014/main" id="{821B7C61-0F5B-4B00-B055-D29B38E19D24}"/>
                </a:ext>
              </a:extLst>
            </p:cNvPr>
            <p:cNvSpPr/>
            <p:nvPr/>
          </p:nvSpPr>
          <p:spPr>
            <a:xfrm rot="20730749">
              <a:off x="617715" y="1442752"/>
              <a:ext cx="1256883" cy="783067"/>
            </a:xfrm>
            <a:custGeom>
              <a:avLst/>
              <a:gdLst>
                <a:gd name="connsiteX0" fmla="*/ 639128 w 791527"/>
                <a:gd name="connsiteY0" fmla="*/ 192405 h 505777"/>
                <a:gd name="connsiteX1" fmla="*/ 735330 w 791527"/>
                <a:gd name="connsiteY1" fmla="*/ 96202 h 505777"/>
                <a:gd name="connsiteX2" fmla="*/ 791528 w 791527"/>
                <a:gd name="connsiteY2" fmla="*/ 152400 h 505777"/>
                <a:gd name="connsiteX3" fmla="*/ 791528 w 791527"/>
                <a:gd name="connsiteY3" fmla="*/ 0 h 505777"/>
                <a:gd name="connsiteX4" fmla="*/ 639128 w 791527"/>
                <a:gd name="connsiteY4" fmla="*/ 0 h 505777"/>
                <a:gd name="connsiteX5" fmla="*/ 695325 w 791527"/>
                <a:gd name="connsiteY5" fmla="*/ 56198 h 505777"/>
                <a:gd name="connsiteX6" fmla="*/ 601028 w 791527"/>
                <a:gd name="connsiteY6" fmla="*/ 150495 h 505777"/>
                <a:gd name="connsiteX7" fmla="*/ 439103 w 791527"/>
                <a:gd name="connsiteY7" fmla="*/ 312420 h 505777"/>
                <a:gd name="connsiteX8" fmla="*/ 296228 w 791527"/>
                <a:gd name="connsiteY8" fmla="*/ 169545 h 505777"/>
                <a:gd name="connsiteX9" fmla="*/ 0 w 791527"/>
                <a:gd name="connsiteY9" fmla="*/ 465773 h 505777"/>
                <a:gd name="connsiteX10" fmla="*/ 40005 w 791527"/>
                <a:gd name="connsiteY10" fmla="*/ 505778 h 505777"/>
                <a:gd name="connsiteX11" fmla="*/ 296228 w 791527"/>
                <a:gd name="connsiteY11" fmla="*/ 249555 h 505777"/>
                <a:gd name="connsiteX12" fmla="*/ 439103 w 791527"/>
                <a:gd name="connsiteY12" fmla="*/ 392430 h 505777"/>
                <a:gd name="connsiteX13" fmla="*/ 639128 w 791527"/>
                <a:gd name="connsiteY13" fmla="*/ 192405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527" h="505777">
                  <a:moveTo>
                    <a:pt x="639128" y="192405"/>
                  </a:moveTo>
                  <a:lnTo>
                    <a:pt x="735330" y="96202"/>
                  </a:lnTo>
                  <a:lnTo>
                    <a:pt x="791528" y="152400"/>
                  </a:lnTo>
                  <a:lnTo>
                    <a:pt x="791528" y="0"/>
                  </a:lnTo>
                  <a:lnTo>
                    <a:pt x="639128" y="0"/>
                  </a:lnTo>
                  <a:lnTo>
                    <a:pt x="695325" y="56198"/>
                  </a:lnTo>
                  <a:lnTo>
                    <a:pt x="601028" y="150495"/>
                  </a:lnTo>
                  <a:lnTo>
                    <a:pt x="439103" y="312420"/>
                  </a:lnTo>
                  <a:lnTo>
                    <a:pt x="296228" y="169545"/>
                  </a:lnTo>
                  <a:lnTo>
                    <a:pt x="0" y="465773"/>
                  </a:lnTo>
                  <a:lnTo>
                    <a:pt x="40005" y="505778"/>
                  </a:lnTo>
                  <a:lnTo>
                    <a:pt x="296228" y="249555"/>
                  </a:lnTo>
                  <a:lnTo>
                    <a:pt x="439103" y="392430"/>
                  </a:lnTo>
                  <a:lnTo>
                    <a:pt x="639128" y="192405"/>
                  </a:lnTo>
                  <a:close/>
                </a:path>
              </a:pathLst>
            </a:custGeom>
            <a:solidFill>
              <a:srgbClr val="FF9900"/>
            </a:solidFill>
            <a:ln w="9525" cap="flat">
              <a:noFill/>
              <a:prstDash val="solid"/>
              <a:miter/>
            </a:ln>
          </p:spPr>
          <p:txBody>
            <a:bodyPr rtlCol="0" anchor="ctr"/>
            <a:lstStyle/>
            <a:p>
              <a:endParaRPr lang="en-CA"/>
            </a:p>
          </p:txBody>
        </p:sp>
      </p:grpSp>
    </p:spTree>
    <p:custDataLst>
      <p:tags r:id="rId1"/>
    </p:custDataLst>
    <p:extLst>
      <p:ext uri="{BB962C8B-B14F-4D97-AF65-F5344CB8AC3E}">
        <p14:creationId xmlns:p14="http://schemas.microsoft.com/office/powerpoint/2010/main" val="335815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2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15577F94-A682-42D6-BFE0-6F58E4ACB0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8601" y="914399"/>
            <a:ext cx="1379146" cy="5778413"/>
          </a:xfrm>
          <a:prstGeom prst="rect">
            <a:avLst/>
          </a:prstGeom>
        </p:spPr>
      </p:pic>
      <p:pic>
        <p:nvPicPr>
          <p:cNvPr id="4" name="Recorded Sound">
            <a:hlinkClick r:id="" action="ppaction://media"/>
            <a:extLst>
              <a:ext uri="{FF2B5EF4-FFF2-40B4-BE49-F238E27FC236}">
                <a16:creationId xmlns:a16="http://schemas.microsoft.com/office/drawing/2014/main" id="{35B64135-10E4-440D-BD4A-B58D52FD792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420600" y="6335486"/>
            <a:ext cx="609600" cy="609600"/>
          </a:xfrm>
          <a:prstGeom prst="rect">
            <a:avLst/>
          </a:prstGeom>
        </p:spPr>
      </p:pic>
      <p:sp>
        <p:nvSpPr>
          <p:cNvPr id="22" name="Rectangle 2">
            <a:extLst>
              <a:ext uri="{FF2B5EF4-FFF2-40B4-BE49-F238E27FC236}">
                <a16:creationId xmlns:a16="http://schemas.microsoft.com/office/drawing/2014/main" id="{669F504C-5340-4929-8614-F43152849882}"/>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dirty="0">
                <a:solidFill>
                  <a:schemeClr val="bg1"/>
                </a:solidFill>
              </a:rPr>
              <a:t>Innovation – Language Learning Opportunities (LLO)</a:t>
            </a:r>
            <a:endParaRPr lang="en-US" altLang="en-US" sz="2800" kern="0" dirty="0">
              <a:solidFill>
                <a:schemeClr val="bg1"/>
              </a:solidFill>
            </a:endParaRPr>
          </a:p>
        </p:txBody>
      </p:sp>
      <p:pic>
        <p:nvPicPr>
          <p:cNvPr id="28" name="Picture 27">
            <a:extLst>
              <a:ext uri="{FF2B5EF4-FFF2-40B4-BE49-F238E27FC236}">
                <a16:creationId xmlns:a16="http://schemas.microsoft.com/office/drawing/2014/main" id="{FD3EEF5B-2039-42DF-A9AD-823BD6926E3F}"/>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633080" y="4658528"/>
            <a:ext cx="3390452" cy="2080031"/>
          </a:xfrm>
          <a:prstGeom prst="rect">
            <a:avLst/>
          </a:prstGeom>
        </p:spPr>
      </p:pic>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1752600" y="1371600"/>
            <a:ext cx="9906000" cy="520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spcAft>
                <a:spcPts val="400"/>
              </a:spcAft>
              <a:buNone/>
            </a:pPr>
            <a:r>
              <a:rPr lang="en-US" altLang="en-US" sz="2000" b="1" dirty="0">
                <a:solidFill>
                  <a:schemeClr val="tx1"/>
                </a:solidFill>
                <a:latin typeface="+mj-lt"/>
              </a:rPr>
              <a:t>What do I need to know for 2022-2023 school year if my school is participating in Language Learning Opportunities Prototypes?</a:t>
            </a:r>
          </a:p>
          <a:p>
            <a:pPr eaLnBrk="1" hangingPunct="1">
              <a:spcBef>
                <a:spcPct val="0"/>
              </a:spcBef>
              <a:spcAft>
                <a:spcPts val="400"/>
              </a:spcAft>
              <a:buNone/>
            </a:pPr>
            <a:endParaRPr lang="en-US" altLang="en-US" sz="300" b="1" dirty="0">
              <a:solidFill>
                <a:schemeClr val="tx1"/>
              </a:solidFill>
              <a:latin typeface="+mn-lt"/>
            </a:endParaRPr>
          </a:p>
          <a:p>
            <a:pPr eaLnBrk="1" hangingPunct="1">
              <a:spcBef>
                <a:spcPct val="0"/>
              </a:spcBef>
              <a:spcAft>
                <a:spcPts val="400"/>
              </a:spcAft>
              <a:buNone/>
            </a:pPr>
            <a:r>
              <a:rPr lang="en-US" altLang="en-US" sz="1800" dirty="0">
                <a:solidFill>
                  <a:schemeClr val="tx1"/>
                </a:solidFill>
              </a:rPr>
              <a:t>French Second Language learning will continue, grow, and be supported at your school if your school is participating in the Language Learning Opportunities prototype initiative.</a:t>
            </a:r>
          </a:p>
          <a:p>
            <a:pPr marL="407988" eaLnBrk="1" hangingPunct="1">
              <a:spcBef>
                <a:spcPct val="0"/>
              </a:spcBef>
              <a:buNone/>
            </a:pPr>
            <a:endParaRPr lang="en-US" altLang="en-US" dirty="0">
              <a:solidFill>
                <a:schemeClr val="tx1"/>
              </a:solidFill>
            </a:endParaRPr>
          </a:p>
          <a:p>
            <a:pPr eaLnBrk="1" hangingPunct="1">
              <a:spcBef>
                <a:spcPct val="0"/>
              </a:spcBef>
              <a:spcAft>
                <a:spcPts val="400"/>
              </a:spcAft>
              <a:buNone/>
            </a:pPr>
            <a:r>
              <a:rPr lang="en-US" altLang="en-US" sz="2000" b="1" dirty="0">
                <a:solidFill>
                  <a:schemeClr val="tx1"/>
                </a:solidFill>
                <a:latin typeface="+mj-lt"/>
              </a:rPr>
              <a:t>What are the benefits of LLO?	</a:t>
            </a:r>
          </a:p>
          <a:p>
            <a:pPr eaLnBrk="1" hangingPunct="1">
              <a:spcBef>
                <a:spcPct val="0"/>
              </a:spcBef>
              <a:spcAft>
                <a:spcPts val="400"/>
              </a:spcAft>
              <a:buNone/>
            </a:pPr>
            <a:endParaRPr lang="en-US" altLang="en-US" sz="300" b="1" dirty="0">
              <a:solidFill>
                <a:schemeClr val="tx1"/>
              </a:solidFill>
              <a:latin typeface="+mn-lt"/>
            </a:endParaRPr>
          </a:p>
          <a:p>
            <a:pPr eaLnBrk="1" hangingPunct="1">
              <a:spcBef>
                <a:spcPct val="0"/>
              </a:spcBef>
              <a:spcAft>
                <a:spcPts val="400"/>
              </a:spcAft>
              <a:buNone/>
            </a:pPr>
            <a:r>
              <a:rPr lang="en-US" altLang="en-US" sz="1800" dirty="0">
                <a:solidFill>
                  <a:schemeClr val="tx1"/>
                </a:solidFill>
                <a:latin typeface="+mn-lt"/>
              </a:rPr>
              <a:t>Collaboratively, school personnel and the learning community create a French Second Language program based on best practice and the specific needs of their learners in a local context.</a:t>
            </a:r>
          </a:p>
          <a:p>
            <a:pPr eaLnBrk="1" hangingPunct="1">
              <a:spcBef>
                <a:spcPct val="0"/>
              </a:spcBef>
              <a:buFontTx/>
              <a:buNone/>
            </a:pPr>
            <a:endParaRPr lang="en-US" altLang="en-US" dirty="0">
              <a:solidFill>
                <a:schemeClr val="tx1"/>
              </a:solidFill>
              <a:latin typeface="+mn-lt"/>
            </a:endParaRPr>
          </a:p>
          <a:p>
            <a:pPr eaLnBrk="1" hangingPunct="1">
              <a:spcBef>
                <a:spcPct val="0"/>
              </a:spcBef>
              <a:spcAft>
                <a:spcPts val="400"/>
              </a:spcAft>
              <a:buNone/>
            </a:pPr>
            <a:r>
              <a:rPr lang="en-US" altLang="en-US" sz="2000" b="1" dirty="0">
                <a:solidFill>
                  <a:schemeClr val="tx1"/>
                </a:solidFill>
                <a:latin typeface="+mj-lt"/>
              </a:rPr>
              <a:t>How do I get more information about my school’s </a:t>
            </a:r>
          </a:p>
          <a:p>
            <a:pPr eaLnBrk="1" hangingPunct="1">
              <a:spcBef>
                <a:spcPct val="0"/>
              </a:spcBef>
              <a:spcAft>
                <a:spcPts val="400"/>
              </a:spcAft>
              <a:buNone/>
            </a:pPr>
            <a:r>
              <a:rPr lang="en-US" altLang="en-US" sz="2000" b="1" dirty="0">
                <a:solidFill>
                  <a:schemeClr val="tx1"/>
                </a:solidFill>
                <a:latin typeface="+mj-lt"/>
              </a:rPr>
              <a:t>prototype plans?</a:t>
            </a:r>
          </a:p>
          <a:p>
            <a:pPr eaLnBrk="1" hangingPunct="1">
              <a:spcBef>
                <a:spcPct val="0"/>
              </a:spcBef>
              <a:spcAft>
                <a:spcPts val="400"/>
              </a:spcAft>
              <a:buNone/>
            </a:pPr>
            <a:endParaRPr lang="en-US" altLang="en-US" sz="300" dirty="0">
              <a:solidFill>
                <a:schemeClr val="tx1"/>
              </a:solidFill>
              <a:latin typeface="+mn-lt"/>
            </a:endParaRPr>
          </a:p>
          <a:p>
            <a:pPr eaLnBrk="1" hangingPunct="1">
              <a:spcBef>
                <a:spcPct val="0"/>
              </a:spcBef>
              <a:spcAft>
                <a:spcPts val="400"/>
              </a:spcAft>
              <a:buNone/>
            </a:pPr>
            <a:r>
              <a:rPr lang="en-US" altLang="en-US" sz="1800" dirty="0">
                <a:solidFill>
                  <a:schemeClr val="tx1"/>
                </a:solidFill>
                <a:latin typeface="+mn-lt"/>
              </a:rPr>
              <a:t>If your school is participating in the LLO prototype initiative, you </a:t>
            </a:r>
          </a:p>
          <a:p>
            <a:pPr eaLnBrk="1" hangingPunct="1">
              <a:spcBef>
                <a:spcPct val="0"/>
              </a:spcBef>
              <a:spcAft>
                <a:spcPts val="400"/>
              </a:spcAft>
              <a:buNone/>
            </a:pPr>
            <a:r>
              <a:rPr lang="en-US" altLang="en-US" sz="1800" dirty="0">
                <a:solidFill>
                  <a:schemeClr val="tx1"/>
                </a:solidFill>
                <a:latin typeface="+mn-lt"/>
              </a:rPr>
              <a:t>will receive additional information from your administration.</a:t>
            </a:r>
          </a:p>
        </p:txBody>
      </p:sp>
      <p:pic>
        <p:nvPicPr>
          <p:cNvPr id="6" name="Graphic 5" descr="Chat RTL">
            <a:extLst>
              <a:ext uri="{FF2B5EF4-FFF2-40B4-BE49-F238E27FC236}">
                <a16:creationId xmlns:a16="http://schemas.microsoft.com/office/drawing/2014/main" id="{58C296BB-8C8C-4F79-8C8E-B253D2CC7D9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603346" y="3026459"/>
            <a:ext cx="717885" cy="717885"/>
          </a:xfrm>
          <a:prstGeom prst="rect">
            <a:avLst/>
          </a:prstGeom>
        </p:spPr>
      </p:pic>
      <p:pic>
        <p:nvPicPr>
          <p:cNvPr id="31" name="Graphic 30" descr="Schoolhouse">
            <a:extLst>
              <a:ext uri="{FF2B5EF4-FFF2-40B4-BE49-F238E27FC236}">
                <a16:creationId xmlns:a16="http://schemas.microsoft.com/office/drawing/2014/main" id="{BA096178-D86D-4334-AC6E-D7FA1BED9D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341" y="1265608"/>
            <a:ext cx="821075" cy="821075"/>
          </a:xfrm>
          <a:prstGeom prst="rect">
            <a:avLst/>
          </a:prstGeom>
        </p:spPr>
      </p:pic>
      <p:pic>
        <p:nvPicPr>
          <p:cNvPr id="11" name="Graphic 10" descr="Information">
            <a:extLst>
              <a:ext uri="{FF2B5EF4-FFF2-40B4-BE49-F238E27FC236}">
                <a16:creationId xmlns:a16="http://schemas.microsoft.com/office/drawing/2014/main" id="{A4E38A2A-8796-4473-AA64-120A53F4A2D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8045" y="4948726"/>
            <a:ext cx="643666" cy="643666"/>
          </a:xfrm>
          <a:prstGeom prst="rect">
            <a:avLst/>
          </a:prstGeom>
        </p:spPr>
      </p:pic>
    </p:spTree>
    <p:custDataLst>
      <p:tags r:id="rId1"/>
    </p:custDataLst>
    <p:extLst>
      <p:ext uri="{BB962C8B-B14F-4D97-AF65-F5344CB8AC3E}">
        <p14:creationId xmlns:p14="http://schemas.microsoft.com/office/powerpoint/2010/main" val="260261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D722D2-19EF-4588-B292-154F7CA7C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74" r="12349" b="13657"/>
          <a:stretch/>
        </p:blipFill>
        <p:spPr>
          <a:xfrm>
            <a:off x="231354" y="-1"/>
            <a:ext cx="8685805" cy="6858001"/>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8534400" y="0"/>
            <a:ext cx="3657600" cy="68580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dirty="0">
              <a:solidFill>
                <a:srgbClr val="00549F"/>
              </a:solidFill>
              <a:highlight>
                <a:srgbClr val="FFFF00"/>
              </a:highlight>
              <a:latin typeface="Arial" charset="0"/>
              <a:ea typeface="ヒラギノ角ゴ Pro W3" pitchFamily="48" charset="-128"/>
            </a:endParaRPr>
          </a:p>
        </p:txBody>
      </p:sp>
      <p:pic>
        <p:nvPicPr>
          <p:cNvPr id="6" name="Recorded Sound">
            <a:hlinkClick r:id="" action="ppaction://media"/>
            <a:extLst>
              <a:ext uri="{FF2B5EF4-FFF2-40B4-BE49-F238E27FC236}">
                <a16:creationId xmlns:a16="http://schemas.microsoft.com/office/drawing/2014/main" id="{88061522-D04B-489E-BC65-F7F227D878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71629" y="6330631"/>
            <a:ext cx="609600" cy="609600"/>
          </a:xfrm>
          <a:prstGeom prst="rect">
            <a:avLst/>
          </a:prstGeom>
        </p:spPr>
      </p:pic>
      <p:sp>
        <p:nvSpPr>
          <p:cNvPr id="56324" name="Rectangle 1"/>
          <p:cNvSpPr>
            <a:spLocks noChangeArrowheads="1"/>
          </p:cNvSpPr>
          <p:nvPr/>
        </p:nvSpPr>
        <p:spPr bwMode="auto">
          <a:xfrm>
            <a:off x="8665883" y="4305900"/>
            <a:ext cx="334913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spc="300" dirty="0">
                <a:solidFill>
                  <a:schemeClr val="bg1"/>
                </a:solidFill>
                <a:latin typeface="Myriad Pro" panose="020B0503030403020204" pitchFamily="34" charset="0"/>
              </a:rPr>
              <a:t>For more information, visit: </a:t>
            </a:r>
          </a:p>
          <a:p>
            <a:pPr>
              <a:spcBef>
                <a:spcPct val="0"/>
              </a:spcBef>
              <a:buNone/>
            </a:pPr>
            <a:endParaRPr lang="en-US" sz="1800" spc="300" dirty="0">
              <a:solidFill>
                <a:schemeClr val="bg1"/>
              </a:solidFill>
              <a:latin typeface="+mn-lt"/>
            </a:endParaRPr>
          </a:p>
          <a:p>
            <a:pPr>
              <a:spcBef>
                <a:spcPct val="0"/>
              </a:spcBef>
              <a:buNone/>
            </a:pPr>
            <a:r>
              <a:rPr lang="en-US" sz="1800" b="1" spc="300" dirty="0">
                <a:solidFill>
                  <a:schemeClr val="bg1"/>
                </a:solidFill>
                <a:latin typeface="Myriad Pro" panose="020B0503030403020204" pitchFamily="34" charset="0"/>
                <a:hlinkClick r:id="rId8">
                  <a:extLst>
                    <a:ext uri="{A12FA001-AC4F-418D-AE19-62706E023703}">
                      <ahyp:hlinkClr xmlns:ahyp="http://schemas.microsoft.com/office/drawing/2018/hyperlinkcolor" val="tx"/>
                    </a:ext>
                  </a:extLst>
                </a:hlinkClick>
              </a:rPr>
              <a:t>Everyone at their best: </a:t>
            </a:r>
          </a:p>
          <a:p>
            <a:pPr>
              <a:spcBef>
                <a:spcPct val="0"/>
              </a:spcBef>
              <a:buNone/>
            </a:pPr>
            <a:r>
              <a:rPr lang="en-US" sz="1800" b="1" spc="300" dirty="0">
                <a:solidFill>
                  <a:schemeClr val="bg1"/>
                </a:solidFill>
                <a:latin typeface="Myriad Pro" panose="020B0503030403020204" pitchFamily="34" charset="0"/>
                <a:hlinkClick r:id="rId8">
                  <a:extLst>
                    <a:ext uri="{A12FA001-AC4F-418D-AE19-62706E023703}">
                      <ahyp:hlinkClr xmlns:ahyp="http://schemas.microsoft.com/office/drawing/2018/hyperlinkcolor" val="tx"/>
                    </a:ext>
                  </a:extLst>
                </a:hlinkClick>
              </a:rPr>
              <a:t>Learning French as a Second Language</a:t>
            </a:r>
            <a:endParaRPr lang="en-US" sz="1800" b="1" spc="300" dirty="0">
              <a:solidFill>
                <a:schemeClr val="bg1"/>
              </a:solidFill>
              <a:latin typeface="Myriad Pro" panose="020B0503030403020204" pitchFamily="34" charset="0"/>
            </a:endParaRPr>
          </a:p>
          <a:p>
            <a:pPr>
              <a:spcBef>
                <a:spcPct val="0"/>
              </a:spcBef>
              <a:buFontTx/>
              <a:buNone/>
            </a:pPr>
            <a:endParaRPr lang="en-CA" altLang="en-US" sz="1800" dirty="0">
              <a:solidFill>
                <a:schemeClr val="bg1"/>
              </a:solidFill>
              <a:latin typeface="Myriad Pro" panose="020B0503030403020204" pitchFamily="34" charset="0"/>
            </a:endParaRPr>
          </a:p>
        </p:txBody>
      </p:sp>
      <p:pic>
        <p:nvPicPr>
          <p:cNvPr id="19" name="Graphic 18">
            <a:extLst>
              <a:ext uri="{FF2B5EF4-FFF2-40B4-BE49-F238E27FC236}">
                <a16:creationId xmlns:a16="http://schemas.microsoft.com/office/drawing/2014/main" id="{A704F722-230F-4178-B86B-41FA0C2853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5901" y="811938"/>
            <a:ext cx="1709094" cy="726365"/>
          </a:xfrm>
          <a:prstGeom prst="rect">
            <a:avLst/>
          </a:prstGeom>
        </p:spPr>
      </p:pic>
      <p:grpSp>
        <p:nvGrpSpPr>
          <p:cNvPr id="2" name="Group 1">
            <a:extLst>
              <a:ext uri="{FF2B5EF4-FFF2-40B4-BE49-F238E27FC236}">
                <a16:creationId xmlns:a16="http://schemas.microsoft.com/office/drawing/2014/main" id="{1CFC2CC1-5BC9-454A-8B21-7E95A1EFCEA8}"/>
              </a:ext>
            </a:extLst>
          </p:cNvPr>
          <p:cNvGrpSpPr/>
          <p:nvPr/>
        </p:nvGrpSpPr>
        <p:grpSpPr>
          <a:xfrm>
            <a:off x="231354" y="1905000"/>
            <a:ext cx="8303046" cy="4953000"/>
            <a:chOff x="142210" y="2057400"/>
            <a:chExt cx="8392190" cy="4807396"/>
          </a:xfrm>
        </p:grpSpPr>
        <p:pic>
          <p:nvPicPr>
            <p:cNvPr id="18" name="Graphic 17">
              <a:extLst>
                <a:ext uri="{FF2B5EF4-FFF2-40B4-BE49-F238E27FC236}">
                  <a16:creationId xmlns:a16="http://schemas.microsoft.com/office/drawing/2014/main" id="{2DDD1DF4-2E49-4DEC-B99B-3759FC06AF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10" y="2057400"/>
              <a:ext cx="8392190" cy="4807396"/>
            </a:xfrm>
            <a:prstGeom prst="rect">
              <a:avLst/>
            </a:prstGeom>
          </p:spPr>
        </p:pic>
        <p:pic>
          <p:nvPicPr>
            <p:cNvPr id="33" name="Graphic 32">
              <a:extLst>
                <a:ext uri="{FF2B5EF4-FFF2-40B4-BE49-F238E27FC236}">
                  <a16:creationId xmlns:a16="http://schemas.microsoft.com/office/drawing/2014/main" id="{D82236D1-071F-4751-B343-F36C40FFC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10" y="3657600"/>
              <a:ext cx="8392190" cy="3207196"/>
            </a:xfrm>
            <a:prstGeom prst="rect">
              <a:avLst/>
            </a:prstGeom>
          </p:spPr>
        </p:pic>
      </p:grpSp>
      <p:sp>
        <p:nvSpPr>
          <p:cNvPr id="17" name="TextBox 2">
            <a:extLst>
              <a:ext uri="{FF2B5EF4-FFF2-40B4-BE49-F238E27FC236}">
                <a16:creationId xmlns:a16="http://schemas.microsoft.com/office/drawing/2014/main" id="{79CB91CE-E79A-46D6-AC21-EB7A1046B5AF}"/>
              </a:ext>
            </a:extLst>
          </p:cNvPr>
          <p:cNvSpPr txBox="1">
            <a:spLocks noChangeArrowheads="1"/>
          </p:cNvSpPr>
          <p:nvPr/>
        </p:nvSpPr>
        <p:spPr bwMode="auto">
          <a:xfrm>
            <a:off x="1019702" y="5140482"/>
            <a:ext cx="6945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dirty="0">
                <a:solidFill>
                  <a:schemeClr val="bg1"/>
                </a:solidFill>
                <a:latin typeface="+mj-lt"/>
                <a:ea typeface="Adobe Myungjo Std M" panose="02020600000000000000" pitchFamily="18" charset="-128"/>
              </a:rPr>
              <a:t>Everyone at their best!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2E454-C42C-4C9D-8790-D97ADC652D0D}"/>
              </a:ext>
            </a:extLst>
          </p:cNvPr>
          <p:cNvPicPr>
            <a:picLocks noChangeAspect="1"/>
          </p:cNvPicPr>
          <p:nvPr/>
        </p:nvPicPr>
        <p:blipFill rotWithShape="1">
          <a:blip r:embed="rId6"/>
          <a:srcRect t="2273"/>
          <a:stretch/>
        </p:blipFill>
        <p:spPr>
          <a:xfrm>
            <a:off x="5943600" y="1447799"/>
            <a:ext cx="5891463" cy="3421449"/>
          </a:xfrm>
          <a:prstGeom prst="rect">
            <a:avLst/>
          </a:prstGeom>
          <a:solidFill>
            <a:schemeClr val="tx1"/>
          </a:solidFill>
          <a:ln>
            <a:solidFill>
              <a:schemeClr val="tx1"/>
            </a:solidFill>
          </a:ln>
        </p:spPr>
      </p:pic>
      <p:sp>
        <p:nvSpPr>
          <p:cNvPr id="4" name="Rectangle 3">
            <a:extLst>
              <a:ext uri="{FF2B5EF4-FFF2-40B4-BE49-F238E27FC236}">
                <a16:creationId xmlns:a16="http://schemas.microsoft.com/office/drawing/2014/main" id="{7ECF3292-FDE5-44FF-BF16-D26CF4639BF4}"/>
              </a:ext>
            </a:extLst>
          </p:cNvPr>
          <p:cNvSpPr/>
          <p:nvPr/>
        </p:nvSpPr>
        <p:spPr>
          <a:xfrm>
            <a:off x="1295400" y="1447800"/>
            <a:ext cx="4419600" cy="3421449"/>
          </a:xfrm>
          <a:prstGeom prst="rect">
            <a:avLst/>
          </a:prstGeom>
        </p:spPr>
        <p:txBody>
          <a:bodyPr wrap="square">
            <a:spAutoFit/>
          </a:bodyPr>
          <a:lstStyle/>
          <a:p>
            <a:pPr marL="342900" indent="-365760">
              <a:lnSpc>
                <a:spcPts val="2600"/>
              </a:lnSpc>
              <a:spcAft>
                <a:spcPts val="700"/>
              </a:spcAft>
              <a:buFont typeface="Arial" panose="020B0604020202020204" pitchFamily="34" charset="0"/>
              <a:buChar char="•"/>
            </a:pPr>
            <a:r>
              <a:rPr lang="en-CA" altLang="en-US" sz="1800" dirty="0">
                <a:latin typeface="+mn-lt"/>
              </a:rPr>
              <a:t>CEFR stands for: </a:t>
            </a:r>
            <a:r>
              <a:rPr lang="en-CA" altLang="en-US" sz="1800" b="1" dirty="0">
                <a:latin typeface="+mn-lt"/>
              </a:rPr>
              <a:t>Common European Framework of Reference</a:t>
            </a:r>
          </a:p>
          <a:p>
            <a:pPr marL="342900" indent="-365760">
              <a:lnSpc>
                <a:spcPts val="2600"/>
              </a:lnSpc>
              <a:spcAft>
                <a:spcPts val="700"/>
              </a:spcAft>
              <a:buFont typeface="Arial" panose="020B0604020202020204" pitchFamily="34" charset="0"/>
              <a:buChar char="•"/>
            </a:pPr>
            <a:r>
              <a:rPr lang="en-CA" sz="1800" dirty="0">
                <a:latin typeface="+mn-lt"/>
              </a:rPr>
              <a:t>It is an internationally recognized framework for second language </a:t>
            </a:r>
          </a:p>
          <a:p>
            <a:pPr marL="342900" indent="-365760">
              <a:lnSpc>
                <a:spcPts val="2600"/>
              </a:lnSpc>
              <a:spcAft>
                <a:spcPts val="700"/>
              </a:spcAft>
              <a:buFont typeface="Arial" panose="020B0604020202020204" pitchFamily="34" charset="0"/>
              <a:buChar char="•"/>
            </a:pPr>
            <a:r>
              <a:rPr lang="en-CA" sz="1800" dirty="0">
                <a:latin typeface="+mn-lt"/>
              </a:rPr>
              <a:t>It provides benchmarks for speaking, listening, reading and writing</a:t>
            </a:r>
          </a:p>
          <a:p>
            <a:pPr marL="342900" indent="-365760">
              <a:lnSpc>
                <a:spcPts val="2600"/>
              </a:lnSpc>
              <a:spcAft>
                <a:spcPts val="700"/>
              </a:spcAft>
              <a:buFont typeface="Arial" panose="020B0604020202020204" pitchFamily="34" charset="0"/>
              <a:buChar char="•"/>
            </a:pPr>
            <a:r>
              <a:rPr lang="en-CA" sz="1800" dirty="0">
                <a:latin typeface="+mn-lt"/>
              </a:rPr>
              <a:t>It highlights the progression of bilingualism</a:t>
            </a:r>
          </a:p>
          <a:p>
            <a:pPr marL="342900" indent="-365760">
              <a:lnSpc>
                <a:spcPts val="2600"/>
              </a:lnSpc>
              <a:spcAft>
                <a:spcPts val="700"/>
              </a:spcAft>
              <a:buFont typeface="Arial" panose="020B0604020202020204" pitchFamily="34" charset="0"/>
              <a:buChar char="•"/>
            </a:pPr>
            <a:r>
              <a:rPr lang="en-CA" sz="1800" dirty="0">
                <a:latin typeface="+mn-lt"/>
              </a:rPr>
              <a:t>Bilingualism is </a:t>
            </a:r>
            <a:r>
              <a:rPr lang="en-CA" sz="1800" b="1" u="sng" dirty="0">
                <a:latin typeface="+mn-lt"/>
              </a:rPr>
              <a:t>a life-long journey</a:t>
            </a:r>
          </a:p>
        </p:txBody>
      </p:sp>
      <p:pic>
        <p:nvPicPr>
          <p:cNvPr id="5" name="Recorded Sound">
            <a:hlinkClick r:id="" action="ppaction://media"/>
            <a:extLst>
              <a:ext uri="{FF2B5EF4-FFF2-40B4-BE49-F238E27FC236}">
                <a16:creationId xmlns:a16="http://schemas.microsoft.com/office/drawing/2014/main" id="{355A29B2-FA6D-4562-942B-E664F669C2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420600" y="5879463"/>
            <a:ext cx="609600" cy="609600"/>
          </a:xfrm>
          <a:prstGeom prst="rect">
            <a:avLst/>
          </a:prstGeom>
        </p:spPr>
      </p:pic>
      <p:sp>
        <p:nvSpPr>
          <p:cNvPr id="14" name="Rectangle 2">
            <a:extLst>
              <a:ext uri="{FF2B5EF4-FFF2-40B4-BE49-F238E27FC236}">
                <a16:creationId xmlns:a16="http://schemas.microsoft.com/office/drawing/2014/main" id="{D35723FD-F176-4034-8D90-F9D07EC96BC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t>All New Brunswick French Programs are CEFR aligned</a:t>
            </a:r>
            <a:endParaRPr lang="en-US" altLang="en-US" sz="2800" kern="0" dirty="0"/>
          </a:p>
        </p:txBody>
      </p:sp>
      <p:grpSp>
        <p:nvGrpSpPr>
          <p:cNvPr id="2" name="Group 1">
            <a:extLst>
              <a:ext uri="{FF2B5EF4-FFF2-40B4-BE49-F238E27FC236}">
                <a16:creationId xmlns:a16="http://schemas.microsoft.com/office/drawing/2014/main" id="{02905814-B97D-4D47-AF7D-D6EDE61F137D}"/>
              </a:ext>
            </a:extLst>
          </p:cNvPr>
          <p:cNvGrpSpPr/>
          <p:nvPr/>
        </p:nvGrpSpPr>
        <p:grpSpPr>
          <a:xfrm>
            <a:off x="7010400" y="5257800"/>
            <a:ext cx="4286908" cy="971602"/>
            <a:chOff x="7620000" y="3221552"/>
            <a:chExt cx="4286908" cy="971602"/>
          </a:xfrm>
        </p:grpSpPr>
        <p:pic>
          <p:nvPicPr>
            <p:cNvPr id="25" name="Graphic 24">
              <a:extLst>
                <a:ext uri="{FF2B5EF4-FFF2-40B4-BE49-F238E27FC236}">
                  <a16:creationId xmlns:a16="http://schemas.microsoft.com/office/drawing/2014/main" id="{C68712D0-14DE-4D90-BECE-1311324D96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20000" y="3221552"/>
              <a:ext cx="4286908" cy="918581"/>
            </a:xfrm>
            <a:prstGeom prst="rect">
              <a:avLst/>
            </a:prstGeom>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8338335" y="3431154"/>
              <a:ext cx="346751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CA" sz="1400" spc="300" dirty="0">
                  <a:solidFill>
                    <a:schemeClr val="tx1"/>
                  </a:solidFill>
                  <a:latin typeface="+mn-lt"/>
                </a:rPr>
                <a:t>English poster may be found at </a:t>
              </a:r>
              <a:r>
                <a:rPr lang="en-CA" sz="1400" b="1" spc="300" dirty="0">
                  <a:solidFill>
                    <a:schemeClr val="tx1"/>
                  </a:solidFill>
                  <a:latin typeface="+mn-lt"/>
                  <a:hlinkClick r:id="rId10">
                    <a:extLst>
                      <a:ext uri="{A12FA001-AC4F-418D-AE19-62706E023703}">
                        <ahyp:hlinkClr xmlns:ahyp="http://schemas.microsoft.com/office/drawing/2018/hyperlinkcolor" val="tx"/>
                      </a:ext>
                    </a:extLst>
                  </a:hlinkClick>
                </a:rPr>
                <a:t>https://bit.ly/3kHLeMs</a:t>
              </a:r>
              <a:r>
                <a:rPr lang="en-CA" sz="1400" b="1" spc="300" dirty="0">
                  <a:solidFill>
                    <a:schemeClr val="tx1"/>
                  </a:solidFill>
                  <a:latin typeface="+mn-lt"/>
                </a:rPr>
                <a:t> </a:t>
              </a:r>
            </a:p>
            <a:p>
              <a:pPr marL="0" indent="0" eaLnBrk="1" hangingPunct="1">
                <a:spcBef>
                  <a:spcPct val="0"/>
                </a:spcBef>
                <a:spcAft>
                  <a:spcPts val="800"/>
                </a:spcAft>
                <a:buNone/>
                <a:defRPr/>
              </a:pPr>
              <a:endParaRPr lang="fr-CA" altLang="en-US" sz="1600" b="1" spc="300" dirty="0">
                <a:solidFill>
                  <a:schemeClr val="tx1"/>
                </a:solidFill>
              </a:endParaRPr>
            </a:p>
            <a:p>
              <a:pPr marL="0" indent="0" eaLnBrk="1" hangingPunct="1">
                <a:spcBef>
                  <a:spcPct val="0"/>
                </a:spcBef>
                <a:buNone/>
                <a:defRPr/>
              </a:pPr>
              <a:r>
                <a:rPr lang="fr-CA" altLang="en-US" sz="1600" spc="300" dirty="0">
                  <a:solidFill>
                    <a:schemeClr val="tx1"/>
                  </a:solidFill>
                  <a:latin typeface="Arial Narrow" panose="020B0606020202030204" pitchFamily="34" charset="0"/>
                </a:rPr>
                <a:t>		          	     	</a:t>
              </a:r>
            </a:p>
            <a:p>
              <a:pPr marL="0" indent="0" eaLnBrk="1" hangingPunct="1">
                <a:spcBef>
                  <a:spcPct val="0"/>
                </a:spcBef>
                <a:buNone/>
                <a:defRPr/>
              </a:pPr>
              <a:endParaRPr lang="fr-CA" altLang="en-US" sz="1600" spc="300" dirty="0">
                <a:solidFill>
                  <a:schemeClr val="tx1"/>
                </a:solidFill>
                <a:latin typeface="+mj-lt"/>
              </a:endParaRPr>
            </a:p>
            <a:p>
              <a:pPr marL="0" indent="0" eaLnBrk="1" hangingPunct="1">
                <a:spcBef>
                  <a:spcPct val="0"/>
                </a:spcBef>
                <a:buNone/>
                <a:defRPr/>
              </a:pPr>
              <a:endParaRPr lang="fr-CA" altLang="en-US" sz="1600" spc="300" dirty="0">
                <a:solidFill>
                  <a:schemeClr val="tx1"/>
                </a:solidFill>
                <a:latin typeface="+mj-lt"/>
              </a:endParaRPr>
            </a:p>
            <a:p>
              <a:pPr marL="0" indent="0" eaLnBrk="1" hangingPunct="1">
                <a:spcBef>
                  <a:spcPct val="0"/>
                </a:spcBef>
                <a:buNone/>
                <a:defRPr/>
              </a:pPr>
              <a:endParaRPr lang="en-US" altLang="en-US" sz="1600" spc="300" dirty="0">
                <a:solidFill>
                  <a:schemeClr val="tx1"/>
                </a:solidFill>
                <a:latin typeface="+mn-lt"/>
              </a:endParaRPr>
            </a:p>
            <a:p>
              <a:pPr marL="0" indent="0" eaLnBrk="1" hangingPunct="1">
                <a:spcBef>
                  <a:spcPct val="0"/>
                </a:spcBef>
                <a:buNone/>
                <a:defRPr/>
              </a:pPr>
              <a:endParaRPr lang="en-US" altLang="en-US" sz="1600" spc="300" dirty="0">
                <a:solidFill>
                  <a:schemeClr val="tx1"/>
                </a:solidFill>
                <a:latin typeface="+mn-lt"/>
              </a:endParaRPr>
            </a:p>
          </p:txBody>
        </p:sp>
        <p:pic>
          <p:nvPicPr>
            <p:cNvPr id="24" name="Graphic 23" descr="Information">
              <a:extLst>
                <a:ext uri="{FF2B5EF4-FFF2-40B4-BE49-F238E27FC236}">
                  <a16:creationId xmlns:a16="http://schemas.microsoft.com/office/drawing/2014/main" id="{38EF8A3F-4C9A-4BC7-B8EB-B4EB74DE51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4714" y="3437015"/>
              <a:ext cx="523621" cy="523621"/>
            </a:xfrm>
            <a:prstGeom prst="rect">
              <a:avLst/>
            </a:prstGeom>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1933F5C4-F112-4B11-A97C-182127C9C1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655982"/>
            <a:ext cx="10461414" cy="572434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5D73C568-13BA-48DE-8FA9-3CAAD98B16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09452" y="6330631"/>
            <a:ext cx="609600" cy="609600"/>
          </a:xfrm>
          <a:prstGeom prst="rect">
            <a:avLst/>
          </a:prstGeom>
        </p:spPr>
      </p:pic>
    </p:spTree>
    <p:custDataLst>
      <p:tags r:id="rId1"/>
    </p:custDataLst>
    <p:extLst>
      <p:ext uri="{BB962C8B-B14F-4D97-AF65-F5344CB8AC3E}">
        <p14:creationId xmlns:p14="http://schemas.microsoft.com/office/powerpoint/2010/main" val="25132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A772A-9F72-4183-B252-9789525EBBB0}"/>
              </a:ext>
            </a:extLst>
          </p:cNvPr>
          <p:cNvPicPr>
            <a:picLocks noChangeAspect="1"/>
          </p:cNvPicPr>
          <p:nvPr/>
        </p:nvPicPr>
        <p:blipFill>
          <a:blip r:embed="rId14"/>
          <a:stretch>
            <a:fillRect/>
          </a:stretch>
        </p:blipFill>
        <p:spPr>
          <a:xfrm>
            <a:off x="3880733" y="1880018"/>
            <a:ext cx="4249280" cy="4352921"/>
          </a:xfrm>
          <a:prstGeom prst="rect">
            <a:avLst/>
          </a:prstGeom>
        </p:spPr>
      </p:pic>
      <p:pic>
        <p:nvPicPr>
          <p:cNvPr id="3" name="Basic">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extLst>
              <a:ext uri="{28A0092B-C50C-407E-A947-70E740481C1C}">
                <a14:useLocalDpi xmlns:a14="http://schemas.microsoft.com/office/drawing/2010/main" val="0"/>
              </a:ext>
            </a:extLst>
          </a:blip>
          <a:stretch>
            <a:fillRect/>
          </a:stretch>
        </p:blipFill>
        <p:spPr>
          <a:xfrm>
            <a:off x="4795383" y="4723605"/>
            <a:ext cx="304800" cy="304800"/>
          </a:xfrm>
          <a:prstGeom prst="rect">
            <a:avLst/>
          </a:prstGeom>
        </p:spPr>
      </p:pic>
      <p:pic>
        <p:nvPicPr>
          <p:cNvPr id="4" name="Intermediate">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extLst>
              <a:ext uri="{28A0092B-C50C-407E-A947-70E740481C1C}">
                <a14:useLocalDpi xmlns:a14="http://schemas.microsoft.com/office/drawing/2010/main" val="0"/>
              </a:ext>
            </a:extLst>
          </a:blip>
          <a:stretch>
            <a:fillRect/>
          </a:stretch>
        </p:blipFill>
        <p:spPr>
          <a:xfrm>
            <a:off x="4460598" y="4168183"/>
            <a:ext cx="296141" cy="296141"/>
          </a:xfrm>
          <a:prstGeom prst="rect">
            <a:avLst/>
          </a:prstGeom>
        </p:spPr>
      </p:pic>
      <p:pic>
        <p:nvPicPr>
          <p:cNvPr id="5" name="InterPlu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extLst>
              <a:ext uri="{28A0092B-C50C-407E-A947-70E740481C1C}">
                <a14:useLocalDpi xmlns:a14="http://schemas.microsoft.com/office/drawing/2010/main" val="0"/>
              </a:ext>
            </a:extLst>
          </a:blip>
          <a:stretch>
            <a:fillRect/>
          </a:stretch>
        </p:blipFill>
        <p:spPr>
          <a:xfrm>
            <a:off x="4164457" y="3651469"/>
            <a:ext cx="296141" cy="296141"/>
          </a:xfrm>
          <a:prstGeom prst="rect">
            <a:avLst/>
          </a:prstGeom>
        </p:spPr>
      </p:pic>
      <p:pic>
        <p:nvPicPr>
          <p:cNvPr id="6" name="Advance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extLst>
              <a:ext uri="{28A0092B-C50C-407E-A947-70E740481C1C}">
                <a14:useLocalDpi xmlns:a14="http://schemas.microsoft.com/office/drawing/2010/main" val="0"/>
              </a:ext>
            </a:extLst>
          </a:blip>
          <a:stretch>
            <a:fillRect/>
          </a:stretch>
        </p:blipFill>
        <p:spPr>
          <a:xfrm>
            <a:off x="3859656" y="3109630"/>
            <a:ext cx="304800" cy="304800"/>
          </a:xfrm>
          <a:prstGeom prst="rect">
            <a:avLst/>
          </a:prstGeom>
        </p:spPr>
      </p:pic>
      <p:grpSp>
        <p:nvGrpSpPr>
          <p:cNvPr id="9" name="Group 8">
            <a:extLst>
              <a:ext uri="{FF2B5EF4-FFF2-40B4-BE49-F238E27FC236}">
                <a16:creationId xmlns:a16="http://schemas.microsoft.com/office/drawing/2014/main" id="{B0981D21-A3A1-4951-A608-0145FC343383}"/>
              </a:ext>
            </a:extLst>
          </p:cNvPr>
          <p:cNvGrpSpPr/>
          <p:nvPr/>
        </p:nvGrpSpPr>
        <p:grpSpPr>
          <a:xfrm>
            <a:off x="937650" y="2275443"/>
            <a:ext cx="2286000" cy="3401458"/>
            <a:chOff x="1134255" y="1876406"/>
            <a:chExt cx="2286000" cy="3401458"/>
          </a:xfrm>
        </p:grpSpPr>
        <p:pic>
          <p:nvPicPr>
            <p:cNvPr id="25" name="Graphic 24">
              <a:extLst>
                <a:ext uri="{FF2B5EF4-FFF2-40B4-BE49-F238E27FC236}">
                  <a16:creationId xmlns:a16="http://schemas.microsoft.com/office/drawing/2014/main" id="{0549E9B8-544D-4479-8995-D3DDAF48A9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34255" y="1876406"/>
              <a:ext cx="2286000" cy="3401458"/>
            </a:xfrm>
            <a:prstGeom prst="rect">
              <a:avLst/>
            </a:prstGeom>
          </p:spPr>
        </p:pic>
        <p:sp>
          <p:nvSpPr>
            <p:cNvPr id="10" name="TextBox 9">
              <a:extLst>
                <a:ext uri="{FF2B5EF4-FFF2-40B4-BE49-F238E27FC236}">
                  <a16:creationId xmlns:a16="http://schemas.microsoft.com/office/drawing/2014/main" id="{F3B80034-9C5F-487B-ABDC-E5E0CC4BCF30}"/>
                </a:ext>
              </a:extLst>
            </p:cNvPr>
            <p:cNvSpPr txBox="1"/>
            <p:nvPr/>
          </p:nvSpPr>
          <p:spPr>
            <a:xfrm>
              <a:off x="1409808" y="3702658"/>
              <a:ext cx="1676185" cy="1169551"/>
            </a:xfrm>
            <a:prstGeom prst="rect">
              <a:avLst/>
            </a:prstGeom>
            <a:noFill/>
          </p:spPr>
          <p:txBody>
            <a:bodyPr wrap="square" rtlCol="0">
              <a:spAutoFit/>
            </a:bodyPr>
            <a:lstStyle/>
            <a:p>
              <a:pPr algn="ctr">
                <a:defRPr/>
              </a:pPr>
              <a:r>
                <a:rPr lang="en-CA" sz="1400" b="1" dirty="0">
                  <a:solidFill>
                    <a:srgbClr val="9F8111"/>
                  </a:solidFill>
                  <a:latin typeface="Arial Narrow" panose="020B0606020202030204" pitchFamily="34" charset="0"/>
                  <a:ea typeface="Adobe Myungjo Std M" panose="02020600000000000000" pitchFamily="18" charset="-128"/>
                </a:rPr>
                <a:t>Time spent learning and interacting In French will impact the level of proficiency achieved</a:t>
              </a:r>
            </a:p>
          </p:txBody>
        </p:sp>
      </p:grpSp>
      <p:pic>
        <p:nvPicPr>
          <p:cNvPr id="2" name="Recorded Sound">
            <a:hlinkClick r:id="" action="ppaction://media"/>
            <a:extLst>
              <a:ext uri="{FF2B5EF4-FFF2-40B4-BE49-F238E27FC236}">
                <a16:creationId xmlns:a16="http://schemas.microsoft.com/office/drawing/2014/main" id="{3C5F84CF-2D69-4765-955B-B086EDC0331B}"/>
              </a:ext>
            </a:extLst>
          </p:cNvPr>
          <p:cNvPicPr>
            <a:picLocks noChangeAspect="1"/>
          </p:cNvPicPr>
          <p:nvPr>
            <a:audioFile r:link="rId11"/>
            <p:extLst>
              <p:ext uri="{DAA4B4D4-6D71-4841-9C94-3DE7FCFB9230}">
                <p14:media xmlns:p14="http://schemas.microsoft.com/office/powerpoint/2010/main" r:embed="rId10"/>
              </p:ext>
            </p:extLst>
          </p:nvPr>
        </p:nvPicPr>
        <p:blipFill>
          <a:blip r:embed="rId18"/>
          <a:stretch>
            <a:fillRect/>
          </a:stretch>
        </p:blipFill>
        <p:spPr>
          <a:xfrm>
            <a:off x="12603015" y="6223000"/>
            <a:ext cx="609600" cy="609600"/>
          </a:xfrm>
          <a:prstGeom prst="rect">
            <a:avLst/>
          </a:prstGeom>
        </p:spPr>
      </p:pic>
      <p:sp>
        <p:nvSpPr>
          <p:cNvPr id="24" name="Rectangle 2">
            <a:extLst>
              <a:ext uri="{FF2B5EF4-FFF2-40B4-BE49-F238E27FC236}">
                <a16:creationId xmlns:a16="http://schemas.microsoft.com/office/drawing/2014/main" id="{C4ECB2CD-975A-41BE-960B-D5D35AE98312}"/>
              </a:ext>
            </a:extLst>
          </p:cNvPr>
          <p:cNvSpPr txBox="1">
            <a:spLocks noChangeArrowheads="1"/>
          </p:cNvSpPr>
          <p:nvPr/>
        </p:nvSpPr>
        <p:spPr bwMode="auto">
          <a:xfrm>
            <a:off x="239263" y="257657"/>
            <a:ext cx="89809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t>Oral Proficiency Levels</a:t>
            </a:r>
            <a:endParaRPr lang="en-US" altLang="en-US" sz="2800" kern="0" dirty="0"/>
          </a:p>
        </p:txBody>
      </p:sp>
      <p:pic>
        <p:nvPicPr>
          <p:cNvPr id="26" name="Graphic 25">
            <a:extLst>
              <a:ext uri="{FF2B5EF4-FFF2-40B4-BE49-F238E27FC236}">
                <a16:creationId xmlns:a16="http://schemas.microsoft.com/office/drawing/2014/main" id="{B5C4C3EB-8095-46B5-873C-70BC0531A8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87096" y="914400"/>
            <a:ext cx="3404903" cy="5777948"/>
          </a:xfrm>
          <a:prstGeom prst="rect">
            <a:avLst/>
          </a:prstGeom>
        </p:spPr>
      </p:pic>
      <p:pic>
        <p:nvPicPr>
          <p:cNvPr id="28" name="Graphic 27" descr="Information">
            <a:extLst>
              <a:ext uri="{FF2B5EF4-FFF2-40B4-BE49-F238E27FC236}">
                <a16:creationId xmlns:a16="http://schemas.microsoft.com/office/drawing/2014/main" id="{956BA6F5-C3D3-4F1F-BAD3-992B39F640C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227736" y="2366152"/>
            <a:ext cx="523621" cy="523621"/>
          </a:xfrm>
          <a:prstGeom prst="rect">
            <a:avLst/>
          </a:prstGeom>
        </p:spPr>
      </p:pic>
      <p:sp>
        <p:nvSpPr>
          <p:cNvPr id="16" name="Content Placeholder 2">
            <a:extLst>
              <a:ext uri="{FF2B5EF4-FFF2-40B4-BE49-F238E27FC236}">
                <a16:creationId xmlns:a16="http://schemas.microsoft.com/office/drawing/2014/main" id="{B28CE567-145C-4F95-8D0E-9CEA8D4C31A2}"/>
              </a:ext>
            </a:extLst>
          </p:cNvPr>
          <p:cNvSpPr txBox="1">
            <a:spLocks/>
          </p:cNvSpPr>
          <p:nvPr/>
        </p:nvSpPr>
        <p:spPr>
          <a:xfrm>
            <a:off x="9044662" y="3109630"/>
            <a:ext cx="3029958" cy="336286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lgn="ctr">
              <a:spcBef>
                <a:spcPct val="0"/>
              </a:spcBef>
              <a:buNone/>
              <a:defRPr/>
            </a:pPr>
            <a:r>
              <a:rPr lang="en-US" sz="1400" spc="300" dirty="0">
                <a:solidFill>
                  <a:schemeClr val="bg1"/>
                </a:solidFill>
                <a:latin typeface="Arial" panose="020B0604020202020204" pitchFamily="34" charset="0"/>
                <a:ea typeface="ヒラギノ角ゴ Pro W3" charset="-128"/>
              </a:rPr>
              <a:t>Student proficiency results will depend upon </a:t>
            </a:r>
            <a:r>
              <a:rPr lang="en-US" sz="1400" b="1" spc="300" dirty="0">
                <a:solidFill>
                  <a:schemeClr val="bg1"/>
                </a:solidFill>
                <a:latin typeface="Arial" panose="020B0604020202020204" pitchFamily="34" charset="0"/>
                <a:ea typeface="ヒラギノ角ゴ Pro W3" charset="-128"/>
              </a:rPr>
              <a:t>various factors</a:t>
            </a:r>
            <a:r>
              <a:rPr lang="en-US" sz="1400" spc="300" dirty="0">
                <a:solidFill>
                  <a:schemeClr val="bg1"/>
                </a:solidFill>
                <a:latin typeface="Arial" panose="020B0604020202020204" pitchFamily="34" charset="0"/>
                <a:ea typeface="ヒラギノ角ゴ Pro W3" charset="-128"/>
              </a:rPr>
              <a:t> including personality, attitude, motivation, and time spent learning and interacting in French outside the classroom such as summer immersion programs, travel, exchange programs, etc.</a:t>
            </a:r>
            <a:endParaRPr lang="fr-CA" sz="1400" spc="300" dirty="0">
              <a:solidFill>
                <a:schemeClr val="bg1"/>
              </a:solidFill>
              <a:latin typeface="Arial" panose="020B0604020202020204" pitchFamily="34" charset="0"/>
              <a:ea typeface="ヒラギノ角ゴ Pro W3" charset="-128"/>
            </a:endParaRPr>
          </a:p>
        </p:txBody>
      </p:sp>
    </p:spTree>
    <p:custDataLst>
      <p:tags r:id="rId1"/>
    </p:custDataLst>
    <p:extLst>
      <p:ext uri="{BB962C8B-B14F-4D97-AF65-F5344CB8AC3E}">
        <p14:creationId xmlns:p14="http://schemas.microsoft.com/office/powerpoint/2010/main" val="39612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30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37B0-E23A-4CDD-AB37-49C2BE51F27A}"/>
              </a:ext>
            </a:extLst>
          </p:cNvPr>
          <p:cNvPicPr>
            <a:picLocks noChangeAspect="1"/>
          </p:cNvPicPr>
          <p:nvPr/>
        </p:nvPicPr>
        <p:blipFill rotWithShape="1">
          <a:blip r:embed="rId6">
            <a:extLst>
              <a:ext uri="{28A0092B-C50C-407E-A947-70E740481C1C}">
                <a14:useLocalDpi xmlns:a14="http://schemas.microsoft.com/office/drawing/2010/main" val="0"/>
              </a:ext>
            </a:extLst>
          </a:blip>
          <a:srcRect t="7405" b="7255"/>
          <a:stretch/>
        </p:blipFill>
        <p:spPr>
          <a:xfrm>
            <a:off x="228600" y="0"/>
            <a:ext cx="11963400" cy="6858000"/>
          </a:xfrm>
          <a:prstGeom prst="rect">
            <a:avLst/>
          </a:prstGeom>
        </p:spPr>
      </p:pic>
      <p:grpSp>
        <p:nvGrpSpPr>
          <p:cNvPr id="21" name="Group 20">
            <a:extLst>
              <a:ext uri="{FF2B5EF4-FFF2-40B4-BE49-F238E27FC236}">
                <a16:creationId xmlns:a16="http://schemas.microsoft.com/office/drawing/2014/main" id="{F51599DD-C989-432C-A42E-5B45A7C1E667}"/>
              </a:ext>
            </a:extLst>
          </p:cNvPr>
          <p:cNvGrpSpPr/>
          <p:nvPr/>
        </p:nvGrpSpPr>
        <p:grpSpPr>
          <a:xfrm>
            <a:off x="224118" y="1137575"/>
            <a:ext cx="11967882" cy="5720425"/>
            <a:chOff x="232191" y="1143000"/>
            <a:chExt cx="11964291" cy="5728446"/>
          </a:xfrm>
        </p:grpSpPr>
        <p:pic>
          <p:nvPicPr>
            <p:cNvPr id="22" name="Graphic 21">
              <a:extLst>
                <a:ext uri="{FF2B5EF4-FFF2-40B4-BE49-F238E27FC236}">
                  <a16:creationId xmlns:a16="http://schemas.microsoft.com/office/drawing/2014/main" id="{EBFF996D-FE1C-4AE4-8360-470F0AB6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191" y="1143000"/>
              <a:ext cx="11959810" cy="5728446"/>
            </a:xfrm>
            <a:prstGeom prst="rect">
              <a:avLst/>
            </a:prstGeom>
          </p:spPr>
        </p:pic>
        <p:pic>
          <p:nvPicPr>
            <p:cNvPr id="23" name="Graphic 22">
              <a:extLst>
                <a:ext uri="{FF2B5EF4-FFF2-40B4-BE49-F238E27FC236}">
                  <a16:creationId xmlns:a16="http://schemas.microsoft.com/office/drawing/2014/main" id="{180A4EDB-A897-407E-8CB4-518C61F3E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672" y="4322517"/>
              <a:ext cx="11959810" cy="2548929"/>
            </a:xfrm>
            <a:prstGeom prst="rect">
              <a:avLst/>
            </a:prstGeom>
          </p:spPr>
        </p:pic>
      </p:grpSp>
      <p:pic>
        <p:nvPicPr>
          <p:cNvPr id="6" name="Recorded Sound">
            <a:hlinkClick r:id="" action="ppaction://media"/>
            <a:extLst>
              <a:ext uri="{FF2B5EF4-FFF2-40B4-BE49-F238E27FC236}">
                <a16:creationId xmlns:a16="http://schemas.microsoft.com/office/drawing/2014/main" id="{3D2C9BA9-6280-4BFB-BBFA-2FF019F2D95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96800" y="6330631"/>
            <a:ext cx="609600" cy="609600"/>
          </a:xfrm>
          <a:prstGeom prst="rect">
            <a:avLst/>
          </a:prstGeom>
        </p:spPr>
      </p:pic>
      <p:sp>
        <p:nvSpPr>
          <p:cNvPr id="29" name="TextBox 2">
            <a:extLst>
              <a:ext uri="{FF2B5EF4-FFF2-40B4-BE49-F238E27FC236}">
                <a16:creationId xmlns:a16="http://schemas.microsoft.com/office/drawing/2014/main" id="{30DCE2DC-0DD8-4492-9191-44E1A508CE72}"/>
              </a:ext>
            </a:extLst>
          </p:cNvPr>
          <p:cNvSpPr txBox="1">
            <a:spLocks noChangeArrowheads="1"/>
          </p:cNvSpPr>
          <p:nvPr/>
        </p:nvSpPr>
        <p:spPr bwMode="auto">
          <a:xfrm>
            <a:off x="838200" y="3520166"/>
            <a:ext cx="998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000" b="1" dirty="0">
                <a:solidFill>
                  <a:schemeClr val="bg1"/>
                </a:solidFill>
                <a:latin typeface="+mj-lt"/>
                <a:ea typeface="Adobe Myungjo Std M" panose="02020600000000000000" pitchFamily="18" charset="-128"/>
              </a:rPr>
              <a:t>Now, let’s take a look at the programs*</a:t>
            </a:r>
          </a:p>
        </p:txBody>
      </p:sp>
      <p:sp>
        <p:nvSpPr>
          <p:cNvPr id="30" name="TextBox 29">
            <a:extLst>
              <a:ext uri="{FF2B5EF4-FFF2-40B4-BE49-F238E27FC236}">
                <a16:creationId xmlns:a16="http://schemas.microsoft.com/office/drawing/2014/main" id="{2ACB5BA8-AA6A-42CA-94CB-4548D1D31245}"/>
              </a:ext>
            </a:extLst>
          </p:cNvPr>
          <p:cNvSpPr txBox="1"/>
          <p:nvPr/>
        </p:nvSpPr>
        <p:spPr>
          <a:xfrm>
            <a:off x="876300" y="5350719"/>
            <a:ext cx="10629900" cy="923330"/>
          </a:xfrm>
          <a:prstGeom prst="rect">
            <a:avLst/>
          </a:prstGeom>
          <a:noFill/>
        </p:spPr>
        <p:txBody>
          <a:bodyPr wrap="square" rtlCol="0">
            <a:spAutoFit/>
          </a:bodyPr>
          <a:lstStyle/>
          <a:p>
            <a:r>
              <a:rPr lang="en-US" altLang="en-US" sz="1800" spc="300" dirty="0">
                <a:solidFill>
                  <a:schemeClr val="bg1"/>
                </a:solidFill>
                <a:cs typeface="Arial" panose="020B0604020202020204" pitchFamily="34" charset="0"/>
              </a:rPr>
              <a:t>*Please note: the prescribed programs in this presentation may not be exactly as described if your school is participating in the Language Learning Opportunities prototypes. </a:t>
            </a:r>
          </a:p>
        </p:txBody>
      </p:sp>
      <p:sp>
        <p:nvSpPr>
          <p:cNvPr id="31" name="TextBox 9">
            <a:extLst>
              <a:ext uri="{FF2B5EF4-FFF2-40B4-BE49-F238E27FC236}">
                <a16:creationId xmlns:a16="http://schemas.microsoft.com/office/drawing/2014/main" id="{4E932C81-32C2-478E-9993-2E63E2F86A95}"/>
              </a:ext>
            </a:extLst>
          </p:cNvPr>
          <p:cNvSpPr txBox="1">
            <a:spLocks noChangeArrowheads="1"/>
          </p:cNvSpPr>
          <p:nvPr/>
        </p:nvSpPr>
        <p:spPr bwMode="auto">
          <a:xfrm>
            <a:off x="838200" y="4415614"/>
            <a:ext cx="8042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en-US" sz="2400" dirty="0">
                <a:solidFill>
                  <a:schemeClr val="bg1"/>
                </a:solidFill>
                <a:cs typeface="Arial" panose="020B0604020202020204" pitchFamily="34" charset="0"/>
              </a:rPr>
              <a:t>ENGLISH PRIME AND FRENCH IMMERSION</a:t>
            </a:r>
          </a:p>
        </p:txBody>
      </p:sp>
    </p:spTree>
    <p:custDataLst>
      <p:tags r:id="rId1"/>
    </p:custDataLst>
    <p:extLst>
      <p:ext uri="{BB962C8B-B14F-4D97-AF65-F5344CB8AC3E}">
        <p14:creationId xmlns:p14="http://schemas.microsoft.com/office/powerpoint/2010/main" val="41244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9095AD8-1419-43B1-82F0-69798E3743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99" t="17705" b="9588"/>
          <a:stretch/>
        </p:blipFill>
        <p:spPr>
          <a:xfrm>
            <a:off x="228600" y="914399"/>
            <a:ext cx="3876984" cy="5776687"/>
          </a:xfrm>
          <a:prstGeom prst="rect">
            <a:avLst/>
          </a:prstGeom>
        </p:spPr>
      </p:pic>
      <p:sp>
        <p:nvSpPr>
          <p:cNvPr id="24579" name="Rectangle 11"/>
          <p:cNvSpPr>
            <a:spLocks noChangeArrowheads="1"/>
          </p:cNvSpPr>
          <p:nvPr/>
        </p:nvSpPr>
        <p:spPr bwMode="auto">
          <a:xfrm>
            <a:off x="4648200" y="1688139"/>
            <a:ext cx="69342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65760">
              <a:spcBef>
                <a:spcPct val="0"/>
              </a:spcBef>
              <a:spcAft>
                <a:spcPts val="1200"/>
              </a:spcAft>
            </a:pPr>
            <a:r>
              <a:rPr lang="en-CA" altLang="en-US" sz="1800" dirty="0">
                <a:solidFill>
                  <a:schemeClr val="tx1"/>
                </a:solidFill>
                <a:latin typeface="+mn-lt"/>
              </a:rPr>
              <a:t>French language and cultural experiences K</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a:t>
            </a:r>
          </a:p>
          <a:p>
            <a:pPr marL="342900" indent="-365760">
              <a:spcBef>
                <a:spcPct val="0"/>
              </a:spcBef>
              <a:spcAft>
                <a:spcPts val="1200"/>
              </a:spcAft>
            </a:pPr>
            <a:r>
              <a:rPr lang="en-US" altLang="en-US" sz="1800" dirty="0">
                <a:solidFill>
                  <a:schemeClr val="tx1"/>
                </a:solidFill>
                <a:latin typeface="+mn-lt"/>
              </a:rPr>
              <a:t>FLORA (French Learning Opportunities for Rural Areas) is now available for K</a:t>
            </a:r>
            <a:r>
              <a:rPr lang="en-CA" sz="1800" b="1" dirty="0">
                <a:solidFill>
                  <a:schemeClr val="tx1"/>
                </a:solidFill>
                <a:latin typeface="+mn-lt"/>
                <a:sym typeface="Symbol" panose="05050102010706020507" pitchFamily="18" charset="2"/>
              </a:rPr>
              <a:t></a:t>
            </a:r>
            <a:r>
              <a:rPr lang="en-US" altLang="en-US" sz="1800" dirty="0">
                <a:solidFill>
                  <a:schemeClr val="tx1"/>
                </a:solidFill>
                <a:latin typeface="+mn-lt"/>
              </a:rPr>
              <a:t>5 schools.</a:t>
            </a:r>
            <a:endParaRPr lang="en-CA" altLang="en-US" sz="1800" dirty="0">
              <a:solidFill>
                <a:schemeClr val="tx1"/>
              </a:solidFill>
              <a:latin typeface="+mn-lt"/>
            </a:endParaRPr>
          </a:p>
          <a:p>
            <a:pPr marL="342900" indent="-365760">
              <a:spcBef>
                <a:spcPct val="0"/>
              </a:spcBef>
              <a:spcAft>
                <a:spcPts val="1200"/>
              </a:spcAft>
            </a:pPr>
            <a:r>
              <a:rPr lang="en-US" altLang="en-US" sz="1800" dirty="0">
                <a:solidFill>
                  <a:schemeClr val="tx1"/>
                </a:solidFill>
                <a:latin typeface="+mn-lt"/>
              </a:rPr>
              <a:t>Most of the day is in English with time for learning French.</a:t>
            </a:r>
          </a:p>
          <a:p>
            <a:pPr marL="342900" indent="-365760">
              <a:spcBef>
                <a:spcPct val="0"/>
              </a:spcBef>
              <a:spcAft>
                <a:spcPts val="1200"/>
              </a:spcAft>
            </a:pPr>
            <a:r>
              <a:rPr lang="en-CA" altLang="en-US" sz="1800" dirty="0">
                <a:solidFill>
                  <a:schemeClr val="tx1"/>
                </a:solidFill>
                <a:latin typeface="+mn-lt"/>
              </a:rPr>
              <a:t>French is compulsory in Grades 4</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10 and offered as an elective in all schools in Grades 11</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12.</a:t>
            </a:r>
          </a:p>
          <a:p>
            <a:pPr marL="342900" indent="-365760">
              <a:spcBef>
                <a:spcPct val="0"/>
              </a:spcBef>
              <a:spcAft>
                <a:spcPts val="1200"/>
              </a:spcAft>
            </a:pPr>
            <a:r>
              <a:rPr lang="en-US" altLang="en-US" sz="1800" dirty="0">
                <a:solidFill>
                  <a:schemeClr val="tx1"/>
                </a:solidFill>
                <a:latin typeface="+mn-lt"/>
              </a:rPr>
              <a:t>Intensive 5-month block typically offered in Grade 5 (occasionally occurs in combined 4/5 classes). </a:t>
            </a:r>
          </a:p>
          <a:p>
            <a:pPr marL="342900" indent="-365760">
              <a:spcBef>
                <a:spcPct val="0"/>
              </a:spcBef>
              <a:spcAft>
                <a:spcPts val="1200"/>
              </a:spcAft>
            </a:pPr>
            <a:r>
              <a:rPr lang="en-US" altLang="en-US" sz="1800" dirty="0">
                <a:solidFill>
                  <a:schemeClr val="tx1"/>
                </a:solidFill>
                <a:latin typeface="+mn-lt"/>
              </a:rPr>
              <a:t>At the end of Grade 5, there are two program options: French as part of the Post-Intensive program or Late French Immersion.</a:t>
            </a:r>
            <a:endParaRPr lang="en-CA" altLang="en-US" sz="1800" dirty="0">
              <a:solidFill>
                <a:schemeClr val="tx1"/>
              </a:solidFill>
              <a:latin typeface="+mn-lt"/>
            </a:endParaRPr>
          </a:p>
        </p:txBody>
      </p:sp>
      <p:pic>
        <p:nvPicPr>
          <p:cNvPr id="3" name="Recorded Sound">
            <a:hlinkClick r:id="" action="ppaction://media"/>
            <a:extLst>
              <a:ext uri="{FF2B5EF4-FFF2-40B4-BE49-F238E27FC236}">
                <a16:creationId xmlns:a16="http://schemas.microsoft.com/office/drawing/2014/main" id="{87BB536C-4B63-4E2A-B964-0A244F7DC0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649200" y="6400800"/>
            <a:ext cx="609600" cy="609600"/>
          </a:xfrm>
          <a:prstGeom prst="rect">
            <a:avLst/>
          </a:prstGeom>
        </p:spPr>
      </p:pic>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dirty="0">
                <a:solidFill>
                  <a:schemeClr val="bg1"/>
                </a:solidFill>
              </a:rPr>
              <a:t>English Prime </a:t>
            </a:r>
            <a:r>
              <a:rPr lang="en-CA" altLang="en-US" sz="2800" dirty="0">
                <a:solidFill>
                  <a:schemeClr val="bg1"/>
                </a:solidFill>
              </a:rPr>
              <a:t>Program Overview</a:t>
            </a:r>
            <a:endParaRPr lang="en-US" altLang="en-US" sz="2800" kern="0" dirty="0">
              <a:solidFill>
                <a:schemeClr val="bg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97571" y="4178736"/>
            <a:ext cx="4174958" cy="2561323"/>
          </a:xfrm>
          <a:prstGeom prst="rect">
            <a:avLst/>
          </a:prstGeom>
        </p:spPr>
      </p:pic>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1092867" y="1245854"/>
            <a:ext cx="10032334" cy="378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spcAft>
                <a:spcPts val="0"/>
              </a:spcAft>
              <a:buFontTx/>
              <a:buNone/>
            </a:pPr>
            <a:r>
              <a:rPr lang="en-US" altLang="en-US" sz="2000" b="1" dirty="0">
                <a:solidFill>
                  <a:schemeClr val="tx1"/>
                </a:solidFill>
                <a:latin typeface="+mn-lt"/>
              </a:rPr>
              <a:t>FLORA: French Learning Opportunities for Rural Areas</a:t>
            </a:r>
          </a:p>
          <a:p>
            <a:pPr eaLnBrk="1" hangingPunct="1">
              <a:spcBef>
                <a:spcPct val="0"/>
              </a:spcBef>
              <a:spcAft>
                <a:spcPts val="0"/>
              </a:spcAft>
              <a:buFontTx/>
              <a:buNone/>
            </a:pPr>
            <a:endParaRPr lang="en-US" altLang="en-US" sz="1800" b="1" dirty="0">
              <a:solidFill>
                <a:schemeClr val="tx1"/>
              </a:solidFill>
              <a:latin typeface="+mn-lt"/>
            </a:endParaRPr>
          </a:p>
          <a:p>
            <a:pPr marL="342900" lvl="1" indent="-365760" eaLnBrk="1" hangingPunct="1">
              <a:lnSpc>
                <a:spcPts val="2400"/>
              </a:lnSpc>
              <a:spcBef>
                <a:spcPct val="0"/>
              </a:spcBef>
              <a:spcAft>
                <a:spcPts val="700"/>
              </a:spcAft>
              <a:buFont typeface="Arial" panose="020B0604020202020204" pitchFamily="34" charset="0"/>
              <a:buChar char="•"/>
              <a:defRPr/>
            </a:pPr>
            <a:r>
              <a:rPr lang="en-US" altLang="en-US" sz="1800" dirty="0">
                <a:solidFill>
                  <a:schemeClr val="tx1"/>
                </a:solidFill>
                <a:latin typeface="+mn-lt"/>
                <a:cs typeface="Arial" panose="020B0604020202020204" pitchFamily="34" charset="0"/>
              </a:rPr>
              <a:t>is a made-in-New Brunswick French program for early language acquisition that includes educational songs, animated characters, readings and activities</a:t>
            </a:r>
          </a:p>
          <a:p>
            <a:pPr marL="342900" lvl="1" indent="-365760" eaLnBrk="1" hangingPunct="1">
              <a:lnSpc>
                <a:spcPts val="2400"/>
              </a:lnSpc>
              <a:spcBef>
                <a:spcPct val="0"/>
              </a:spcBef>
              <a:spcAft>
                <a:spcPts val="700"/>
              </a:spcAft>
              <a:buFont typeface="Arial" panose="020B0604020202020204" pitchFamily="34" charset="0"/>
              <a:buChar char="•"/>
              <a:defRPr/>
            </a:pPr>
            <a:r>
              <a:rPr lang="en-US" altLang="en-US" sz="1800" dirty="0">
                <a:solidFill>
                  <a:schemeClr val="tx1"/>
                </a:solidFill>
                <a:latin typeface="+mn-lt"/>
                <a:cs typeface="Arial" panose="020B0604020202020204" pitchFamily="34" charset="0"/>
              </a:rPr>
              <a:t>can be accessed from home to support in-class learning and for fun</a:t>
            </a:r>
          </a:p>
          <a:p>
            <a:pPr marL="342900" lvl="1" indent="-365760" eaLnBrk="1" hangingPunct="1">
              <a:lnSpc>
                <a:spcPts val="2400"/>
              </a:lnSpc>
              <a:spcBef>
                <a:spcPct val="0"/>
              </a:spcBef>
              <a:spcAft>
                <a:spcPts val="700"/>
              </a:spcAft>
              <a:buFont typeface="Arial" panose="020B0604020202020204" pitchFamily="34" charset="0"/>
              <a:buChar char="•"/>
              <a:defRPr/>
            </a:pPr>
            <a:r>
              <a:rPr lang="en-US" altLang="en-US" sz="1800" dirty="0">
                <a:solidFill>
                  <a:schemeClr val="tx1"/>
                </a:solidFill>
                <a:latin typeface="+mn-lt"/>
                <a:cs typeface="Arial" panose="020B0604020202020204" pitchFamily="34" charset="0"/>
              </a:rPr>
              <a:t>uses the same approach as Intensive French where modelling the language is central</a:t>
            </a:r>
          </a:p>
          <a:p>
            <a:pPr marL="342900" lvl="1" indent="-365760" eaLnBrk="1" hangingPunct="1">
              <a:lnSpc>
                <a:spcPts val="2400"/>
              </a:lnSpc>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used in some schools in K-3 to introduce French culture and language as well as in grade 4 as a means to prepare for Grade 5 Intensive French</a:t>
            </a:r>
          </a:p>
          <a:p>
            <a:pPr marL="342900" lvl="1" indent="-365760" eaLnBrk="1" hangingPunct="1">
              <a:lnSpc>
                <a:spcPts val="2400"/>
              </a:lnSpc>
              <a:spcBef>
                <a:spcPct val="0"/>
              </a:spcBef>
              <a:spcAft>
                <a:spcPts val="700"/>
              </a:spcAft>
              <a:buFont typeface="Arial" panose="020B0604020202020204" pitchFamily="34" charset="0"/>
              <a:buChar char="•"/>
              <a:defRPr/>
            </a:pPr>
            <a:r>
              <a:rPr lang="en-US" altLang="en-US" sz="1800" dirty="0">
                <a:solidFill>
                  <a:schemeClr val="tx1"/>
                </a:solidFill>
                <a:cs typeface="Arial" panose="020B0604020202020204" pitchFamily="34" charset="0"/>
              </a:rPr>
              <a:t>used in some schools in K-3 to introduce French culture and                                       language as well as in grade 4 as a means to prepare for Grade 5                               Intensive French</a:t>
            </a:r>
            <a:endParaRPr lang="en-CA" sz="1800" dirty="0">
              <a:solidFill>
                <a:schemeClr val="tx1"/>
              </a:solidFill>
            </a:endParaRPr>
          </a:p>
        </p:txBody>
      </p:sp>
      <p:pic>
        <p:nvPicPr>
          <p:cNvPr id="6" name="Recorded Sound">
            <a:hlinkClick r:id="" action="ppaction://media"/>
            <a:extLst>
              <a:ext uri="{FF2B5EF4-FFF2-40B4-BE49-F238E27FC236}">
                <a16:creationId xmlns:a16="http://schemas.microsoft.com/office/drawing/2014/main" id="{16163C26-5B8F-49C4-808F-2E16517BF5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551153" y="6260463"/>
            <a:ext cx="609600" cy="609600"/>
          </a:xfrm>
          <a:prstGeom prst="rect">
            <a:avLst/>
          </a:prstGeom>
        </p:spPr>
      </p:pic>
      <p:sp>
        <p:nvSpPr>
          <p:cNvPr id="18" name="Rectangle 2">
            <a:extLst>
              <a:ext uri="{FF2B5EF4-FFF2-40B4-BE49-F238E27FC236}">
                <a16:creationId xmlns:a16="http://schemas.microsoft.com/office/drawing/2014/main" id="{2062460B-30E2-4D96-AD59-1ABC7EE9EAA1}"/>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dirty="0">
                <a:solidFill>
                  <a:schemeClr val="bg1"/>
                </a:solidFill>
              </a:rPr>
              <a:t>French Second Language (FSL) Programs</a:t>
            </a:r>
            <a:endParaRPr lang="en-US" altLang="en-US" sz="2800" kern="0" dirty="0">
              <a:solidFill>
                <a:schemeClr val="bg1"/>
              </a:solidFill>
            </a:endParaRPr>
          </a:p>
        </p:txBody>
      </p:sp>
      <p:sp>
        <p:nvSpPr>
          <p:cNvPr id="29" name="Rectangle 28">
            <a:extLst>
              <a:ext uri="{FF2B5EF4-FFF2-40B4-BE49-F238E27FC236}">
                <a16:creationId xmlns:a16="http://schemas.microsoft.com/office/drawing/2014/main" id="{DBFDDFF5-ADAC-4E2B-83B7-BFDEEB17CB90}"/>
              </a:ext>
            </a:extLst>
          </p:cNvPr>
          <p:cNvSpPr/>
          <p:nvPr/>
        </p:nvSpPr>
        <p:spPr bwMode="auto">
          <a:xfrm>
            <a:off x="1524000" y="5563039"/>
            <a:ext cx="5486400" cy="914400"/>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4" name="TextBox 3">
            <a:extLst>
              <a:ext uri="{FF2B5EF4-FFF2-40B4-BE49-F238E27FC236}">
                <a16:creationId xmlns:a16="http://schemas.microsoft.com/office/drawing/2014/main" id="{36F9098E-F998-49BE-BDEC-22C679990DC5}"/>
              </a:ext>
            </a:extLst>
          </p:cNvPr>
          <p:cNvSpPr txBox="1"/>
          <p:nvPr/>
        </p:nvSpPr>
        <p:spPr>
          <a:xfrm>
            <a:off x="2613973" y="5737597"/>
            <a:ext cx="3717758" cy="584775"/>
          </a:xfrm>
          <a:prstGeom prst="rect">
            <a:avLst/>
          </a:prstGeom>
          <a:solidFill>
            <a:srgbClr val="C6EBFE"/>
          </a:solidFill>
        </p:spPr>
        <p:txBody>
          <a:bodyPr wrap="square" rtlCol="0">
            <a:spAutoFit/>
          </a:bodyPr>
          <a:lstStyle/>
          <a:p>
            <a:pPr algn="ctr"/>
            <a:endParaRPr lang="fr-CA" sz="800" dirty="0">
              <a:hlinkClick r:id="rId8">
                <a:extLst>
                  <a:ext uri="{A12FA001-AC4F-418D-AE19-62706E023703}">
                    <ahyp:hlinkClr xmlns:ahyp="http://schemas.microsoft.com/office/drawing/2018/hyperlinkcolor" val="tx"/>
                  </a:ext>
                </a:extLst>
              </a:hlinkClick>
            </a:endParaRPr>
          </a:p>
          <a:p>
            <a:pPr algn="r"/>
            <a:r>
              <a:rPr lang="fr-CA" sz="1600" b="1" spc="300" dirty="0">
                <a:hlinkClick r:id="rId8">
                  <a:extLst>
                    <a:ext uri="{A12FA001-AC4F-418D-AE19-62706E023703}">
                      <ahyp:hlinkClr xmlns:ahyp="http://schemas.microsoft.com/office/drawing/2018/hyperlinkcolor" val="tx"/>
                    </a:ext>
                  </a:extLst>
                </a:hlinkClick>
              </a:rPr>
              <a:t>https://flora.nbed.nb.ca</a:t>
            </a:r>
            <a:r>
              <a:rPr lang="fr-CA" sz="1600" b="1" spc="300" dirty="0"/>
              <a:t>    </a:t>
            </a:r>
          </a:p>
          <a:p>
            <a:pPr algn="ctr"/>
            <a:r>
              <a:rPr lang="fr-CA" sz="800" dirty="0"/>
              <a:t> </a:t>
            </a:r>
          </a:p>
        </p:txBody>
      </p:sp>
      <p:pic>
        <p:nvPicPr>
          <p:cNvPr id="5" name="Graphic 4" descr="Internet">
            <a:extLst>
              <a:ext uri="{FF2B5EF4-FFF2-40B4-BE49-F238E27FC236}">
                <a16:creationId xmlns:a16="http://schemas.microsoft.com/office/drawing/2014/main" id="{243778FF-C03E-4B58-928D-385D86A390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6108" y="5708289"/>
            <a:ext cx="701842" cy="701842"/>
          </a:xfrm>
          <a:prstGeom prst="rect">
            <a:avLst/>
          </a:prstGeom>
        </p:spPr>
      </p:pic>
    </p:spTree>
    <p:custDataLst>
      <p:tags r:id="rId1"/>
    </p:custDataLst>
    <p:extLst>
      <p:ext uri="{BB962C8B-B14F-4D97-AF65-F5344CB8AC3E}">
        <p14:creationId xmlns:p14="http://schemas.microsoft.com/office/powerpoint/2010/main" val="32108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0EBDE8A2-3830-457B-BCD7-38C0FEC71E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96800" y="6330631"/>
            <a:ext cx="609600" cy="609600"/>
          </a:xfrm>
          <a:prstGeom prst="rect">
            <a:avLst/>
          </a:prstGeom>
        </p:spPr>
      </p:pic>
      <p:sp>
        <p:nvSpPr>
          <p:cNvPr id="23" name="Rectangle 2">
            <a:extLst>
              <a:ext uri="{FF2B5EF4-FFF2-40B4-BE49-F238E27FC236}">
                <a16:creationId xmlns:a16="http://schemas.microsoft.com/office/drawing/2014/main" id="{886B8068-835F-4D77-A376-21D5DAD17603}"/>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dirty="0">
                <a:solidFill>
                  <a:schemeClr val="bg1"/>
                </a:solidFill>
              </a:rPr>
              <a:t>English Prime </a:t>
            </a:r>
            <a:r>
              <a:rPr lang="en-CA" altLang="en-US" sz="2800" dirty="0">
                <a:solidFill>
                  <a:schemeClr val="bg1"/>
                </a:solidFill>
              </a:rPr>
              <a:t>with Intensive French (Grades 4 and 5)</a:t>
            </a:r>
            <a:endParaRPr lang="en-US" altLang="en-US" sz="2800" kern="0" dirty="0">
              <a:solidFill>
                <a:schemeClr val="bg1"/>
              </a:solidFill>
            </a:endParaRPr>
          </a:p>
        </p:txBody>
      </p:sp>
      <p:pic>
        <p:nvPicPr>
          <p:cNvPr id="7" name="Picture 6">
            <a:extLst>
              <a:ext uri="{FF2B5EF4-FFF2-40B4-BE49-F238E27FC236}">
                <a16:creationId xmlns:a16="http://schemas.microsoft.com/office/drawing/2014/main" id="{13BED80A-A88A-41B4-B75E-43CD6ADA21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369" t="2603" r="15676" b="1136"/>
          <a:stretch/>
        </p:blipFill>
        <p:spPr>
          <a:xfrm>
            <a:off x="228600" y="914400"/>
            <a:ext cx="3876984" cy="5777345"/>
          </a:xfrm>
          <a:prstGeom prst="rect">
            <a:avLst/>
          </a:prstGeom>
        </p:spPr>
      </p:pic>
      <p:sp>
        <p:nvSpPr>
          <p:cNvPr id="28677" name="Rectangle 1"/>
          <p:cNvSpPr>
            <a:spLocks noChangeArrowheads="1"/>
          </p:cNvSpPr>
          <p:nvPr/>
        </p:nvSpPr>
        <p:spPr bwMode="auto">
          <a:xfrm>
            <a:off x="4680020" y="1600200"/>
            <a:ext cx="659758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Pre-Intensive French or FLORA (Grade 4):</a:t>
            </a:r>
          </a:p>
          <a:p>
            <a:pPr eaLnBrk="1" hangingPunct="1">
              <a:spcBef>
                <a:spcPct val="0"/>
              </a:spcBef>
              <a:buNone/>
            </a:pPr>
            <a:r>
              <a:rPr lang="en-US" altLang="en-US" sz="2000" dirty="0">
                <a:solidFill>
                  <a:schemeClr val="tx1"/>
                </a:solidFill>
                <a:latin typeface="+mn-lt"/>
              </a:rPr>
              <a:t>	</a:t>
            </a:r>
          </a:p>
          <a:p>
            <a:pPr marL="347663" eaLnBrk="1" hangingPunct="1">
              <a:spcBef>
                <a:spcPct val="0"/>
              </a:spcBef>
              <a:buNone/>
            </a:pPr>
            <a:r>
              <a:rPr lang="en-US" altLang="en-US" sz="1800" dirty="0">
                <a:solidFill>
                  <a:schemeClr val="tx1"/>
                </a:solidFill>
                <a:latin typeface="+mn-lt"/>
              </a:rPr>
              <a:t>2 to 3 blocks (approximately 9% of instructional time/week)</a:t>
            </a:r>
          </a:p>
        </p:txBody>
      </p:sp>
      <p:sp>
        <p:nvSpPr>
          <p:cNvPr id="28679" name="Rectangle 1"/>
          <p:cNvSpPr>
            <a:spLocks noChangeArrowheads="1"/>
          </p:cNvSpPr>
          <p:nvPr/>
        </p:nvSpPr>
        <p:spPr bwMode="auto">
          <a:xfrm>
            <a:off x="4680020" y="3595807"/>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Intensive French (Grade 5)</a:t>
            </a:r>
            <a:endParaRPr lang="en-US" altLang="en-US" sz="2000" dirty="0">
              <a:solidFill>
                <a:schemeClr val="tx1"/>
              </a:solidFill>
              <a:highlight>
                <a:srgbClr val="FFFF00"/>
              </a:highlight>
              <a:latin typeface="+mn-lt"/>
            </a:endParaRPr>
          </a:p>
        </p:txBody>
      </p:sp>
      <p:sp>
        <p:nvSpPr>
          <p:cNvPr id="9" name="Rectangle 8"/>
          <p:cNvSpPr>
            <a:spLocks noChangeArrowheads="1"/>
          </p:cNvSpPr>
          <p:nvPr/>
        </p:nvSpPr>
        <p:spPr bwMode="auto">
          <a:xfrm>
            <a:off x="5042938" y="4169934"/>
            <a:ext cx="64632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0" indent="0">
              <a:spcBef>
                <a:spcPts val="0"/>
              </a:spcBef>
              <a:spcAft>
                <a:spcPts val="1200"/>
              </a:spcAft>
              <a:buNone/>
              <a:defRPr/>
            </a:pPr>
            <a:r>
              <a:rPr lang="en-CA" altLang="en-US" sz="1800" b="1" dirty="0">
                <a:solidFill>
                  <a:schemeClr val="tx1"/>
                </a:solidFill>
                <a:latin typeface="+mn-lt"/>
              </a:rPr>
              <a:t>Intensive Block (5 months)</a:t>
            </a:r>
            <a:r>
              <a:rPr lang="en-CA" altLang="en-US" sz="1800" dirty="0">
                <a:solidFill>
                  <a:schemeClr val="tx1"/>
                </a:solidFill>
                <a:latin typeface="+mn-lt"/>
              </a:rPr>
              <a:t>: Approximately 60% of the day</a:t>
            </a:r>
          </a:p>
          <a:p>
            <a:pPr marL="0" indent="0">
              <a:spcBef>
                <a:spcPts val="0"/>
              </a:spcBef>
              <a:spcAft>
                <a:spcPts val="1200"/>
              </a:spcAft>
              <a:buNone/>
              <a:defRPr/>
            </a:pPr>
            <a:r>
              <a:rPr lang="en-CA" altLang="en-US" sz="1800" b="1" dirty="0">
                <a:solidFill>
                  <a:schemeClr val="tx1"/>
                </a:solidFill>
                <a:latin typeface="+mn-lt"/>
              </a:rPr>
              <a:t>Less Concentrated Block (5 months)</a:t>
            </a:r>
            <a:r>
              <a:rPr lang="en-CA" altLang="en-US" sz="1800" dirty="0">
                <a:solidFill>
                  <a:schemeClr val="tx1"/>
                </a:solidFill>
                <a:latin typeface="+mn-lt"/>
              </a:rPr>
              <a:t>: </a:t>
            </a:r>
            <a:r>
              <a:rPr lang="en-US" altLang="en-US" sz="1800" dirty="0">
                <a:solidFill>
                  <a:schemeClr val="tx1"/>
                </a:solidFill>
                <a:latin typeface="+mn-lt"/>
              </a:rPr>
              <a:t>2 to 3 blocks (approximately 9% of instructional time/week)</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LANK PRESENTATION" val="jipePSV8"/>
  <p:tag name="ARTICULATE_DESIGN_ID_EATB" val="bDSugvdg"/>
  <p:tag name="ARTICULATE_SLIDE_COUNT" val="28"/>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ATB">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41163</TotalTime>
  <Words>4747</Words>
  <Application>Microsoft Office PowerPoint</Application>
  <PresentationFormat>Widescreen</PresentationFormat>
  <Paragraphs>443</Paragraphs>
  <Slides>28</Slides>
  <Notes>28</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Narrow</vt:lpstr>
      <vt:lpstr>Arial Nova Light</vt:lpstr>
      <vt:lpstr>Calibri</vt:lpstr>
      <vt:lpstr>Myriad Pro</vt:lpstr>
      <vt:lpstr>Wingdings</vt:lpstr>
      <vt:lpstr>EATB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Furneaux, Paula (ECO/BCE)</cp:lastModifiedBy>
  <cp:revision>1239</cp:revision>
  <cp:lastPrinted>2020-01-23T17:19:54Z</cp:lastPrinted>
  <dcterms:created xsi:type="dcterms:W3CDTF">2008-01-16T13:43:52Z</dcterms:created>
  <dcterms:modified xsi:type="dcterms:W3CDTF">2022-06-20T16:04:18Z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33FA0B94-A8E6-46BE-BDD4-37E03CEDF358</vt:lpwstr>
  </property>
  <property fmtid="{D5CDD505-2E9C-101B-9397-08002B2CF9AE}" pid="3" name="ArticulatePath">
    <vt:lpwstr>EveryoneAtTheirBestFSL 7march22</vt:lpwstr>
  </property>
</Properties>
</file>