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739" r:id="rId2"/>
    <p:sldId id="725" r:id="rId3"/>
    <p:sldId id="734" r:id="rId4"/>
    <p:sldId id="751" r:id="rId5"/>
    <p:sldId id="752" r:id="rId6"/>
    <p:sldId id="763" r:id="rId7"/>
    <p:sldId id="766" r:id="rId8"/>
    <p:sldId id="755" r:id="rId9"/>
  </p:sldIdLst>
  <p:sldSz cx="9144000" cy="6858000" type="screen4x3"/>
  <p:notesSz cx="9601200" cy="150876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  <p15:guide id="3" orient="horz" pos="3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752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432"/>
    <a:srgbClr val="000000"/>
    <a:srgbClr val="004D46"/>
    <a:srgbClr val="FFFF66"/>
    <a:srgbClr val="29C7FF"/>
    <a:srgbClr val="9933FF"/>
    <a:srgbClr val="FFFF00"/>
    <a:srgbClr val="00549F"/>
    <a:srgbClr val="BEFF7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55" autoAdjust="0"/>
    <p:restoredTop sz="96586" autoAdjust="0"/>
  </p:normalViewPr>
  <p:slideViewPr>
    <p:cSldViewPr snapToGrid="0">
      <p:cViewPr varScale="1">
        <p:scale>
          <a:sx n="118" d="100"/>
          <a:sy n="118" d="100"/>
        </p:scale>
        <p:origin x="726" y="102"/>
      </p:cViewPr>
      <p:guideLst>
        <p:guide orient="horz" pos="2160"/>
        <p:guide pos="5759"/>
        <p:guide orient="horz" pos="3581"/>
      </p:guideLst>
    </p:cSldViewPr>
  </p:slideViewPr>
  <p:outlineViewPr>
    <p:cViewPr>
      <p:scale>
        <a:sx n="33" d="100"/>
        <a:sy n="33" d="100"/>
      </p:scale>
      <p:origin x="0" y="-7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00"/>
    </p:cViewPr>
  </p:sorterViewPr>
  <p:notesViewPr>
    <p:cSldViewPr snapToGrid="0" showGuides="1">
      <p:cViewPr>
        <p:scale>
          <a:sx n="70" d="100"/>
          <a:sy n="70" d="100"/>
        </p:scale>
        <p:origin x="4086" y="618"/>
      </p:cViewPr>
      <p:guideLst>
        <p:guide orient="horz" pos="4752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7"/>
            <a:ext cx="4161389" cy="754895"/>
          </a:xfrm>
          <a:prstGeom prst="rect">
            <a:avLst/>
          </a:prstGeom>
        </p:spPr>
        <p:txBody>
          <a:bodyPr vert="horz" lIns="138092" tIns="69053" rIns="138092" bIns="69053" rtlCol="0"/>
          <a:lstStyle>
            <a:lvl1pPr algn="l">
              <a:defRPr sz="17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7638" y="7"/>
            <a:ext cx="4161389" cy="754895"/>
          </a:xfrm>
          <a:prstGeom prst="rect">
            <a:avLst/>
          </a:prstGeom>
        </p:spPr>
        <p:txBody>
          <a:bodyPr vert="horz" lIns="138092" tIns="69053" rIns="138092" bIns="69053" rtlCol="0"/>
          <a:lstStyle>
            <a:lvl1pPr algn="r">
              <a:defRPr sz="1700"/>
            </a:lvl1pPr>
          </a:lstStyle>
          <a:p>
            <a:fld id="{AFEDADED-D058-46E2-A9C4-67D6C951EB58}" type="datetimeFigureOut">
              <a:rPr lang="en-CA" smtClean="0"/>
              <a:t>11/05/2017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14330136"/>
            <a:ext cx="4161389" cy="754895"/>
          </a:xfrm>
          <a:prstGeom prst="rect">
            <a:avLst/>
          </a:prstGeom>
        </p:spPr>
        <p:txBody>
          <a:bodyPr vert="horz" lIns="138092" tIns="69053" rIns="138092" bIns="69053" rtlCol="0" anchor="b"/>
          <a:lstStyle>
            <a:lvl1pPr algn="l">
              <a:defRPr sz="17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7638" y="14330136"/>
            <a:ext cx="4161389" cy="754895"/>
          </a:xfrm>
          <a:prstGeom prst="rect">
            <a:avLst/>
          </a:prstGeom>
        </p:spPr>
        <p:txBody>
          <a:bodyPr vert="horz" lIns="138092" tIns="69053" rIns="138092" bIns="69053" rtlCol="0" anchor="b"/>
          <a:lstStyle>
            <a:lvl1pPr algn="r">
              <a:defRPr sz="1700"/>
            </a:lvl1pPr>
          </a:lstStyle>
          <a:p>
            <a:fld id="{9FE5C8F7-8BFC-43D3-AB54-CD3B110CE10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32270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4160520" cy="754380"/>
          </a:xfrm>
          <a:prstGeom prst="rect">
            <a:avLst/>
          </a:prstGeom>
        </p:spPr>
        <p:txBody>
          <a:bodyPr vert="horz" lIns="140713" tIns="70359" rIns="140713" bIns="70359" rtlCol="0"/>
          <a:lstStyle>
            <a:lvl1pPr algn="l">
              <a:defRPr sz="17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61" y="7"/>
            <a:ext cx="4160520" cy="754380"/>
          </a:xfrm>
          <a:prstGeom prst="rect">
            <a:avLst/>
          </a:prstGeom>
        </p:spPr>
        <p:txBody>
          <a:bodyPr vert="horz" lIns="140713" tIns="70359" rIns="140713" bIns="70359" rtlCol="0"/>
          <a:lstStyle>
            <a:lvl1pPr algn="r">
              <a:defRPr sz="1700"/>
            </a:lvl1pPr>
          </a:lstStyle>
          <a:p>
            <a:fld id="{D7EE5890-BDA8-4FBA-9CAE-8E7983077BD3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131888"/>
            <a:ext cx="7543800" cy="565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0713" tIns="70359" rIns="140713" bIns="703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7166615"/>
            <a:ext cx="7680960" cy="6789420"/>
          </a:xfrm>
          <a:prstGeom prst="rect">
            <a:avLst/>
          </a:prstGeom>
        </p:spPr>
        <p:txBody>
          <a:bodyPr vert="horz" lIns="140713" tIns="70359" rIns="140713" bIns="703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6"/>
            <a:ext cx="4160520" cy="754380"/>
          </a:xfrm>
          <a:prstGeom prst="rect">
            <a:avLst/>
          </a:prstGeom>
        </p:spPr>
        <p:txBody>
          <a:bodyPr vert="horz" lIns="140713" tIns="70359" rIns="140713" bIns="70359" rtlCol="0" anchor="b"/>
          <a:lstStyle>
            <a:lvl1pPr algn="l">
              <a:defRPr sz="17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61" y="14330606"/>
            <a:ext cx="4160520" cy="754380"/>
          </a:xfrm>
          <a:prstGeom prst="rect">
            <a:avLst/>
          </a:prstGeom>
        </p:spPr>
        <p:txBody>
          <a:bodyPr vert="horz" lIns="140713" tIns="70359" rIns="140713" bIns="70359" rtlCol="0" anchor="b"/>
          <a:lstStyle>
            <a:lvl1pPr algn="r">
              <a:defRPr sz="1700"/>
            </a:lvl1pPr>
          </a:lstStyle>
          <a:p>
            <a:fld id="{369E2F6D-0A46-4009-A8FD-35B43F2F8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050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5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5F2167"/>
              </a:buClr>
            </a:pPr>
            <a:endParaRPr lang="en-CA" sz="4200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56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72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617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638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36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441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60121" y="7113613"/>
            <a:ext cx="7680960" cy="6789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84368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84" y="5924550"/>
            <a:ext cx="2057400" cy="777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5" y="6171132"/>
            <a:ext cx="1818796" cy="4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9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65" y="227009"/>
            <a:ext cx="8640000" cy="814387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65" y="1265274"/>
            <a:ext cx="8640000" cy="4724400"/>
          </a:xfrm>
        </p:spPr>
        <p:txBody>
          <a:bodyPr/>
          <a:lstStyle>
            <a:lvl1pPr marL="180975" indent="-180975">
              <a:buClr>
                <a:srgbClr val="0070C0"/>
              </a:buClr>
              <a:defRPr lang="en-US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742950" indent="-285750">
              <a:buClr>
                <a:srgbClr val="0070C0"/>
              </a:buCl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180975" lvl="0" indent="-180975" algn="l" rtl="0" fontAlgn="base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►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5" y="6205600"/>
            <a:ext cx="1820672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613854"/>
            <a:ext cx="7565065" cy="1362075"/>
          </a:xfrm>
        </p:spPr>
        <p:txBody>
          <a:bodyPr/>
          <a:lstStyle>
            <a:lvl1pPr algn="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69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448634" y="1303076"/>
            <a:ext cx="8229600" cy="3566642"/>
          </a:xfrm>
          <a:custGeom>
            <a:avLst/>
            <a:gdLst>
              <a:gd name="connsiteX0" fmla="*/ 0 w 8229600"/>
              <a:gd name="connsiteY0" fmla="*/ 0 h 4343400"/>
              <a:gd name="connsiteX1" fmla="*/ 8229600 w 8229600"/>
              <a:gd name="connsiteY1" fmla="*/ 0 h 4343400"/>
              <a:gd name="connsiteX2" fmla="*/ 8229600 w 8229600"/>
              <a:gd name="connsiteY2" fmla="*/ 4343400 h 4343400"/>
              <a:gd name="connsiteX3" fmla="*/ 0 w 8229600"/>
              <a:gd name="connsiteY3" fmla="*/ 4343400 h 4343400"/>
              <a:gd name="connsiteX4" fmla="*/ 0 w 8229600"/>
              <a:gd name="connsiteY4" fmla="*/ 0 h 4343400"/>
              <a:gd name="connsiteX0" fmla="*/ 0 w 8229600"/>
              <a:gd name="connsiteY0" fmla="*/ 0 h 4348480"/>
              <a:gd name="connsiteX1" fmla="*/ 8229600 w 8229600"/>
              <a:gd name="connsiteY1" fmla="*/ 0 h 4348480"/>
              <a:gd name="connsiteX2" fmla="*/ 8229600 w 8229600"/>
              <a:gd name="connsiteY2" fmla="*/ 4343400 h 4348480"/>
              <a:gd name="connsiteX3" fmla="*/ 7386320 w 8229600"/>
              <a:gd name="connsiteY3" fmla="*/ 4348480 h 4348480"/>
              <a:gd name="connsiteX4" fmla="*/ 0 w 8229600"/>
              <a:gd name="connsiteY4" fmla="*/ 4343400 h 4348480"/>
              <a:gd name="connsiteX5" fmla="*/ 0 w 8229600"/>
              <a:gd name="connsiteY5" fmla="*/ 0 h 4348480"/>
              <a:gd name="connsiteX0" fmla="*/ 0 w 8229600"/>
              <a:gd name="connsiteY0" fmla="*/ 0 h 4348480"/>
              <a:gd name="connsiteX1" fmla="*/ 8229600 w 8229600"/>
              <a:gd name="connsiteY1" fmla="*/ 0 h 4348480"/>
              <a:gd name="connsiteX2" fmla="*/ 7386320 w 8229600"/>
              <a:gd name="connsiteY2" fmla="*/ 4348480 h 4348480"/>
              <a:gd name="connsiteX3" fmla="*/ 0 w 8229600"/>
              <a:gd name="connsiteY3" fmla="*/ 4343400 h 4348480"/>
              <a:gd name="connsiteX4" fmla="*/ 0 w 8229600"/>
              <a:gd name="connsiteY4" fmla="*/ 0 h 434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4348480">
                <a:moveTo>
                  <a:pt x="0" y="0"/>
                </a:moveTo>
                <a:lnTo>
                  <a:pt x="8229600" y="0"/>
                </a:lnTo>
                <a:lnTo>
                  <a:pt x="7386320" y="434848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2613854"/>
            <a:ext cx="7219507" cy="1362075"/>
          </a:xfrm>
        </p:spPr>
        <p:txBody>
          <a:bodyPr/>
          <a:lstStyle>
            <a:lvl1pPr algn="r">
              <a:defRPr sz="3200" b="1" cap="none" baseline="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0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82111"/>
            <a:ext cx="1819656" cy="4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0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3" y="6165441"/>
            <a:ext cx="1820672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412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27" y="5935980"/>
            <a:ext cx="2057400" cy="77724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835810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 Narrow" pitchFamily="34" charset="0"/>
                <a:ea typeface="ヒラギノ角ゴ Pro W3" pitchFamily="48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73FBA6-202F-46F5-96E6-9546749BC8D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8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0" r:id="rId5"/>
    <p:sldLayoutId id="214748368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142379"/>
            <a:ext cx="4200208" cy="1050317"/>
          </a:xfrm>
        </p:spPr>
        <p:txBody>
          <a:bodyPr/>
          <a:lstStyle/>
          <a:p>
            <a:pPr algn="ctr"/>
            <a:r>
              <a:rPr lang="en-CA" sz="3200" dirty="0" smtClean="0"/>
              <a:t>Petitcodiac River</a:t>
            </a:r>
            <a:br>
              <a:rPr lang="en-CA" sz="3200" dirty="0" smtClean="0"/>
            </a:br>
            <a:r>
              <a:rPr lang="en-CA" sz="3200" dirty="0" err="1" smtClean="0"/>
              <a:t>Rivière</a:t>
            </a:r>
            <a:r>
              <a:rPr lang="en-CA" sz="3200" dirty="0" smtClean="0"/>
              <a:t> Petitcodiac</a:t>
            </a:r>
            <a:endParaRPr lang="en-CA" sz="32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8969695"/>
              </p:ext>
            </p:extLst>
          </p:nvPr>
        </p:nvGraphicFramePr>
        <p:xfrm>
          <a:off x="6621019" y="2769089"/>
          <a:ext cx="2212848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7" name="Bitmap Image" r:id="rId4" imgW="3448531" imgH="2591162" progId="PBrush">
                  <p:embed/>
                </p:oleObj>
              </mc:Choice>
              <mc:Fallback>
                <p:oleObj name="Bitmap Image" r:id="rId4" imgW="3448531" imgH="2591162" progId="PBrush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019" y="2769089"/>
                        <a:ext cx="2212848" cy="21717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4D4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35199962"/>
              </p:ext>
            </p:extLst>
          </p:nvPr>
        </p:nvGraphicFramePr>
        <p:xfrm>
          <a:off x="758127" y="1153513"/>
          <a:ext cx="3946477" cy="354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" name="Bitmap Image" r:id="rId6" imgW="5485714" imgH="4933333" progId="PBrush">
                  <p:embed/>
                </p:oleObj>
              </mc:Choice>
              <mc:Fallback>
                <p:oleObj name="Bitmap Image" r:id="rId6" imgW="5485714" imgH="4933333" progId="PBrush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127" y="1153513"/>
                        <a:ext cx="3946477" cy="3549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58" y="3496929"/>
            <a:ext cx="2209800" cy="2171700"/>
          </a:xfrm>
          <a:prstGeom prst="rect">
            <a:avLst/>
          </a:prstGeo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543076"/>
              </p:ext>
            </p:extLst>
          </p:nvPr>
        </p:nvGraphicFramePr>
        <p:xfrm>
          <a:off x="5385817" y="809750"/>
          <a:ext cx="3448050" cy="169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9" name="Bitmap Image" r:id="rId9" imgW="3419952" imgH="2561905" progId="PBrush">
                  <p:embed/>
                </p:oleObj>
              </mc:Choice>
              <mc:Fallback>
                <p:oleObj name="Bitmap Image" r:id="rId9" imgW="3419952" imgH="2561905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5817" y="809750"/>
                        <a:ext cx="3448050" cy="1696837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4D4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61" y="6103620"/>
            <a:ext cx="1610594" cy="420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621019" y="5897880"/>
            <a:ext cx="2394965" cy="832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500"/>
          <a:stretch/>
        </p:blipFill>
        <p:spPr>
          <a:xfrm>
            <a:off x="6802338" y="5813075"/>
            <a:ext cx="2057400" cy="7111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10312" y="6089904"/>
            <a:ext cx="2029968" cy="64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11" name="Picture 10" descr="Marsh41B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7512" y="4650177"/>
            <a:ext cx="3437985" cy="1858748"/>
          </a:xfrm>
          <a:prstGeom prst="rect">
            <a:avLst/>
          </a:prstGeom>
          <a:ln w="15875">
            <a:solidFill>
              <a:srgbClr val="004D46"/>
            </a:solidFill>
          </a:ln>
        </p:spPr>
      </p:pic>
    </p:spTree>
    <p:extLst>
      <p:ext uri="{BB962C8B-B14F-4D97-AF65-F5344CB8AC3E}">
        <p14:creationId xmlns:p14="http://schemas.microsoft.com/office/powerpoint/2010/main" val="37592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2000" dirty="0" smtClean="0"/>
              <a:t>Post-Causeway 1969 to 2001</a:t>
            </a:r>
            <a:br>
              <a:rPr lang="en-CA" sz="2000" dirty="0" smtClean="0"/>
            </a:br>
            <a:r>
              <a:rPr lang="fr-FR" sz="2000" dirty="0"/>
              <a:t>Après la construction du pont-jetée, de 1969 à 2001</a:t>
            </a:r>
            <a:endParaRPr lang="en-CA" sz="2000" dirty="0"/>
          </a:p>
        </p:txBody>
      </p:sp>
      <p:pic>
        <p:nvPicPr>
          <p:cNvPr id="11" name="Picture 3" descr="2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98" y="3873095"/>
            <a:ext cx="4720224" cy="2807298"/>
          </a:xfrm>
          <a:prstGeom prst="rect">
            <a:avLst/>
          </a:prstGeo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1224" y="1143000"/>
            <a:ext cx="361950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>
              <a:buClr>
                <a:srgbClr val="5F2167"/>
              </a:buClr>
            </a:pPr>
            <a:r>
              <a:rPr lang="en-CA" sz="1400" b="1" dirty="0">
                <a:solidFill>
                  <a:srgbClr val="000000"/>
                </a:solidFill>
              </a:rPr>
              <a:t>Tidal </a:t>
            </a:r>
            <a:r>
              <a:rPr lang="en-CA" sz="1400" b="1" dirty="0" smtClean="0">
                <a:solidFill>
                  <a:srgbClr val="000000"/>
                </a:solidFill>
              </a:rPr>
              <a:t>volume reduced by half</a:t>
            </a:r>
          </a:p>
          <a:p>
            <a:pPr marL="91440" lvl="1">
              <a:buClr>
                <a:srgbClr val="5F2167"/>
              </a:buClr>
            </a:pPr>
            <a:r>
              <a:rPr lang="en-CA" sz="1400" b="1" dirty="0" smtClean="0">
                <a:solidFill>
                  <a:srgbClr val="000000"/>
                </a:solidFill>
              </a:rPr>
              <a:t>Increased </a:t>
            </a:r>
            <a:r>
              <a:rPr lang="en-CA" sz="1400" b="1" dirty="0">
                <a:solidFill>
                  <a:srgbClr val="000000"/>
                </a:solidFill>
              </a:rPr>
              <a:t>sediment deposition</a:t>
            </a:r>
          </a:p>
          <a:p>
            <a:pPr marL="91440" lvl="1">
              <a:buClr>
                <a:srgbClr val="5F2167"/>
              </a:buClr>
            </a:pPr>
            <a:r>
              <a:rPr lang="en-CA" sz="1400" b="1" dirty="0" smtClean="0">
                <a:solidFill>
                  <a:srgbClr val="000000"/>
                </a:solidFill>
              </a:rPr>
              <a:t>Fish passage impeded </a:t>
            </a:r>
            <a:endParaRPr lang="en-CA" sz="1400" b="1" dirty="0">
              <a:solidFill>
                <a:srgbClr val="000000"/>
              </a:solidFill>
            </a:endParaRPr>
          </a:p>
          <a:p>
            <a:pPr marL="91440" lvl="1">
              <a:buClr>
                <a:srgbClr val="5F2167"/>
              </a:buClr>
            </a:pPr>
            <a:r>
              <a:rPr lang="en-CA" sz="1400" b="1" dirty="0" smtClean="0">
                <a:solidFill>
                  <a:srgbClr val="000000"/>
                </a:solidFill>
              </a:rPr>
              <a:t>Diminished </a:t>
            </a:r>
            <a:r>
              <a:rPr lang="en-CA" sz="1400" b="1" dirty="0">
                <a:solidFill>
                  <a:srgbClr val="000000"/>
                </a:solidFill>
              </a:rPr>
              <a:t>tidal bore</a:t>
            </a:r>
          </a:p>
          <a:p>
            <a:pPr marL="91440" lvl="1">
              <a:buClr>
                <a:srgbClr val="5F2167"/>
              </a:buClr>
            </a:pPr>
            <a:r>
              <a:rPr lang="en-CA" sz="1400" b="1" dirty="0" smtClean="0">
                <a:solidFill>
                  <a:srgbClr val="000000"/>
                </a:solidFill>
              </a:rPr>
              <a:t>Increased flooding</a:t>
            </a:r>
          </a:p>
          <a:p>
            <a:pPr marL="91440" lvl="1">
              <a:buClr>
                <a:srgbClr val="5F2167"/>
              </a:buClr>
            </a:pPr>
            <a:endParaRPr lang="fr-FR" sz="1400" b="1" dirty="0" smtClean="0">
              <a:solidFill>
                <a:srgbClr val="000000"/>
              </a:solidFill>
            </a:endParaRPr>
          </a:p>
          <a:p>
            <a:pPr marL="91440" lvl="1">
              <a:buClr>
                <a:srgbClr val="5F2167"/>
              </a:buClr>
            </a:pPr>
            <a:r>
              <a:rPr lang="fr-FR" sz="1400" b="1" dirty="0" smtClean="0">
                <a:solidFill>
                  <a:srgbClr val="000000"/>
                </a:solidFill>
              </a:rPr>
              <a:t>Volume de marée réduit </a:t>
            </a:r>
            <a:r>
              <a:rPr lang="fr-FR" sz="1400" b="1" dirty="0">
                <a:solidFill>
                  <a:srgbClr val="000000"/>
                </a:solidFill>
              </a:rPr>
              <a:t>de moitié 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pPr marL="91440" lvl="1">
              <a:buClr>
                <a:srgbClr val="5F2167"/>
              </a:buClr>
            </a:pPr>
            <a:r>
              <a:rPr lang="fr-FR" sz="1400" b="1" dirty="0" smtClean="0">
                <a:solidFill>
                  <a:srgbClr val="000000"/>
                </a:solidFill>
              </a:rPr>
              <a:t>Augmentation </a:t>
            </a:r>
            <a:r>
              <a:rPr lang="fr-FR" sz="1400" b="1" dirty="0">
                <a:solidFill>
                  <a:srgbClr val="000000"/>
                </a:solidFill>
              </a:rPr>
              <a:t>du dépôt de </a:t>
            </a:r>
            <a:r>
              <a:rPr lang="fr-FR" sz="1400" b="1" dirty="0" smtClean="0">
                <a:solidFill>
                  <a:srgbClr val="000000"/>
                </a:solidFill>
              </a:rPr>
              <a:t>sédiments</a:t>
            </a:r>
            <a:endParaRPr lang="fr-FR" sz="1400" b="1" dirty="0">
              <a:solidFill>
                <a:srgbClr val="000000"/>
              </a:solidFill>
            </a:endParaRPr>
          </a:p>
          <a:p>
            <a:pPr marL="91440" lvl="1">
              <a:buClr>
                <a:srgbClr val="5F2167"/>
              </a:buClr>
            </a:pPr>
            <a:r>
              <a:rPr lang="fr-FR" sz="1400" b="1" dirty="0" smtClean="0">
                <a:solidFill>
                  <a:srgbClr val="000000"/>
                </a:solidFill>
              </a:rPr>
              <a:t>Passage </a:t>
            </a:r>
            <a:r>
              <a:rPr lang="fr-FR" sz="1400" b="1" dirty="0">
                <a:solidFill>
                  <a:srgbClr val="000000"/>
                </a:solidFill>
              </a:rPr>
              <a:t>du poisson entravé</a:t>
            </a:r>
          </a:p>
          <a:p>
            <a:pPr marL="91440" lvl="1">
              <a:buClr>
                <a:srgbClr val="5F2167"/>
              </a:buClr>
            </a:pPr>
            <a:r>
              <a:rPr lang="fr-FR" sz="1400" b="1" dirty="0" smtClean="0">
                <a:solidFill>
                  <a:srgbClr val="000000"/>
                </a:solidFill>
              </a:rPr>
              <a:t>Mascaret diminué </a:t>
            </a:r>
          </a:p>
          <a:p>
            <a:pPr marL="91440" lvl="1">
              <a:buClr>
                <a:srgbClr val="5F2167"/>
              </a:buClr>
            </a:pPr>
            <a:r>
              <a:rPr lang="fr-FR" sz="1400" b="1" dirty="0" smtClean="0">
                <a:solidFill>
                  <a:srgbClr val="000000"/>
                </a:solidFill>
              </a:rPr>
              <a:t>Augmentation </a:t>
            </a:r>
            <a:r>
              <a:rPr lang="fr-FR" sz="1400" b="1" dirty="0">
                <a:solidFill>
                  <a:srgbClr val="000000"/>
                </a:solidFill>
              </a:rPr>
              <a:t>des </a:t>
            </a:r>
            <a:r>
              <a:rPr lang="fr-FR" sz="1400" b="1" dirty="0" smtClean="0">
                <a:solidFill>
                  <a:srgbClr val="000000"/>
                </a:solidFill>
              </a:rPr>
              <a:t>inondations</a:t>
            </a:r>
            <a:endParaRPr lang="en-CA" b="1" dirty="0">
              <a:solidFill>
                <a:srgbClr val="000000"/>
              </a:solidFill>
            </a:endParaRPr>
          </a:p>
        </p:txBody>
      </p:sp>
      <p:pic>
        <p:nvPicPr>
          <p:cNvPr id="10" name="Picture 2" descr="1969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5751" r="4263" b="10655"/>
          <a:stretch>
            <a:fillRect/>
          </a:stretch>
        </p:blipFill>
        <p:spPr>
          <a:xfrm>
            <a:off x="209450" y="1096032"/>
            <a:ext cx="4720224" cy="3072785"/>
          </a:xfr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4" y="5903153"/>
            <a:ext cx="2057400" cy="77724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7466" y="4345720"/>
            <a:ext cx="3621886" cy="11695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sz="1400" b="1" dirty="0" smtClean="0">
                <a:solidFill>
                  <a:srgbClr val="000000"/>
                </a:solidFill>
              </a:rPr>
              <a:t>Headpond</a:t>
            </a:r>
          </a:p>
          <a:p>
            <a:pPr eaLnBrk="1" hangingPunct="1"/>
            <a:r>
              <a:rPr lang="en-CA" sz="1400" b="1" dirty="0" smtClean="0">
                <a:solidFill>
                  <a:srgbClr val="000000"/>
                </a:solidFill>
              </a:rPr>
              <a:t>Recreational </a:t>
            </a:r>
            <a:r>
              <a:rPr lang="en-CA" sz="1400" b="1" dirty="0">
                <a:solidFill>
                  <a:srgbClr val="000000"/>
                </a:solidFill>
              </a:rPr>
              <a:t>angling and </a:t>
            </a:r>
            <a:r>
              <a:rPr lang="en-CA" sz="1400" b="1" dirty="0" smtClean="0">
                <a:solidFill>
                  <a:srgbClr val="000000"/>
                </a:solidFill>
              </a:rPr>
              <a:t>boating</a:t>
            </a:r>
          </a:p>
          <a:p>
            <a:pPr eaLnBrk="1" hangingPunct="1"/>
            <a:r>
              <a:rPr lang="en-US" sz="1400" b="1" dirty="0" err="1" smtClean="0">
                <a:solidFill>
                  <a:srgbClr val="000000"/>
                </a:solidFill>
              </a:rPr>
              <a:t>Réservoir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400" b="1" dirty="0" smtClean="0">
                <a:solidFill>
                  <a:srgbClr val="000000"/>
                </a:solidFill>
              </a:rPr>
              <a:t>Navigation </a:t>
            </a:r>
            <a:r>
              <a:rPr lang="en-US" sz="1400" b="1" dirty="0">
                <a:solidFill>
                  <a:srgbClr val="000000"/>
                </a:solidFill>
              </a:rPr>
              <a:t>de </a:t>
            </a:r>
            <a:r>
              <a:rPr lang="en-US" sz="1400" b="1" dirty="0" err="1" smtClean="0">
                <a:solidFill>
                  <a:srgbClr val="000000"/>
                </a:solidFill>
              </a:rPr>
              <a:t>plaisance</a:t>
            </a:r>
            <a:r>
              <a:rPr lang="en-US" sz="1400" b="1" dirty="0" smtClean="0">
                <a:solidFill>
                  <a:srgbClr val="000000"/>
                </a:solidFill>
              </a:rPr>
              <a:t> et </a:t>
            </a:r>
            <a:r>
              <a:rPr lang="en-CA" sz="1400" b="1" dirty="0" err="1" smtClean="0">
                <a:solidFill>
                  <a:srgbClr val="000000"/>
                </a:solidFill>
              </a:rPr>
              <a:t>pêche</a:t>
            </a:r>
            <a:r>
              <a:rPr lang="en-CA" sz="1400" b="1" dirty="0" smtClean="0">
                <a:solidFill>
                  <a:srgbClr val="000000"/>
                </a:solidFill>
              </a:rPr>
              <a:t> à la </a:t>
            </a:r>
            <a:r>
              <a:rPr lang="en-CA" sz="1400" b="1" dirty="0" err="1" smtClean="0">
                <a:solidFill>
                  <a:srgbClr val="000000"/>
                </a:solidFill>
              </a:rPr>
              <a:t>ligne</a:t>
            </a:r>
            <a:r>
              <a:rPr lang="en-CA" sz="1400" b="1" dirty="0" smtClean="0">
                <a:solidFill>
                  <a:srgbClr val="000000"/>
                </a:solidFill>
              </a:rPr>
              <a:t> </a:t>
            </a:r>
            <a:r>
              <a:rPr lang="en-CA" sz="1400" b="1" dirty="0" err="1" smtClean="0">
                <a:solidFill>
                  <a:srgbClr val="000000"/>
                </a:solidFill>
              </a:rPr>
              <a:t>récréative</a:t>
            </a:r>
            <a:endParaRPr lang="en-CA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9450" y="5903153"/>
            <a:ext cx="1952129" cy="7772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3"/>
          <a:stretch/>
        </p:blipFill>
        <p:spPr>
          <a:xfrm>
            <a:off x="2201674" y="5962301"/>
            <a:ext cx="1826888" cy="629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4" y="6172959"/>
            <a:ext cx="1603406" cy="4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328613"/>
            <a:ext cx="8116887" cy="1286562"/>
          </a:xfrm>
        </p:spPr>
        <p:txBody>
          <a:bodyPr/>
          <a:lstStyle/>
          <a:p>
            <a:pPr algn="ctr"/>
            <a:r>
              <a:rPr lang="en-CA" sz="3200" dirty="0" smtClean="0"/>
              <a:t>Preliminary Rendering</a:t>
            </a:r>
            <a:br>
              <a:rPr lang="en-CA" sz="3200" dirty="0" smtClean="0"/>
            </a:br>
            <a:r>
              <a:rPr lang="en-CA" sz="3200" dirty="0" smtClean="0"/>
              <a:t>Conception </a:t>
            </a:r>
            <a:r>
              <a:rPr lang="en-CA" sz="3200" dirty="0" err="1" smtClean="0"/>
              <a:t>préliminaire</a:t>
            </a:r>
            <a:r>
              <a:rPr lang="en-CA" sz="3200" dirty="0" smtClean="0"/>
              <a:t> </a:t>
            </a:r>
            <a:endParaRPr lang="en-CA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" y="1615175"/>
            <a:ext cx="8260495" cy="34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6" y="953409"/>
            <a:ext cx="7104460" cy="4736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5275" y="262679"/>
            <a:ext cx="8515350" cy="814387"/>
          </a:xfr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 err="1" smtClean="0"/>
              <a:t>Follow</a:t>
            </a:r>
            <a:r>
              <a:rPr lang="fr-CA" sz="3200" dirty="0" smtClean="0"/>
              <a:t>-Up Program / Programme de suivi </a:t>
            </a:r>
          </a:p>
        </p:txBody>
      </p:sp>
      <p:pic>
        <p:nvPicPr>
          <p:cNvPr id="56326" name="Picture 2" descr="065900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8" y="4145066"/>
            <a:ext cx="2660945" cy="1648728"/>
          </a:xfrm>
          <a:prstGeom prst="rect">
            <a:avLst/>
          </a:prstGeo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6" descr="whale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7" y="877770"/>
            <a:ext cx="2659696" cy="1627262"/>
          </a:xfrm>
          <a:prstGeom prst="rect">
            <a:avLst/>
          </a:prstGeo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7075" y="4093027"/>
            <a:ext cx="1092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Tourism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Tourisme</a:t>
            </a: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747" y="834048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Archaeology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Archéologie</a:t>
            </a:r>
            <a:endParaRPr lang="en-CA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OuthousePtMar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80" y="877770"/>
            <a:ext cx="2660945" cy="1662601"/>
          </a:xfrm>
          <a:prstGeom prst="rect">
            <a:avLst/>
          </a:prstGeom>
          <a:noFill/>
          <a:ln w="15875">
            <a:solidFill>
              <a:srgbClr val="004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98399" y="834048"/>
            <a:ext cx="169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Wetlands</a:t>
            </a:r>
          </a:p>
          <a:p>
            <a:pPr algn="ctr"/>
            <a:r>
              <a:rPr lang="en-US" sz="1600" b="1" dirty="0" err="1" smtClean="0"/>
              <a:t>Terres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humides</a:t>
            </a:r>
            <a:endParaRPr lang="en-CA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26" y="2848347"/>
            <a:ext cx="2056973" cy="2742632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980225" y="2798342"/>
            <a:ext cx="2056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Commercial Fisheries</a:t>
            </a:r>
          </a:p>
          <a:p>
            <a:r>
              <a:rPr lang="en-US" sz="1400" b="1" dirty="0" err="1" smtClean="0">
                <a:solidFill>
                  <a:srgbClr val="000000"/>
                </a:solidFill>
              </a:rPr>
              <a:t>Pêches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commerciales</a:t>
            </a:r>
            <a:endParaRPr lang="en-CA" sz="14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99" y="5279333"/>
            <a:ext cx="1458065" cy="972043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</p:spTree>
    <p:extLst>
      <p:ext uri="{BB962C8B-B14F-4D97-AF65-F5344CB8AC3E}">
        <p14:creationId xmlns:p14="http://schemas.microsoft.com/office/powerpoint/2010/main" val="320950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7513" y="256986"/>
            <a:ext cx="8239727" cy="814387"/>
          </a:xfr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 err="1"/>
              <a:t>Follow</a:t>
            </a:r>
            <a:r>
              <a:rPr lang="fr-CA" sz="3200" dirty="0"/>
              <a:t>-Up Program / Programme de suivi </a:t>
            </a:r>
            <a:endParaRPr lang="fr-CA" sz="3200" dirty="0" smtClean="0"/>
          </a:p>
        </p:txBody>
      </p:sp>
      <p:pic>
        <p:nvPicPr>
          <p:cNvPr id="57350" name="Content Placeholder 3" descr="Fig_XX_SpotImage_May23_2007_Sediment_Levels_Bilingual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2928" r="4430" b="9916"/>
          <a:stretch/>
        </p:blipFill>
        <p:spPr bwMode="auto">
          <a:xfrm>
            <a:off x="410110" y="1143000"/>
            <a:ext cx="218069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0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"/>
          <a:stretch/>
        </p:blipFill>
        <p:spPr bwMode="auto">
          <a:xfrm>
            <a:off x="2764142" y="1150140"/>
            <a:ext cx="3298021" cy="175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20" y="3838575"/>
            <a:ext cx="242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Sediment Movement</a:t>
            </a:r>
          </a:p>
          <a:p>
            <a:r>
              <a:rPr lang="en-US" b="1" dirty="0" err="1" smtClean="0"/>
              <a:t>Déplacement</a:t>
            </a:r>
            <a:r>
              <a:rPr lang="en-US" b="1" dirty="0" smtClean="0"/>
              <a:t> des </a:t>
            </a:r>
            <a:r>
              <a:rPr lang="en-US" b="1" dirty="0" err="1" smtClean="0"/>
              <a:t>sédiments</a:t>
            </a:r>
            <a:endParaRPr lang="en-C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98105" y="1307748"/>
            <a:ext cx="2488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Velocity</a:t>
            </a:r>
          </a:p>
          <a:p>
            <a:r>
              <a:rPr lang="en-US" b="1" dirty="0" smtClean="0"/>
              <a:t>Water Temperature</a:t>
            </a:r>
          </a:p>
          <a:p>
            <a:r>
              <a:rPr lang="en-US" b="1" dirty="0" err="1" smtClean="0"/>
              <a:t>Vélocité</a:t>
            </a:r>
            <a:r>
              <a:rPr lang="en-US" b="1" dirty="0" smtClean="0"/>
              <a:t> du courant</a:t>
            </a:r>
          </a:p>
          <a:p>
            <a:r>
              <a:rPr lang="en-US" b="1" dirty="0" err="1" smtClean="0"/>
              <a:t>Température</a:t>
            </a:r>
            <a:r>
              <a:rPr lang="en-US" b="1" dirty="0" smtClean="0"/>
              <a:t> de </a:t>
            </a:r>
            <a:r>
              <a:rPr lang="en-US" b="1" dirty="0" err="1" smtClean="0"/>
              <a:t>l’eau</a:t>
            </a: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4788"/>
          <a:stretch/>
        </p:blipFill>
        <p:spPr>
          <a:xfrm>
            <a:off x="2764142" y="3058469"/>
            <a:ext cx="2924634" cy="19300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5908" y="5002121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Physical Conditions</a:t>
            </a:r>
          </a:p>
          <a:p>
            <a:pPr algn="ctr"/>
            <a:r>
              <a:rPr lang="en-US" b="1" dirty="0" smtClean="0"/>
              <a:t>Conditions physiques</a:t>
            </a:r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19" y="3058469"/>
            <a:ext cx="2915478" cy="19436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55491" y="498852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Aerial Surveys</a:t>
            </a:r>
          </a:p>
          <a:p>
            <a:pPr algn="ctr"/>
            <a:r>
              <a:rPr lang="en-US" b="1" dirty="0" err="1" smtClean="0"/>
              <a:t>Relevés</a:t>
            </a:r>
            <a:r>
              <a:rPr lang="en-US" b="1" dirty="0" smtClean="0"/>
              <a:t> </a:t>
            </a:r>
            <a:r>
              <a:rPr lang="en-US" b="1" dirty="0" err="1" smtClean="0"/>
              <a:t>aériens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946772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0890" y="301352"/>
            <a:ext cx="8116888" cy="1543069"/>
          </a:xfrm>
        </p:spPr>
        <p:txBody>
          <a:bodyPr/>
          <a:lstStyle/>
          <a:p>
            <a:pPr algn="ctr" eaLnBrk="1" hangingPunct="1">
              <a:defRPr/>
            </a:pPr>
            <a:r>
              <a:rPr lang="fr-CA" sz="2800" dirty="0" smtClean="0">
                <a:latin typeface="+mn-lt"/>
              </a:rPr>
              <a:t>Fish Passage and </a:t>
            </a:r>
            <a:r>
              <a:rPr lang="fr-CA" sz="2800" dirty="0" err="1">
                <a:latin typeface="+mn-lt"/>
              </a:rPr>
              <a:t>R</a:t>
            </a:r>
            <a:r>
              <a:rPr lang="fr-CA" sz="2800" dirty="0" err="1" smtClean="0">
                <a:latin typeface="+mn-lt"/>
              </a:rPr>
              <a:t>ecovery</a:t>
            </a:r>
            <a:r>
              <a:rPr lang="fr-CA" sz="2800" dirty="0" smtClean="0">
                <a:latin typeface="+mn-lt"/>
              </a:rPr>
              <a:t/>
            </a:r>
            <a:br>
              <a:rPr lang="fr-CA" sz="2800" dirty="0" smtClean="0">
                <a:latin typeface="+mn-lt"/>
              </a:rPr>
            </a:br>
            <a:r>
              <a:rPr lang="fr-CA" sz="2800" dirty="0" smtClean="0">
                <a:latin typeface="+mn-lt"/>
              </a:rPr>
              <a:t>Passage et rétablissement des stocks</a:t>
            </a:r>
            <a:br>
              <a:rPr lang="fr-CA" sz="2800" dirty="0" smtClean="0">
                <a:latin typeface="+mn-lt"/>
              </a:rPr>
            </a:br>
            <a:r>
              <a:rPr lang="fr-CA" sz="2800" dirty="0" smtClean="0">
                <a:latin typeface="+mn-lt"/>
              </a:rPr>
              <a:t>de poissons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002" y="3474384"/>
            <a:ext cx="3643075" cy="2486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" y="1439944"/>
            <a:ext cx="3009900" cy="1893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7017"/>
          <a:stretch/>
        </p:blipFill>
        <p:spPr>
          <a:xfrm>
            <a:off x="5669765" y="1445796"/>
            <a:ext cx="3017035" cy="1887728"/>
          </a:xfrm>
          <a:prstGeom prst="rect">
            <a:avLst/>
          </a:prstGeom>
        </p:spPr>
      </p:pic>
      <p:pic>
        <p:nvPicPr>
          <p:cNvPr id="16" name="Picture 2" descr="C:\Documents and Settings\jacques.paynter\My Documents\AMEC Projects\2010\Petitcodiac\Trap Net\Photos\Aerial Photos July 27 2010 1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2"/>
          <a:stretch/>
        </p:blipFill>
        <p:spPr bwMode="auto">
          <a:xfrm>
            <a:off x="6971882" y="2548764"/>
            <a:ext cx="1642825" cy="723348"/>
          </a:xfrm>
          <a:prstGeom prst="rect">
            <a:avLst/>
          </a:prstGeom>
          <a:noFill/>
          <a:ln w="15875">
            <a:solidFill>
              <a:srgbClr val="7724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 b="8194"/>
          <a:stretch/>
        </p:blipFill>
        <p:spPr>
          <a:xfrm>
            <a:off x="4327831" y="3474382"/>
            <a:ext cx="4358969" cy="2398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644044" y="3115619"/>
            <a:ext cx="1010948" cy="717529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1" y="4997198"/>
            <a:ext cx="1066896" cy="785074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b="30881"/>
          <a:stretch/>
        </p:blipFill>
        <p:spPr>
          <a:xfrm>
            <a:off x="4270977" y="5191235"/>
            <a:ext cx="1660778" cy="769403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77" y="2123585"/>
            <a:ext cx="2354459" cy="16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1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1192" y="361079"/>
            <a:ext cx="8116888" cy="814387"/>
          </a:xfrm>
        </p:spPr>
        <p:txBody>
          <a:bodyPr/>
          <a:lstStyle/>
          <a:p>
            <a:pPr algn="ctr" eaLnBrk="1" hangingPunct="1">
              <a:defRPr/>
            </a:pPr>
            <a:r>
              <a:rPr lang="fr-CA" sz="2800" dirty="0"/>
              <a:t>Fish </a:t>
            </a:r>
            <a:r>
              <a:rPr lang="fr-CA" sz="2800" dirty="0" smtClean="0"/>
              <a:t>Passage </a:t>
            </a:r>
            <a:r>
              <a:rPr lang="fr-CA" sz="2800" dirty="0"/>
              <a:t>and </a:t>
            </a:r>
            <a:r>
              <a:rPr lang="fr-CA" sz="2800" dirty="0" err="1"/>
              <a:t>R</a:t>
            </a:r>
            <a:r>
              <a:rPr lang="fr-CA" sz="2800" dirty="0" err="1" smtClean="0"/>
              <a:t>ecovery</a:t>
            </a: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/>
              <a:t>Passage et rétablissement des </a:t>
            </a:r>
            <a:r>
              <a:rPr lang="fr-CA" sz="2800" dirty="0" smtClean="0"/>
              <a:t>stocks</a:t>
            </a:r>
            <a:br>
              <a:rPr lang="fr-CA" sz="2800" dirty="0" smtClean="0"/>
            </a:br>
            <a:r>
              <a:rPr lang="fr-CA" sz="2800" dirty="0" smtClean="0"/>
              <a:t>de </a:t>
            </a:r>
            <a:r>
              <a:rPr lang="fr-CA" sz="2800" dirty="0"/>
              <a:t>poissons</a:t>
            </a:r>
            <a:endParaRPr lang="fr-CA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1" y="1747001"/>
            <a:ext cx="3843131" cy="216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15" y="3993141"/>
            <a:ext cx="3909391" cy="2199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11" y="1747002"/>
            <a:ext cx="3843130" cy="2161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b="21407"/>
          <a:stretch/>
        </p:blipFill>
        <p:spPr>
          <a:xfrm>
            <a:off x="4655910" y="4108512"/>
            <a:ext cx="1838970" cy="917373"/>
          </a:xfrm>
          <a:prstGeom prst="rect">
            <a:avLst/>
          </a:prstGeom>
          <a:ln w="15875">
            <a:solidFill>
              <a:srgbClr val="772432"/>
            </a:solidFill>
          </a:ln>
        </p:spPr>
      </p:pic>
    </p:spTree>
    <p:extLst>
      <p:ext uri="{BB962C8B-B14F-4D97-AF65-F5344CB8AC3E}">
        <p14:creationId xmlns:p14="http://schemas.microsoft.com/office/powerpoint/2010/main" val="317376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798" y="263069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Petitcodiac River Causeway Project</a:t>
            </a:r>
            <a:br>
              <a:rPr lang="en-US" altLang="en-US" sz="3200" dirty="0" smtClean="0"/>
            </a:br>
            <a:r>
              <a:rPr lang="fr-FR" altLang="en-US" sz="3200" dirty="0"/>
              <a:t>Projet du pont-jetée de la rivière Petitcodiac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0082" y="1818207"/>
            <a:ext cx="4423833" cy="254923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798" y="4367441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 eaLnBrk="1" hangingPunct="1"/>
            <a:r>
              <a:rPr lang="en-US" altLang="en-US" sz="3200" kern="0" dirty="0"/>
              <a:t>Thank You / Merci</a:t>
            </a:r>
            <a:br>
              <a:rPr lang="en-US" altLang="en-US" sz="3200" kern="0" dirty="0"/>
            </a:br>
            <a:r>
              <a:rPr lang="en-US" altLang="en-US" sz="3200" kern="0" dirty="0"/>
              <a:t>Please fill out exit survey</a:t>
            </a:r>
            <a:br>
              <a:rPr lang="en-US" altLang="en-US" sz="3200" kern="0" dirty="0"/>
            </a:br>
            <a:r>
              <a:rPr lang="en-US" altLang="en-US" sz="3200" kern="0" dirty="0" err="1"/>
              <a:t>Veuillez</a:t>
            </a:r>
            <a:r>
              <a:rPr lang="en-US" altLang="en-US" sz="3200" kern="0" dirty="0"/>
              <a:t> </a:t>
            </a:r>
            <a:r>
              <a:rPr lang="en-US" altLang="en-US" sz="3200" kern="0" dirty="0" err="1"/>
              <a:t>remplir</a:t>
            </a:r>
            <a:r>
              <a:rPr lang="en-US" altLang="en-US" sz="3200" kern="0" dirty="0"/>
              <a:t> le </a:t>
            </a:r>
            <a:r>
              <a:rPr lang="en-US" altLang="en-US" sz="3200" kern="0" dirty="0" err="1"/>
              <a:t>sondage</a:t>
            </a:r>
            <a:r>
              <a:rPr lang="en-US" altLang="en-US" sz="3200" kern="0" dirty="0"/>
              <a:t> </a:t>
            </a:r>
            <a:r>
              <a:rPr lang="en-US" altLang="en-US" sz="3200" kern="0" dirty="0" smtClean="0"/>
              <a:t>à la sortie</a:t>
            </a:r>
          </a:p>
          <a:p>
            <a:pPr algn="ctr" eaLnBrk="1" hangingPunct="1"/>
            <a:endParaRPr lang="en-US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34682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</Words>
  <Application>Microsoft Office PowerPoint</Application>
  <PresentationFormat>On-screen Show (4:3)</PresentationFormat>
  <Paragraphs>42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ヒラギノ角ゴ Pro W3</vt:lpstr>
      <vt:lpstr>1_Blank Presentation</vt:lpstr>
      <vt:lpstr>think-cell Slide</vt:lpstr>
      <vt:lpstr>Bitmap Image</vt:lpstr>
      <vt:lpstr>Petitcodiac River Rivière Petitcodiac</vt:lpstr>
      <vt:lpstr>Post-Causeway 1969 to 2001 Après la construction du pont-jetée, de 1969 à 2001</vt:lpstr>
      <vt:lpstr>Preliminary Rendering Conception préliminaire </vt:lpstr>
      <vt:lpstr>Follow-Up Program / Programme de suivi </vt:lpstr>
      <vt:lpstr>Follow-Up Program / Programme de suivi </vt:lpstr>
      <vt:lpstr>Fish Passage and Recovery Passage et rétablissement des stocks de poissons</vt:lpstr>
      <vt:lpstr>Fish Passage and Recovery Passage et rétablissement des stocks de poissons</vt:lpstr>
      <vt:lpstr>Petitcodiac River Causeway Project Projet du pont-jetée de la rivière Petitcodiac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2015-02-07T22:58:29Z</dcterms:created>
  <dcterms:modified xsi:type="dcterms:W3CDTF">2017-05-11T13:29:46Z</dcterms:modified>
</cp:coreProperties>
</file>